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66" r:id="rId5"/>
    <p:sldId id="264" r:id="rId6"/>
    <p:sldId id="265" r:id="rId7"/>
    <p:sldId id="263" r:id="rId8"/>
    <p:sldId id="262" r:id="rId9"/>
    <p:sldId id="270" r:id="rId10"/>
    <p:sldId id="276" r:id="rId11"/>
    <p:sldId id="277" r:id="rId12"/>
    <p:sldId id="271" r:id="rId13"/>
    <p:sldId id="274" r:id="rId14"/>
    <p:sldId id="272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3979" autoAdjust="0"/>
  </p:normalViewPr>
  <p:slideViewPr>
    <p:cSldViewPr snapToGrid="0">
      <p:cViewPr varScale="1">
        <p:scale>
          <a:sx n="68" d="100"/>
          <a:sy n="68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9B70-C023-45C5-BBE1-56D8F819F8F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ADD48E8-A1B3-4F94-A14B-98EC2ABAF033}">
      <dgm:prSet phldrT="[Text]"/>
      <dgm:spPr/>
      <dgm:t>
        <a:bodyPr/>
        <a:lstStyle/>
        <a:p>
          <a:r>
            <a:rPr lang="en-US" dirty="0"/>
            <a:t>GP Steering Group</a:t>
          </a:r>
        </a:p>
      </dgm:t>
    </dgm:pt>
    <dgm:pt modelId="{E7113D90-D2B3-4067-A940-6C175338555E}" type="parTrans" cxnId="{337E889A-73F5-4047-A796-682B165CE9CE}">
      <dgm:prSet/>
      <dgm:spPr/>
      <dgm:t>
        <a:bodyPr/>
        <a:lstStyle/>
        <a:p>
          <a:endParaRPr lang="en-US"/>
        </a:p>
      </dgm:t>
    </dgm:pt>
    <dgm:pt modelId="{FD85B61E-9A7C-400C-91F6-C31EF4E98E63}" type="sibTrans" cxnId="{337E889A-73F5-4047-A796-682B165CE9CE}">
      <dgm:prSet/>
      <dgm:spPr/>
      <dgm:t>
        <a:bodyPr/>
        <a:lstStyle/>
        <a:p>
          <a:endParaRPr lang="en-US"/>
        </a:p>
      </dgm:t>
    </dgm:pt>
    <dgm:pt modelId="{B29326A5-C2C8-4B0B-BC3C-F5665719606A}">
      <dgm:prSet phldrT="[Text]"/>
      <dgm:spPr/>
      <dgm:t>
        <a:bodyPr/>
        <a:lstStyle/>
        <a:p>
          <a:r>
            <a:rPr lang="en-US" dirty="0"/>
            <a:t>2 GP Faculty Leads</a:t>
          </a:r>
        </a:p>
      </dgm:t>
    </dgm:pt>
    <dgm:pt modelId="{EA323D6B-86FE-4C6E-9907-779D901F8383}" type="parTrans" cxnId="{FD3FB086-B07A-46BB-918C-E62CB7D143F3}">
      <dgm:prSet/>
      <dgm:spPr/>
      <dgm:t>
        <a:bodyPr/>
        <a:lstStyle/>
        <a:p>
          <a:endParaRPr lang="en-US"/>
        </a:p>
      </dgm:t>
    </dgm:pt>
    <dgm:pt modelId="{7DC6150A-CD50-44CD-8662-8045EAC4E81B}" type="sibTrans" cxnId="{FD3FB086-B07A-46BB-918C-E62CB7D143F3}">
      <dgm:prSet/>
      <dgm:spPr/>
      <dgm:t>
        <a:bodyPr/>
        <a:lstStyle/>
        <a:p>
          <a:endParaRPr lang="en-US"/>
        </a:p>
      </dgm:t>
    </dgm:pt>
    <dgm:pt modelId="{55244C80-A7C6-4FE9-AC26-A44B646D76FD}">
      <dgm:prSet phldrT="[Text]"/>
      <dgm:spPr/>
      <dgm:t>
        <a:bodyPr/>
        <a:lstStyle/>
        <a:p>
          <a:r>
            <a:rPr lang="en-US" dirty="0"/>
            <a:t>4 GP Workgroups on areas of focus</a:t>
          </a:r>
        </a:p>
      </dgm:t>
    </dgm:pt>
    <dgm:pt modelId="{C4AA86B8-044C-471E-BD59-E12415FD662D}" type="parTrans" cxnId="{171C0A29-34B7-4DC4-9A61-224B09AA31E5}">
      <dgm:prSet/>
      <dgm:spPr/>
      <dgm:t>
        <a:bodyPr/>
        <a:lstStyle/>
        <a:p>
          <a:endParaRPr lang="en-US"/>
        </a:p>
      </dgm:t>
    </dgm:pt>
    <dgm:pt modelId="{593579FF-37E0-4AF2-B2DF-C58D1AF0DC12}" type="sibTrans" cxnId="{171C0A29-34B7-4DC4-9A61-224B09AA31E5}">
      <dgm:prSet/>
      <dgm:spPr/>
      <dgm:t>
        <a:bodyPr/>
        <a:lstStyle/>
        <a:p>
          <a:endParaRPr lang="en-US"/>
        </a:p>
      </dgm:t>
    </dgm:pt>
    <dgm:pt modelId="{DA0F5D15-74D6-4A20-AB4F-DEBE128A653A}" type="pres">
      <dgm:prSet presAssocID="{68E29B70-C023-45C5-BBE1-56D8F819F8F1}" presName="compositeShape" presStyleCnt="0">
        <dgm:presLayoutVars>
          <dgm:dir/>
          <dgm:resizeHandles/>
        </dgm:presLayoutVars>
      </dgm:prSet>
      <dgm:spPr/>
    </dgm:pt>
    <dgm:pt modelId="{32E2F88C-878C-45CC-89DA-861A5C9C7696}" type="pres">
      <dgm:prSet presAssocID="{68E29B70-C023-45C5-BBE1-56D8F819F8F1}" presName="pyramid" presStyleLbl="node1" presStyleIdx="0" presStyleCnt="1" custLinFactNeighborY="181"/>
      <dgm:spPr/>
    </dgm:pt>
    <dgm:pt modelId="{A347AD47-A282-4F4F-8AE6-9626E7434830}" type="pres">
      <dgm:prSet presAssocID="{68E29B70-C023-45C5-BBE1-56D8F819F8F1}" presName="theList" presStyleCnt="0"/>
      <dgm:spPr/>
    </dgm:pt>
    <dgm:pt modelId="{020953FE-8703-413D-B4E9-49AD176D865E}" type="pres">
      <dgm:prSet presAssocID="{EADD48E8-A1B3-4F94-A14B-98EC2ABAF033}" presName="aNode" presStyleLbl="fgAcc1" presStyleIdx="0" presStyleCnt="3">
        <dgm:presLayoutVars>
          <dgm:bulletEnabled val="1"/>
        </dgm:presLayoutVars>
      </dgm:prSet>
      <dgm:spPr/>
    </dgm:pt>
    <dgm:pt modelId="{F31AB569-8BE8-4848-B70D-B2A05203CC9C}" type="pres">
      <dgm:prSet presAssocID="{EADD48E8-A1B3-4F94-A14B-98EC2ABAF033}" presName="aSpace" presStyleCnt="0"/>
      <dgm:spPr/>
    </dgm:pt>
    <dgm:pt modelId="{1515FD0D-2F1D-45D5-8BDE-C40CE267D9CA}" type="pres">
      <dgm:prSet presAssocID="{B29326A5-C2C8-4B0B-BC3C-F5665719606A}" presName="aNode" presStyleLbl="fgAcc1" presStyleIdx="1" presStyleCnt="3">
        <dgm:presLayoutVars>
          <dgm:bulletEnabled val="1"/>
        </dgm:presLayoutVars>
      </dgm:prSet>
      <dgm:spPr/>
    </dgm:pt>
    <dgm:pt modelId="{DC5BDAC5-C460-4D8A-8F2F-86ED289B9FDD}" type="pres">
      <dgm:prSet presAssocID="{B29326A5-C2C8-4B0B-BC3C-F5665719606A}" presName="aSpace" presStyleCnt="0"/>
      <dgm:spPr/>
    </dgm:pt>
    <dgm:pt modelId="{E2EADD33-B331-4EAA-BAFC-53005E5A6A0A}" type="pres">
      <dgm:prSet presAssocID="{55244C80-A7C6-4FE9-AC26-A44B646D76FD}" presName="aNode" presStyleLbl="fgAcc1" presStyleIdx="2" presStyleCnt="3">
        <dgm:presLayoutVars>
          <dgm:bulletEnabled val="1"/>
        </dgm:presLayoutVars>
      </dgm:prSet>
      <dgm:spPr/>
    </dgm:pt>
    <dgm:pt modelId="{9D35EADD-8FEA-4D3D-A9B2-60E51BD85848}" type="pres">
      <dgm:prSet presAssocID="{55244C80-A7C6-4FE9-AC26-A44B646D76FD}" presName="aSpace" presStyleCnt="0"/>
      <dgm:spPr/>
    </dgm:pt>
  </dgm:ptLst>
  <dgm:cxnLst>
    <dgm:cxn modelId="{ED17ED0A-7080-4EDC-981A-9664F865867F}" type="presOf" srcId="{55244C80-A7C6-4FE9-AC26-A44B646D76FD}" destId="{E2EADD33-B331-4EAA-BAFC-53005E5A6A0A}" srcOrd="0" destOrd="0" presId="urn:microsoft.com/office/officeart/2005/8/layout/pyramid2"/>
    <dgm:cxn modelId="{171C0A29-34B7-4DC4-9A61-224B09AA31E5}" srcId="{68E29B70-C023-45C5-BBE1-56D8F819F8F1}" destId="{55244C80-A7C6-4FE9-AC26-A44B646D76FD}" srcOrd="2" destOrd="0" parTransId="{C4AA86B8-044C-471E-BD59-E12415FD662D}" sibTransId="{593579FF-37E0-4AF2-B2DF-C58D1AF0DC12}"/>
    <dgm:cxn modelId="{6F891931-6586-4F07-99C4-5B2EC3032ECC}" type="presOf" srcId="{EADD48E8-A1B3-4F94-A14B-98EC2ABAF033}" destId="{020953FE-8703-413D-B4E9-49AD176D865E}" srcOrd="0" destOrd="0" presId="urn:microsoft.com/office/officeart/2005/8/layout/pyramid2"/>
    <dgm:cxn modelId="{AC720E4B-9EB2-4A79-928F-BD60B55B936A}" type="presOf" srcId="{B29326A5-C2C8-4B0B-BC3C-F5665719606A}" destId="{1515FD0D-2F1D-45D5-8BDE-C40CE267D9CA}" srcOrd="0" destOrd="0" presId="urn:microsoft.com/office/officeart/2005/8/layout/pyramid2"/>
    <dgm:cxn modelId="{FD3FB086-B07A-46BB-918C-E62CB7D143F3}" srcId="{68E29B70-C023-45C5-BBE1-56D8F819F8F1}" destId="{B29326A5-C2C8-4B0B-BC3C-F5665719606A}" srcOrd="1" destOrd="0" parTransId="{EA323D6B-86FE-4C6E-9907-779D901F8383}" sibTransId="{7DC6150A-CD50-44CD-8662-8045EAC4E81B}"/>
    <dgm:cxn modelId="{337E889A-73F5-4047-A796-682B165CE9CE}" srcId="{68E29B70-C023-45C5-BBE1-56D8F819F8F1}" destId="{EADD48E8-A1B3-4F94-A14B-98EC2ABAF033}" srcOrd="0" destOrd="0" parTransId="{E7113D90-D2B3-4067-A940-6C175338555E}" sibTransId="{FD85B61E-9A7C-400C-91F6-C31EF4E98E63}"/>
    <dgm:cxn modelId="{C33C15E8-7752-42C1-9B87-BB8EC83DFBE4}" type="presOf" srcId="{68E29B70-C023-45C5-BBE1-56D8F819F8F1}" destId="{DA0F5D15-74D6-4A20-AB4F-DEBE128A653A}" srcOrd="0" destOrd="0" presId="urn:microsoft.com/office/officeart/2005/8/layout/pyramid2"/>
    <dgm:cxn modelId="{8EE6B7E6-D258-4B52-9B67-52EB06AD50C1}" type="presParOf" srcId="{DA0F5D15-74D6-4A20-AB4F-DEBE128A653A}" destId="{32E2F88C-878C-45CC-89DA-861A5C9C7696}" srcOrd="0" destOrd="0" presId="urn:microsoft.com/office/officeart/2005/8/layout/pyramid2"/>
    <dgm:cxn modelId="{5528CA72-56E7-4EE5-9B16-B22ECDEDF817}" type="presParOf" srcId="{DA0F5D15-74D6-4A20-AB4F-DEBE128A653A}" destId="{A347AD47-A282-4F4F-8AE6-9626E7434830}" srcOrd="1" destOrd="0" presId="urn:microsoft.com/office/officeart/2005/8/layout/pyramid2"/>
    <dgm:cxn modelId="{BA16547C-9120-4102-AC9B-094BBA0B25A4}" type="presParOf" srcId="{A347AD47-A282-4F4F-8AE6-9626E7434830}" destId="{020953FE-8703-413D-B4E9-49AD176D865E}" srcOrd="0" destOrd="0" presId="urn:microsoft.com/office/officeart/2005/8/layout/pyramid2"/>
    <dgm:cxn modelId="{E1CBBE08-AB83-410D-B032-D5FDCF221774}" type="presParOf" srcId="{A347AD47-A282-4F4F-8AE6-9626E7434830}" destId="{F31AB569-8BE8-4848-B70D-B2A05203CC9C}" srcOrd="1" destOrd="0" presId="urn:microsoft.com/office/officeart/2005/8/layout/pyramid2"/>
    <dgm:cxn modelId="{3EA65F6A-6745-404C-856E-CA9A3301B721}" type="presParOf" srcId="{A347AD47-A282-4F4F-8AE6-9626E7434830}" destId="{1515FD0D-2F1D-45D5-8BDE-C40CE267D9CA}" srcOrd="2" destOrd="0" presId="urn:microsoft.com/office/officeart/2005/8/layout/pyramid2"/>
    <dgm:cxn modelId="{774C5F68-EFF7-4E5B-884F-5670BE41C57A}" type="presParOf" srcId="{A347AD47-A282-4F4F-8AE6-9626E7434830}" destId="{DC5BDAC5-C460-4D8A-8F2F-86ED289B9FDD}" srcOrd="3" destOrd="0" presId="urn:microsoft.com/office/officeart/2005/8/layout/pyramid2"/>
    <dgm:cxn modelId="{643A7AA2-42F6-41B8-A8F0-BE7CFA10DE04}" type="presParOf" srcId="{A347AD47-A282-4F4F-8AE6-9626E7434830}" destId="{E2EADD33-B331-4EAA-BAFC-53005E5A6A0A}" srcOrd="4" destOrd="0" presId="urn:microsoft.com/office/officeart/2005/8/layout/pyramid2"/>
    <dgm:cxn modelId="{6A37BF3C-1480-4288-B1F3-A0CD0C4C6142}" type="presParOf" srcId="{A347AD47-A282-4F4F-8AE6-9626E7434830}" destId="{9D35EADD-8FEA-4D3D-A9B2-60E51BD8584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2F88C-878C-45CC-89DA-861A5C9C7696}">
      <dsp:nvSpPr>
        <dsp:cNvPr id="0" name=""/>
        <dsp:cNvSpPr/>
      </dsp:nvSpPr>
      <dsp:spPr>
        <a:xfrm>
          <a:off x="1338989" y="0"/>
          <a:ext cx="4739148" cy="473914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953FE-8703-413D-B4E9-49AD176D865E}">
      <dsp:nvSpPr>
        <dsp:cNvPr id="0" name=""/>
        <dsp:cNvSpPr/>
      </dsp:nvSpPr>
      <dsp:spPr>
        <a:xfrm>
          <a:off x="3708563" y="476460"/>
          <a:ext cx="3080446" cy="1121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GP Steering Group</a:t>
          </a:r>
        </a:p>
      </dsp:txBody>
      <dsp:txXfrm>
        <a:off x="3763327" y="531224"/>
        <a:ext cx="2970918" cy="1012317"/>
      </dsp:txXfrm>
    </dsp:sp>
    <dsp:sp modelId="{1515FD0D-2F1D-45D5-8BDE-C40CE267D9CA}">
      <dsp:nvSpPr>
        <dsp:cNvPr id="0" name=""/>
        <dsp:cNvSpPr/>
      </dsp:nvSpPr>
      <dsp:spPr>
        <a:xfrm>
          <a:off x="3708563" y="1738536"/>
          <a:ext cx="3080446" cy="1121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 GP Faculty Leads</a:t>
          </a:r>
        </a:p>
      </dsp:txBody>
      <dsp:txXfrm>
        <a:off x="3763327" y="1793300"/>
        <a:ext cx="2970918" cy="1012317"/>
      </dsp:txXfrm>
    </dsp:sp>
    <dsp:sp modelId="{E2EADD33-B331-4EAA-BAFC-53005E5A6A0A}">
      <dsp:nvSpPr>
        <dsp:cNvPr id="0" name=""/>
        <dsp:cNvSpPr/>
      </dsp:nvSpPr>
      <dsp:spPr>
        <a:xfrm>
          <a:off x="3708563" y="3000611"/>
          <a:ext cx="3080446" cy="1121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4 GP Workgroups on areas of focus</a:t>
          </a:r>
        </a:p>
      </dsp:txBody>
      <dsp:txXfrm>
        <a:off x="3763327" y="3055375"/>
        <a:ext cx="2970918" cy="1012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42710-8DE7-408C-A8BA-84F2171BAD1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6BBFE-D7D3-4FB2-9D8D-DF0AF8C63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5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BBFE-D7D3-4FB2-9D8D-DF0AF8C631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5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4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9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7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2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5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7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5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DE6B-D1C3-4FCD-B6C1-ABC88B269B77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B1C9-60A6-4568-A9B4-FD065FBD3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brown@vcccd.edu" TargetMode="External"/><Relationship Id="rId5" Type="http://schemas.openxmlformats.org/officeDocument/2006/relationships/hyperlink" Target="mailto:agebru@vcccd.edu" TargetMode="External"/><Relationship Id="rId4" Type="http://schemas.openxmlformats.org/officeDocument/2006/relationships/hyperlink" Target="mailto:jsokenu@vccc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578195" y="478877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chemeClr val="accent5">
                    <a:lumMod val="75000"/>
                  </a:schemeClr>
                </a:solidFill>
              </a:rPr>
              <a:t>Moorpark College </a:t>
            </a:r>
            <a:br>
              <a:rPr lang="en-US" sz="8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</a:rPr>
              <a:t>and Guided Pathways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7200" dirty="0"/>
              <a:t>An Update</a:t>
            </a:r>
          </a:p>
          <a:p>
            <a:r>
              <a:rPr lang="en-US" sz="2000" dirty="0"/>
              <a:t>Nenagh Brown, Julius Sokenu, Amanuel Gebru</a:t>
            </a:r>
          </a:p>
          <a:p>
            <a:r>
              <a:rPr lang="en-US" sz="2000" dirty="0"/>
              <a:t>November 25, 2017</a:t>
            </a:r>
          </a:p>
        </p:txBody>
      </p:sp>
    </p:spTree>
    <p:extLst>
      <p:ext uri="{BB962C8B-B14F-4D97-AF65-F5344CB8AC3E}">
        <p14:creationId xmlns:p14="http://schemas.microsoft.com/office/powerpoint/2010/main" val="44592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071947" y="610959"/>
            <a:ext cx="907646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464" y="6043757"/>
            <a:ext cx="181451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38489" y="457201"/>
            <a:ext cx="8464519" cy="5988755"/>
          </a:xfrm>
        </p:spPr>
        <p:txBody>
          <a:bodyPr>
            <a:normAutofit fontScale="90000"/>
          </a:bodyPr>
          <a:lstStyle/>
          <a:p>
            <a:pPr algn="l"/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4800" b="1" dirty="0"/>
              <a:t>What is a Meta Major?</a:t>
            </a:r>
            <a:br>
              <a:rPr lang="en-US" sz="1050" b="1" dirty="0"/>
            </a:br>
            <a:br>
              <a:rPr lang="en-US" sz="1050" dirty="0"/>
            </a:br>
            <a:br>
              <a:rPr lang="en-US" sz="1050" dirty="0"/>
            </a:br>
            <a:r>
              <a:rPr lang="en-US" sz="2000" b="1" dirty="0"/>
              <a:t>Meta-majors, sometimes referred to as career clusters or communities of interest, group individual majors under a larger academic umbrella. 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These programs provide students with a clear pathway to graduation, and help them make connections between their studies and different career tracks. 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Within each Meta-Major are degrees and certificates that have related courses.  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The intent of selecting a Meta-Major is to help students choose a major and degree based on their interests, knowledge, skills and abilities.</a:t>
            </a:r>
            <a:br>
              <a:rPr lang="en-US" sz="2000" b="1" dirty="0"/>
            </a:br>
            <a:br>
              <a:rPr lang="en-US" sz="2000" dirty="0"/>
            </a:b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950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559822" y="365125"/>
            <a:ext cx="907646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287" y="5906646"/>
            <a:ext cx="181451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4800" dirty="0"/>
            </a:br>
            <a:endParaRPr lang="en-US" sz="4800" dirty="0"/>
          </a:p>
        </p:txBody>
      </p:sp>
      <p:pic>
        <p:nvPicPr>
          <p:cNvPr id="18" name="Content Placeholder 17"/>
          <p:cNvPicPr>
            <a:picLocks noGrp="1"/>
          </p:cNvPicPr>
          <p:nvPr>
            <p:ph sz="half" idx="1"/>
          </p:nvPr>
        </p:nvPicPr>
        <p:blipFill rotWithShape="1">
          <a:blip r:embed="rId4"/>
          <a:srcRect l="33002" t="10146" r="32009" b="4053"/>
          <a:stretch/>
        </p:blipFill>
        <p:spPr bwMode="auto">
          <a:xfrm>
            <a:off x="559822" y="1688564"/>
            <a:ext cx="2745481" cy="3570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42"/>
          <a:stretch/>
        </p:blipFill>
        <p:spPr>
          <a:xfrm>
            <a:off x="6824542" y="2249510"/>
            <a:ext cx="4242479" cy="2770068"/>
          </a:xfrm>
        </p:spPr>
      </p:pic>
      <p:sp>
        <p:nvSpPr>
          <p:cNvPr id="14" name="Rectangle 13"/>
          <p:cNvSpPr/>
          <p:nvPr/>
        </p:nvSpPr>
        <p:spPr>
          <a:xfrm>
            <a:off x="3004381" y="287793"/>
            <a:ext cx="65968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Helping Students Make Clear and Informed choices…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80058" y="4332432"/>
            <a:ext cx="1164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VS.</a:t>
            </a:r>
          </a:p>
        </p:txBody>
      </p:sp>
      <p:pic>
        <p:nvPicPr>
          <p:cNvPr id="19" name="Picture 18"/>
          <p:cNvPicPr/>
          <p:nvPr/>
        </p:nvPicPr>
        <p:blipFill rotWithShape="1">
          <a:blip r:embed="rId6"/>
          <a:srcRect l="32630" t="10367" r="33995" b="4494"/>
          <a:stretch/>
        </p:blipFill>
        <p:spPr bwMode="auto">
          <a:xfrm>
            <a:off x="2035440" y="2766745"/>
            <a:ext cx="2819400" cy="3524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339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30595" y="610957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850" y="1709737"/>
            <a:ext cx="10515600" cy="42092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Extend the support services provided to our GPS students </a:t>
            </a:r>
            <a:br>
              <a:rPr lang="en-US" sz="5300" b="1" dirty="0"/>
            </a:br>
            <a:r>
              <a:rPr lang="en-US" sz="5300" b="1" dirty="0"/>
              <a:t>to other student populations</a:t>
            </a:r>
            <a:br>
              <a:rPr lang="en-US" sz="5300" b="1" dirty="0"/>
            </a:br>
            <a:br>
              <a:rPr lang="en-US" sz="5300" dirty="0"/>
            </a:br>
            <a:r>
              <a:rPr lang="en-US" sz="4800" dirty="0"/>
              <a:t>Jesus Vega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17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30595" y="610957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06706" y="365125"/>
            <a:ext cx="7476565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GPS Checkpoints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Full time status</a:t>
            </a:r>
          </a:p>
          <a:p>
            <a:r>
              <a:rPr lang="en-US" dirty="0"/>
              <a:t>Math and English</a:t>
            </a:r>
          </a:p>
          <a:p>
            <a:r>
              <a:rPr lang="en-US" dirty="0"/>
              <a:t>College Strategies Course (Fall)</a:t>
            </a:r>
          </a:p>
          <a:p>
            <a:r>
              <a:rPr lang="en-US" dirty="0"/>
              <a:t>Summer Kickoff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Early Access to Counselors</a:t>
            </a:r>
          </a:p>
          <a:p>
            <a:r>
              <a:rPr lang="en-US" dirty="0"/>
              <a:t>Monthly meeting with Student Success Coach</a:t>
            </a:r>
          </a:p>
          <a:p>
            <a:r>
              <a:rPr lang="en-US" dirty="0"/>
              <a:t>Meet with Academic Counselor to update Educational Plan</a:t>
            </a:r>
          </a:p>
          <a:p>
            <a:r>
              <a:rPr lang="en-US" dirty="0"/>
              <a:t>Summer Kickoff</a:t>
            </a:r>
          </a:p>
        </p:txBody>
      </p:sp>
    </p:spTree>
    <p:extLst>
      <p:ext uri="{BB962C8B-B14F-4D97-AF65-F5344CB8AC3E}">
        <p14:creationId xmlns:p14="http://schemas.microsoft.com/office/powerpoint/2010/main" val="71708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30595" y="610957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Grow our dual enrollment program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dirty="0"/>
              <a:t>April Montes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54675" y="3651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964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Moorpark College and Guided Pathways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Structure for Multi-Year Plan?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392217"/>
            <a:ext cx="10515600" cy="421668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8134036"/>
              </p:ext>
            </p:extLst>
          </p:nvPr>
        </p:nvGraphicFramePr>
        <p:xfrm>
          <a:off x="2032000" y="1966452"/>
          <a:ext cx="8128000" cy="473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98729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54675" y="3651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786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031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Moorpark College and Guided Pathways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Can You Do?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310581"/>
            <a:ext cx="10515600" cy="4298325"/>
          </a:xfrm>
        </p:spPr>
        <p:txBody>
          <a:bodyPr>
            <a:normAutofit/>
          </a:bodyPr>
          <a:lstStyle/>
          <a:p>
            <a:r>
              <a:rPr lang="en-US" sz="3200" dirty="0"/>
              <a:t>Find out more about Guided Pathways</a:t>
            </a:r>
            <a:endParaRPr lang="en-US" sz="900" dirty="0"/>
          </a:p>
          <a:p>
            <a:endParaRPr lang="en-US" sz="900" dirty="0"/>
          </a:p>
          <a:p>
            <a:r>
              <a:rPr lang="en-US" sz="3200" dirty="0"/>
              <a:t>Consider applying to be a faculty lead?  Contributing to a 	workgroup?</a:t>
            </a:r>
            <a:endParaRPr lang="en-US" sz="900" dirty="0"/>
          </a:p>
          <a:p>
            <a:endParaRPr lang="en-US" sz="900" dirty="0"/>
          </a:p>
          <a:p>
            <a:r>
              <a:rPr lang="en-US" sz="3200" b="1" u="sng" dirty="0">
                <a:solidFill>
                  <a:schemeClr val="accent5">
                    <a:lumMod val="75000"/>
                  </a:schemeClr>
                </a:solidFill>
              </a:rPr>
              <a:t>Jan 19: Attend Guided Pathways Forum with Rob Johnstone</a:t>
            </a:r>
            <a:endParaRPr lang="en-US" sz="900" b="1" u="sng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900" b="1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/>
              <a:t>Join Academic Senate Council discussion of guided pathways 	resolution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39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20883" y="3707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8195" y="439549"/>
            <a:ext cx="11073031" cy="202834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Moorpark College and Guided Pathways</a:t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THANK YOU FOR COMING!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96413" y="3018503"/>
            <a:ext cx="10481187" cy="3500283"/>
          </a:xfrm>
        </p:spPr>
        <p:txBody>
          <a:bodyPr>
            <a:noAutofit/>
          </a:bodyPr>
          <a:lstStyle/>
          <a:p>
            <a:r>
              <a:rPr lang="en-US" sz="3200" dirty="0"/>
              <a:t>For further information: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/>
              <a:t>Moorpark College </a:t>
            </a:r>
            <a:r>
              <a:rPr lang="en-US" sz="3200" dirty="0" err="1"/>
              <a:t>GuidedPathways</a:t>
            </a:r>
            <a:r>
              <a:rPr lang="en-US" sz="3200" dirty="0"/>
              <a:t> website:</a:t>
            </a:r>
          </a:p>
          <a:p>
            <a:r>
              <a:rPr lang="en-US" sz="3200" u="sng" dirty="0"/>
              <a:t>http://www.moorparkcollege.edu/faculty-and-staff/professional-development/guided-pathways</a:t>
            </a:r>
            <a:endParaRPr lang="en-US" sz="32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/>
              <a:t>Julius Sokenu (</a:t>
            </a:r>
            <a:r>
              <a:rPr lang="en-US" sz="3200" dirty="0">
                <a:hlinkClick r:id="rId4"/>
              </a:rPr>
              <a:t>jsokenu@vcccd.edu</a:t>
            </a:r>
            <a:r>
              <a:rPr lang="en-US" sz="3200" dirty="0"/>
              <a:t>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/>
              <a:t>Amanuel Gebru (</a:t>
            </a:r>
            <a:r>
              <a:rPr lang="en-US" sz="3200" dirty="0">
                <a:hlinkClick r:id="rId5"/>
              </a:rPr>
              <a:t>agebru@vcccd.edu</a:t>
            </a:r>
            <a:r>
              <a:rPr lang="en-US" sz="3200" dirty="0"/>
              <a:t>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/>
              <a:t>Nenagh Brown (</a:t>
            </a:r>
            <a:r>
              <a:rPr lang="en-US" sz="3200" dirty="0">
                <a:hlinkClick r:id="rId6"/>
              </a:rPr>
              <a:t>nbrown@vcccd.edu</a:t>
            </a:r>
            <a:r>
              <a:rPr lang="en-US" sz="3200" dirty="0"/>
              <a:t>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05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What is Guided Pathways?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01444" y="2320413"/>
            <a:ext cx="4562169" cy="4041057"/>
          </a:xfrm>
        </p:spPr>
        <p:txBody>
          <a:bodyPr>
            <a:normAutofit fontScale="92500" lnSpcReduction="10000"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dirty="0"/>
              <a:t>See website!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ctr"/>
            <a:r>
              <a:rPr lang="en-US" sz="3300" u="sng" dirty="0"/>
              <a:t>http://www.moorparkcollege.edu/faculty-and-staff/professional-development/guided-pathways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/>
              <a:t>Collect handouts</a:t>
            </a:r>
          </a:p>
          <a:p>
            <a:endParaRPr lang="en-US" sz="4400" dirty="0"/>
          </a:p>
        </p:txBody>
      </p:sp>
      <p:pic>
        <p:nvPicPr>
          <p:cNvPr id="6" name="Picture Placeholder 5"/>
          <p:cNvPicPr>
            <a:picLocks noGrp="1"/>
          </p:cNvPicPr>
          <p:nvPr>
            <p:ph type="pic" idx="1"/>
          </p:nvPr>
        </p:nvPicPr>
        <p:blipFill>
          <a:blip r:embed="rId2"/>
          <a:srcRect t="6845" b="6845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6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54675" y="3651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Moorpark College and Guided Pathways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we have done so far . . 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135" y="2722879"/>
            <a:ext cx="11779045" cy="3454083"/>
          </a:xfrm>
        </p:spPr>
        <p:txBody>
          <a:bodyPr/>
          <a:lstStyle/>
          <a:p>
            <a:pPr algn="ctr"/>
            <a:r>
              <a:rPr lang="en-US" sz="3200" dirty="0"/>
              <a:t>April ‘17: Introduction to Guided Pathways by Rob Johnstone</a:t>
            </a:r>
          </a:p>
          <a:p>
            <a:pPr marL="0" indent="0" algn="ctr">
              <a:buNone/>
            </a:pPr>
            <a:endParaRPr lang="en-US" sz="3200" dirty="0"/>
          </a:p>
          <a:p>
            <a:pPr algn="ctr"/>
            <a:r>
              <a:rPr lang="en-US" sz="3200" dirty="0"/>
              <a:t>August ‘17: Presentation on Guided Pathways at Bakersfield College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August ‘17: Moorpark team visit to Mount San Antonio College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9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54675" y="3651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Moorpark College and Guided Pathways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we have done so far . . 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722879"/>
            <a:ext cx="10515600" cy="3454083"/>
          </a:xfrm>
        </p:spPr>
        <p:txBody>
          <a:bodyPr>
            <a:normAutofit/>
          </a:bodyPr>
          <a:lstStyle/>
          <a:p>
            <a:r>
              <a:rPr lang="en-US" dirty="0"/>
              <a:t>Sept-Nov ‘17: Book group discussions on </a:t>
            </a:r>
            <a:r>
              <a:rPr lang="en-US" i="1" dirty="0"/>
              <a:t>Redesigning </a:t>
            </a:r>
          </a:p>
          <a:p>
            <a:pPr marL="0" indent="0">
              <a:buNone/>
            </a:pPr>
            <a:r>
              <a:rPr lang="en-US" i="1" dirty="0"/>
              <a:t>	America’s Community Colleges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October ‘17: ‘</a:t>
            </a:r>
            <a:r>
              <a:rPr lang="en-US" dirty="0" err="1"/>
              <a:t>Y’All</a:t>
            </a:r>
            <a:r>
              <a:rPr lang="en-US" dirty="0"/>
              <a:t> Come’ on Guided Pathways</a:t>
            </a:r>
          </a:p>
          <a:p>
            <a:endParaRPr lang="en-US" dirty="0"/>
          </a:p>
          <a:p>
            <a:r>
              <a:rPr lang="en-US" dirty="0"/>
              <a:t>Nov-Dec ‘17: </a:t>
            </a:r>
            <a:r>
              <a:rPr lang="en-US" dirty="0" err="1"/>
              <a:t>Adhoc</a:t>
            </a:r>
            <a:r>
              <a:rPr lang="en-US" dirty="0"/>
              <a:t> GP Workgroup meetings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9032240" y="2336800"/>
            <a:ext cx="2803728" cy="426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9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54675" y="3651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The CA Chancellor’s Office </a:t>
            </a:r>
            <a:b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and Guided Pathways</a:t>
            </a:r>
            <a:b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25965"/>
            <a:ext cx="10515600" cy="3950998"/>
          </a:xfrm>
        </p:spPr>
        <p:txBody>
          <a:bodyPr>
            <a:normAutofit fontScale="25000" lnSpcReduction="20000"/>
          </a:bodyPr>
          <a:lstStyle/>
          <a:p>
            <a:endParaRPr lang="en-US" sz="9600" dirty="0"/>
          </a:p>
          <a:p>
            <a:r>
              <a:rPr lang="en-US" sz="12800" dirty="0"/>
              <a:t>May ’17: Budget Revise - $150m for Guided Pathways</a:t>
            </a:r>
          </a:p>
          <a:p>
            <a:endParaRPr lang="en-US" sz="12800" dirty="0"/>
          </a:p>
          <a:p>
            <a:r>
              <a:rPr lang="en-US" sz="12800" dirty="0"/>
              <a:t>Oct ‘17: Budget allocated to colleges</a:t>
            </a:r>
          </a:p>
          <a:p>
            <a:pPr marL="0" indent="0">
              <a:buNone/>
            </a:pPr>
            <a:r>
              <a:rPr lang="en-US" sz="12800" dirty="0"/>
              <a:t>		Moorpark’s total over 5 years: $1,091,668 </a:t>
            </a:r>
          </a:p>
          <a:p>
            <a:pPr marL="0" indent="0">
              <a:buNone/>
            </a:pPr>
            <a:r>
              <a:rPr lang="en-US" sz="12800" dirty="0"/>
              <a:t>		(Year 1: $272,917)</a:t>
            </a:r>
          </a:p>
          <a:p>
            <a:pPr marL="914400" lvl="2" indent="0">
              <a:buNone/>
            </a:pPr>
            <a:r>
              <a:rPr lang="en-US" sz="12800" dirty="0"/>
              <a:t>      </a:t>
            </a:r>
          </a:p>
          <a:p>
            <a:r>
              <a:rPr lang="en-US" sz="12800" dirty="0"/>
              <a:t>Oct ‘17: Three steps required to obtain funding</a:t>
            </a:r>
            <a:endParaRPr lang="en-US" sz="12800" i="1" dirty="0"/>
          </a:p>
          <a:p>
            <a:pPr marL="514350" indent="-514350">
              <a:buFont typeface="+mj-lt"/>
              <a:buAutoNum type="arabicPeriod"/>
            </a:pPr>
            <a:endParaRPr lang="en-US" sz="12800" dirty="0"/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7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54675" y="3651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The CA State Chancellor’s Office </a:t>
            </a:r>
            <a:b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  <a:t>and Guided Pathways Timeline</a:t>
            </a:r>
            <a:br>
              <a:rPr lang="en-US" sz="49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310581"/>
            <a:ext cx="10515600" cy="3866381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sz="12800" dirty="0"/>
          </a:p>
          <a:p>
            <a:pPr marL="514350" indent="-514350">
              <a:buFont typeface="+mj-lt"/>
              <a:buAutoNum type="arabicPeriod"/>
            </a:pPr>
            <a:r>
              <a:rPr lang="en-US" sz="12800" dirty="0"/>
              <a:t>Oct ’17: Attendance at Guided Pathways Workshop</a:t>
            </a:r>
          </a:p>
          <a:p>
            <a:pPr marL="514350" indent="-514350">
              <a:buFont typeface="+mj-lt"/>
              <a:buAutoNum type="arabicPeriod"/>
            </a:pPr>
            <a:endParaRPr lang="en-US" sz="12800" dirty="0"/>
          </a:p>
          <a:p>
            <a:pPr marL="514350" indent="-514350">
              <a:buFont typeface="+mj-lt"/>
              <a:buAutoNum type="arabicPeriod"/>
            </a:pPr>
            <a:r>
              <a:rPr lang="en-US" sz="12800" dirty="0"/>
              <a:t>Dec ‘17: Submit College Guided Pathways Self Assessment</a:t>
            </a:r>
          </a:p>
          <a:p>
            <a:pPr marL="0" indent="0">
              <a:buNone/>
            </a:pPr>
            <a:r>
              <a:rPr lang="en-US" sz="12800" dirty="0"/>
              <a:t>	(“Early Adoption Plus”) </a:t>
            </a:r>
          </a:p>
          <a:p>
            <a:pPr marL="514350" indent="-514350">
              <a:buFont typeface="+mj-lt"/>
              <a:buAutoNum type="arabicPeriod"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3.  Mar ‘18: Submit College Guided Pathways Multi-Year Plan</a:t>
            </a:r>
          </a:p>
          <a:p>
            <a:pPr marL="514350" indent="-514350">
              <a:buFont typeface="+mj-lt"/>
              <a:buAutoNum type="arabicPeriod"/>
            </a:pPr>
            <a:endParaRPr lang="en-US" sz="12800" dirty="0"/>
          </a:p>
          <a:p>
            <a:endParaRPr lang="en-US" sz="12800" dirty="0"/>
          </a:p>
          <a:p>
            <a:pPr marL="914400" lvl="2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	   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5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54675" y="365125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450" y="6112581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439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Moorpark College and Guided Pathways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What we are doing right now . . 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104103"/>
            <a:ext cx="10515600" cy="4504803"/>
          </a:xfrm>
        </p:spPr>
        <p:txBody>
          <a:bodyPr>
            <a:normAutofit fontScale="32500" lnSpcReduction="20000"/>
          </a:bodyPr>
          <a:lstStyle/>
          <a:p>
            <a:endParaRPr lang="en-US" sz="11200" dirty="0"/>
          </a:p>
          <a:p>
            <a:r>
              <a:rPr lang="en-US" sz="11200" dirty="0"/>
              <a:t>Guided Pathways Update Meeting</a:t>
            </a:r>
            <a:endParaRPr lang="en-US" sz="900" dirty="0"/>
          </a:p>
          <a:p>
            <a:endParaRPr lang="en-US" sz="900" dirty="0"/>
          </a:p>
          <a:p>
            <a:r>
              <a:rPr lang="en-US" sz="11200" dirty="0"/>
              <a:t>Advertising for 2 Guided Pathways faculty leads for 	Spring</a:t>
            </a:r>
            <a:endParaRPr lang="en-US" sz="900" dirty="0"/>
          </a:p>
          <a:p>
            <a:endParaRPr lang="en-US" sz="900" dirty="0"/>
          </a:p>
          <a:p>
            <a:r>
              <a:rPr lang="en-US" sz="11200" dirty="0"/>
              <a:t>Academic Senate Council starting discussion on 	Guided Pathways resolution n</a:t>
            </a:r>
            <a:endParaRPr lang="en-US" sz="900" dirty="0"/>
          </a:p>
          <a:p>
            <a:endParaRPr lang="en-US" sz="900" dirty="0"/>
          </a:p>
          <a:p>
            <a:r>
              <a:rPr lang="en-US" sz="11200" b="1" dirty="0"/>
              <a:t>Defining focus areas for Multi-Year Plan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9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30595" y="610957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Expand program mapping  </a:t>
            </a:r>
            <a:br>
              <a:rPr lang="en-US" sz="4800" b="1" dirty="0"/>
            </a:br>
            <a:r>
              <a:rPr lang="en-US" sz="4800" b="1" dirty="0"/>
              <a:t>to help clarify the paths for our students</a:t>
            </a:r>
            <a:br>
              <a:rPr lang="en-US" sz="4800" b="1" dirty="0"/>
            </a:br>
            <a:br>
              <a:rPr lang="en-US" sz="4800" dirty="0"/>
            </a:br>
            <a:r>
              <a:rPr lang="en-US" sz="4800" dirty="0"/>
              <a:t>Jill McCall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6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30595" y="610957"/>
            <a:ext cx="1210195" cy="863167"/>
          </a:xfrm>
          <a:prstGeom prst="rect">
            <a:avLst/>
          </a:prstGeom>
        </p:spPr>
      </p:pic>
      <p:pic>
        <p:nvPicPr>
          <p:cNvPr id="1026" name="Picture 9" descr="http://www.moorparkcollege.edu/sites/default/files/files/departments/academic/theatre-arts/50th-anniv-log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618" y="6043757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52102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5300" b="1" dirty="0"/>
              <a:t>Explore the concept of “meta-majors” </a:t>
            </a:r>
            <a:br>
              <a:rPr lang="en-US" sz="5300" b="1" dirty="0"/>
            </a:br>
            <a:r>
              <a:rPr lang="en-US" sz="5300" b="1" dirty="0"/>
              <a:t>and its suitability for our students</a:t>
            </a:r>
            <a:br>
              <a:rPr lang="en-US" sz="5300" b="1" dirty="0"/>
            </a:br>
            <a:br>
              <a:rPr lang="en-US" sz="4800" dirty="0"/>
            </a:br>
            <a:r>
              <a:rPr lang="en-US" sz="4800" dirty="0"/>
              <a:t>Traci Allen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6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305</Words>
  <Application>Microsoft Office PowerPoint</Application>
  <PresentationFormat>Widescreen</PresentationFormat>
  <Paragraphs>97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Moorpark College  and Guided Pathways</vt:lpstr>
      <vt:lpstr>What is Guided Pathways?</vt:lpstr>
      <vt:lpstr>Moorpark College and Guided Pathways What we have done so far . . . </vt:lpstr>
      <vt:lpstr>Moorpark College and Guided Pathways What we have done so far . . . </vt:lpstr>
      <vt:lpstr> The CA Chancellor’s Office  and Guided Pathways  </vt:lpstr>
      <vt:lpstr> The CA State Chancellor’s Office  and Guided Pathways Timeline  </vt:lpstr>
      <vt:lpstr>Moorpark College and Guided Pathways What we are doing right now . . . </vt:lpstr>
      <vt:lpstr>Expand program mapping   to help clarify the paths for our students  Jill McCall</vt:lpstr>
      <vt:lpstr>   Explore the concept of “meta-majors”  and its suitability for our students  Traci Allen </vt:lpstr>
      <vt:lpstr>   What is a Meta Major?   Meta-majors, sometimes referred to as career clusters or communities of interest, group individual majors under a larger academic umbrella.   These programs provide students with a clear pathway to graduation, and help them make connections between their studies and different career tracks.   Within each Meta-Major are degrees and certificates that have related courses.    The intent of selecting a Meta-Major is to help students choose a major and degree based on their interests, knowledge, skills and abilities.   </vt:lpstr>
      <vt:lpstr>       </vt:lpstr>
      <vt:lpstr>Extend the support services provided to our GPS students  to other student populations  Jesus Vega </vt:lpstr>
      <vt:lpstr>GPS Checkpoints</vt:lpstr>
      <vt:lpstr>Grow our dual enrollment program  April Montes</vt:lpstr>
      <vt:lpstr>Moorpark College and Guided Pathways Structure for Multi-Year Plan? </vt:lpstr>
      <vt:lpstr>Moorpark College and Guided Pathways What Can You Do? </vt:lpstr>
      <vt:lpstr>Moorpark College and Guided Pathways  THANK YOU FOR COMING!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Nenagh Brown</dc:creator>
  <cp:lastModifiedBy>Brian Burns</cp:lastModifiedBy>
  <cp:revision>31</cp:revision>
  <dcterms:created xsi:type="dcterms:W3CDTF">2017-11-25T22:14:13Z</dcterms:created>
  <dcterms:modified xsi:type="dcterms:W3CDTF">2018-01-10T23:56:00Z</dcterms:modified>
</cp:coreProperties>
</file>