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3" r:id="rId3"/>
    <p:sldId id="257" r:id="rId4"/>
    <p:sldId id="277" r:id="rId5"/>
    <p:sldId id="279" r:id="rId6"/>
    <p:sldId id="264" r:id="rId7"/>
    <p:sldId id="267" r:id="rId8"/>
    <p:sldId id="275" r:id="rId9"/>
    <p:sldId id="282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CDC2D01-7E2A-4F6A-ACAF-C60A8C06885B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BA319ED-9524-45A9-9614-A605B78A94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2362200"/>
            <a:ext cx="3313355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>For Excellence in Accreditation…</a:t>
            </a:r>
            <a:r>
              <a:rPr lang="en-US" sz="800" b="1" dirty="0" smtClean="0"/>
              <a:t/>
            </a:r>
            <a:br>
              <a:rPr lang="en-US" sz="8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4000" b="1" dirty="0" smtClean="0"/>
              <a:t>“Moorpark it”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029200"/>
            <a:ext cx="3309803" cy="6525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Oct. 7, 2014</a:t>
            </a:r>
          </a:p>
          <a:p>
            <a:r>
              <a:rPr lang="en-US" dirty="0" smtClean="0"/>
              <a:t>Academic Senate Presentation</a:t>
            </a:r>
          </a:p>
          <a:p>
            <a:r>
              <a:rPr lang="en-US" dirty="0" smtClean="0"/>
              <a:t>Kim </a:t>
            </a:r>
            <a:r>
              <a:rPr lang="en-US" dirty="0" err="1" smtClean="0"/>
              <a:t>Hoffmans</a:t>
            </a:r>
            <a:r>
              <a:rPr lang="en-US" dirty="0" smtClean="0"/>
              <a:t> &amp; Lee </a:t>
            </a:r>
            <a:r>
              <a:rPr lang="en-US" dirty="0" err="1" smtClean="0"/>
              <a:t>Ballestero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3314700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56" y="4720982"/>
            <a:ext cx="2960370" cy="19735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438400"/>
            <a:ext cx="3657600" cy="243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8600"/>
            <a:ext cx="2236871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go from here…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943548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600" dirty="0" smtClean="0"/>
              <a:t>Volunteer for a Standard</a:t>
            </a:r>
            <a:r>
              <a:rPr lang="en-US" sz="3600" dirty="0"/>
              <a:t> </a:t>
            </a:r>
            <a:r>
              <a:rPr lang="en-US" sz="3600" dirty="0" smtClean="0"/>
              <a:t>Workgroup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886200"/>
            <a:ext cx="3163029" cy="23317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-76200"/>
            <a:ext cx="9239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08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/>
              <a:t>Process for </a:t>
            </a:r>
            <a:r>
              <a:rPr lang="en-US" sz="3200" b="1" u="sng" dirty="0" err="1" smtClean="0"/>
              <a:t>EdCAP</a:t>
            </a:r>
            <a:r>
              <a:rPr lang="en-US" sz="3200" b="1" u="sng" dirty="0" smtClean="0"/>
              <a:t> GAP Analysis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747708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Fall 2013- </a:t>
            </a:r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eview of Accreditation Standards</a:t>
            </a:r>
          </a:p>
          <a:p>
            <a:pPr lvl="1"/>
            <a:r>
              <a:rPr lang="en-US" sz="1800" dirty="0" smtClean="0"/>
              <a:t>Volunteers for Standards Workgroups</a:t>
            </a:r>
          </a:p>
          <a:p>
            <a:r>
              <a:rPr lang="en-US" dirty="0" smtClean="0"/>
              <a:t>Fall 2013 &amp; Spring 2014</a:t>
            </a:r>
          </a:p>
          <a:p>
            <a:pPr lvl="1"/>
            <a:r>
              <a:rPr lang="en-US" sz="1800" dirty="0" smtClean="0"/>
              <a:t>Workgroups answer ACCJC Standard Prompts, gather evidence, and identify gaps</a:t>
            </a:r>
          </a:p>
          <a:p>
            <a:pPr lvl="1"/>
            <a:r>
              <a:rPr lang="en-US" sz="1800" dirty="0" smtClean="0"/>
              <a:t>Report out on findings</a:t>
            </a:r>
          </a:p>
          <a:p>
            <a:r>
              <a:rPr lang="en-US" dirty="0"/>
              <a:t>Fall 2014</a:t>
            </a:r>
          </a:p>
          <a:p>
            <a:pPr lvl="1"/>
            <a:r>
              <a:rPr lang="en-US" sz="1800" dirty="0" smtClean="0"/>
              <a:t>Validate gaps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Screen Shot 2014-10-06 at 3.25.21 P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200400"/>
            <a:ext cx="3477126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Standard 1: Mission, Academic Quality and Institutional Effectiveness and Integrity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514600"/>
            <a:ext cx="6777317" cy="3356577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smtClean="0"/>
              <a:t>Mission Statement</a:t>
            </a:r>
            <a:r>
              <a:rPr lang="en-US" sz="2800" dirty="0"/>
              <a:t> </a:t>
            </a:r>
            <a:r>
              <a:rPr lang="en-US" sz="2800" dirty="0" smtClean="0"/>
              <a:t>should include: </a:t>
            </a:r>
          </a:p>
          <a:p>
            <a:pPr lvl="2"/>
            <a:r>
              <a:rPr lang="en-US" sz="2800" dirty="0" smtClean="0"/>
              <a:t>Identified Cycle of Review</a:t>
            </a:r>
          </a:p>
          <a:p>
            <a:pPr lvl="2"/>
            <a:r>
              <a:rPr lang="en-US" sz="2800" dirty="0" smtClean="0"/>
              <a:t>Review from external constituents</a:t>
            </a:r>
          </a:p>
          <a:p>
            <a:pPr lvl="2"/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-81007"/>
            <a:ext cx="923925" cy="723900"/>
          </a:xfrm>
          <a:prstGeom prst="rect">
            <a:avLst/>
          </a:prstGeom>
        </p:spPr>
      </p:pic>
      <p:pic>
        <p:nvPicPr>
          <p:cNvPr id="2050" name="Picture 2" descr="C:\Users\khoffmans\AppData\Local\Microsoft\Windows\Temporary Internet Files\Content.IE5\W29IF1GY\MC9001983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205" y="4114800"/>
            <a:ext cx="2300640" cy="208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38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Standard 1: Continued…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4003829"/>
          </a:xfrm>
        </p:spPr>
        <p:txBody>
          <a:bodyPr>
            <a:normAutofit/>
          </a:bodyPr>
          <a:lstStyle/>
          <a:p>
            <a:pPr lvl="1"/>
            <a:r>
              <a:rPr lang="en-US" sz="1800" b="1" dirty="0" smtClean="0"/>
              <a:t>Integrated Planning to ensure Academic Quality and Institutional Effectiveness </a:t>
            </a:r>
            <a:r>
              <a:rPr lang="en-US" sz="1800" dirty="0" smtClean="0"/>
              <a:t>should cover</a:t>
            </a:r>
            <a:r>
              <a:rPr lang="en-US" sz="2000" dirty="0" smtClean="0"/>
              <a:t>: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pPr lvl="2"/>
            <a:r>
              <a:rPr lang="en-US" sz="1800" u="sng" dirty="0"/>
              <a:t>Academic </a:t>
            </a:r>
            <a:r>
              <a:rPr lang="en-US" sz="1800" u="sng" dirty="0" smtClean="0"/>
              <a:t>Quality and Effectiveness</a:t>
            </a:r>
            <a:r>
              <a:rPr lang="en-US" sz="1800" dirty="0" smtClean="0"/>
              <a:t>- documentation (</a:t>
            </a:r>
            <a:r>
              <a:rPr lang="en-US" sz="1800" dirty="0" err="1" smtClean="0"/>
              <a:t>Ya’ll</a:t>
            </a:r>
            <a:r>
              <a:rPr lang="en-US" sz="1800" dirty="0" smtClean="0"/>
              <a:t> Come, Fall Fling, etc…)campus-wide dialog assessing, analyzing and evaluating  mission accomplishments through program review (qualitative and quantitative data)</a:t>
            </a:r>
          </a:p>
          <a:p>
            <a:pPr lvl="2"/>
            <a:r>
              <a:rPr lang="en-US" sz="1800" u="sng" dirty="0" smtClean="0"/>
              <a:t>Institutional Integrity</a:t>
            </a:r>
            <a:r>
              <a:rPr lang="en-US" sz="1800" dirty="0" smtClean="0"/>
              <a:t>- assuring accuracy and integrity of information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-81007"/>
            <a:ext cx="9239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5461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STANDARD II:  Student Learning Programs and </a:t>
            </a:r>
            <a:r>
              <a:rPr lang="en-US" sz="3200" dirty="0" smtClean="0"/>
              <a:t>Support Services</a:t>
            </a:r>
            <a:endParaRPr lang="en-US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819400" y="2323652"/>
            <a:ext cx="5001409" cy="3508977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1700" b="1" u="sng" dirty="0" smtClean="0"/>
              <a:t>Instructional programs need to include</a:t>
            </a:r>
            <a:r>
              <a:rPr lang="en-US" sz="1700" b="1" dirty="0" smtClean="0"/>
              <a:t>: </a:t>
            </a:r>
          </a:p>
          <a:p>
            <a:pPr lvl="2"/>
            <a:r>
              <a:rPr lang="en-US" sz="1500" dirty="0" smtClean="0"/>
              <a:t>Consistent evaluation of Institutional level, GE </a:t>
            </a:r>
            <a:r>
              <a:rPr lang="en-US" sz="1500" dirty="0"/>
              <a:t>Level, and Program Level </a:t>
            </a:r>
            <a:r>
              <a:rPr lang="en-US" sz="1500" dirty="0" smtClean="0"/>
              <a:t>Outcomes</a:t>
            </a:r>
          </a:p>
          <a:p>
            <a:pPr lvl="2"/>
            <a:r>
              <a:rPr lang="en-US" sz="1500" dirty="0" smtClean="0"/>
              <a:t>Examination of the effectiveness </a:t>
            </a:r>
            <a:r>
              <a:rPr lang="en-US" sz="1500" dirty="0" smtClean="0"/>
              <a:t>of GE outcomes learned in </a:t>
            </a:r>
            <a:r>
              <a:rPr lang="en-US" sz="1500" dirty="0" smtClean="0"/>
              <a:t>subsequent coursework/employment.</a:t>
            </a:r>
            <a:endParaRPr lang="en-US" sz="1500" dirty="0"/>
          </a:p>
          <a:p>
            <a:pPr lvl="2"/>
            <a:r>
              <a:rPr lang="en-US" sz="1500" dirty="0"/>
              <a:t>Support </a:t>
            </a:r>
            <a:r>
              <a:rPr lang="en-US" sz="1500" dirty="0" smtClean="0"/>
              <a:t>of achievement </a:t>
            </a:r>
            <a:r>
              <a:rPr lang="en-US" sz="1500" dirty="0"/>
              <a:t>outcomes for distance </a:t>
            </a:r>
            <a:r>
              <a:rPr lang="en-US" sz="1500" dirty="0" smtClean="0"/>
              <a:t>education (DE)</a:t>
            </a:r>
            <a:endParaRPr lang="en-US" sz="1500" dirty="0"/>
          </a:p>
          <a:p>
            <a:pPr lvl="2"/>
            <a:r>
              <a:rPr lang="en-US" sz="1500" dirty="0" smtClean="0"/>
              <a:t>Examination of </a:t>
            </a:r>
            <a:r>
              <a:rPr lang="en-US" sz="1500" dirty="0"/>
              <a:t>the extent </a:t>
            </a:r>
            <a:r>
              <a:rPr lang="en-US" sz="1500" dirty="0" smtClean="0"/>
              <a:t>students</a:t>
            </a:r>
            <a:r>
              <a:rPr lang="en-US" sz="1500" dirty="0"/>
              <a:t>’ progress </a:t>
            </a:r>
            <a:r>
              <a:rPr lang="en-US" sz="1500" dirty="0"/>
              <a:t> </a:t>
            </a:r>
            <a:r>
              <a:rPr lang="en-US" sz="1500" dirty="0" smtClean="0"/>
              <a:t>to </a:t>
            </a:r>
            <a:r>
              <a:rPr lang="en-US" sz="1500" dirty="0" smtClean="0"/>
              <a:t>complete </a:t>
            </a:r>
            <a:r>
              <a:rPr lang="en-US" sz="1500" dirty="0"/>
              <a:t>degrees and certificates through </a:t>
            </a:r>
            <a:r>
              <a:rPr lang="en-US" sz="1500" dirty="0" smtClean="0"/>
              <a:t>DE only </a:t>
            </a:r>
            <a:r>
              <a:rPr lang="en-US" sz="1500" dirty="0"/>
              <a:t>or through a mix of </a:t>
            </a:r>
            <a:r>
              <a:rPr lang="en-US" sz="1500" dirty="0" smtClean="0"/>
              <a:t>DE and </a:t>
            </a:r>
            <a:r>
              <a:rPr lang="en-US" sz="1500" dirty="0"/>
              <a:t>face-to-face delivery? </a:t>
            </a:r>
            <a:endParaRPr lang="en-US" sz="1500" dirty="0" smtClean="0"/>
          </a:p>
          <a:p>
            <a:pPr lvl="2"/>
            <a:r>
              <a:rPr lang="en-US" sz="1500" dirty="0" smtClean="0"/>
              <a:t>Evaluation of programs/courses to improve learning outcomes and student achievements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-76200"/>
            <a:ext cx="923925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76600"/>
            <a:ext cx="2828248" cy="170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85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STANDARD II:  Student Learning Programs and </a:t>
            </a:r>
            <a:r>
              <a:rPr lang="en-US" sz="3200" dirty="0" smtClean="0"/>
              <a:t>Support Services</a:t>
            </a:r>
            <a:endParaRPr lang="en-US" sz="32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43493" y="2323652"/>
            <a:ext cx="4138108" cy="350897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700" b="1" u="sng" dirty="0" smtClean="0"/>
              <a:t>Library and Learning Support Services need to include:</a:t>
            </a:r>
            <a:endParaRPr lang="en-US" sz="1700" u="sng" dirty="0" smtClean="0"/>
          </a:p>
          <a:p>
            <a:pPr lvl="2"/>
            <a:r>
              <a:rPr lang="en-US" sz="1600" dirty="0" smtClean="0"/>
              <a:t>Evaluation of support for DE, evening, and weekend  student leaning and achievement</a:t>
            </a:r>
          </a:p>
          <a:p>
            <a:pPr lvl="2"/>
            <a:r>
              <a:rPr lang="en-US" sz="1600" dirty="0"/>
              <a:t>E</a:t>
            </a:r>
            <a:r>
              <a:rPr lang="en-US" sz="1600" dirty="0" smtClean="0"/>
              <a:t>vidence </a:t>
            </a:r>
            <a:r>
              <a:rPr lang="en-US" sz="1600" dirty="0"/>
              <a:t>of how programs that are created or changes that are made affect student success(SB 1456) </a:t>
            </a:r>
            <a:endParaRPr lang="en-US" sz="1600" dirty="0" smtClean="0"/>
          </a:p>
          <a:p>
            <a:pPr lvl="2"/>
            <a:r>
              <a:rPr lang="en-US" sz="1600" dirty="0" smtClean="0"/>
              <a:t>Evaluate services to to assure adequacy of meeting institutional needs and support mission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-76200"/>
            <a:ext cx="923925" cy="723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128" y="2590800"/>
            <a:ext cx="3083897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44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r>
              <a:rPr lang="en-US" dirty="0"/>
              <a:t>Standard III:  </a:t>
            </a:r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133600"/>
            <a:ext cx="6400800" cy="6858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1200" dirty="0" smtClean="0"/>
              <a:t>The standard should include:</a:t>
            </a:r>
            <a:endParaRPr lang="en-US" sz="11200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447800" y="2974694"/>
            <a:ext cx="6617208" cy="2835797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lvl="1"/>
            <a:r>
              <a:rPr lang="en-US" sz="2400" dirty="0" smtClean="0"/>
              <a:t>A connection between personnel evaluations and institutional effectiveness and improvement.</a:t>
            </a:r>
          </a:p>
          <a:p>
            <a:pPr lvl="1"/>
            <a:r>
              <a:rPr lang="en-US" sz="2400" dirty="0" smtClean="0"/>
              <a:t>Evidence (qualitative and quantitative) of use of SLOs in all aspects of decision-making</a:t>
            </a:r>
            <a:endParaRPr lang="en-US" sz="2400" dirty="0"/>
          </a:p>
          <a:p>
            <a:pPr lvl="1"/>
            <a:r>
              <a:rPr lang="en-US" sz="2400" dirty="0" smtClean="0"/>
              <a:t>A central committee to plan, implement and evaluate the needs/effectiveness of DE program resources (equipment, IT support, and facilities)</a:t>
            </a:r>
          </a:p>
          <a:p>
            <a:pPr lvl="1"/>
            <a:r>
              <a:rPr lang="en-US" sz="2500" dirty="0"/>
              <a:t>Feedback (better communication) between program requests for support with achievement / increased success within the program plan and SLO reporting</a:t>
            </a:r>
            <a:r>
              <a:rPr lang="en-US" sz="1800" dirty="0"/>
              <a:t>.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-76200"/>
            <a:ext cx="9239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7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Timeline….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143000"/>
            <a:ext cx="5434584" cy="466344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Fall 2014</a:t>
            </a:r>
          </a:p>
          <a:p>
            <a:pPr lvl="1"/>
            <a:r>
              <a:rPr lang="en-US" sz="1600" dirty="0" err="1" smtClean="0"/>
              <a:t>EdCAP</a:t>
            </a:r>
            <a:r>
              <a:rPr lang="en-US" sz="1600" dirty="0" smtClean="0"/>
              <a:t> finish Gap Analysis</a:t>
            </a:r>
          </a:p>
          <a:p>
            <a:pPr lvl="1"/>
            <a:r>
              <a:rPr lang="en-US" sz="1600" dirty="0" smtClean="0"/>
              <a:t>Standard’s Workgroups expand membership and continue completing outline and gathering evidence</a:t>
            </a:r>
          </a:p>
          <a:p>
            <a:r>
              <a:rPr lang="en-US" sz="1600" b="1" dirty="0" smtClean="0"/>
              <a:t>Spring 2015</a:t>
            </a:r>
          </a:p>
          <a:p>
            <a:pPr lvl="1"/>
            <a:r>
              <a:rPr lang="en-US" sz="1600" dirty="0" err="1" smtClean="0"/>
              <a:t>EdCAP</a:t>
            </a:r>
            <a:r>
              <a:rPr lang="en-US" sz="1600" dirty="0" smtClean="0"/>
              <a:t> forward completed outlines and evidence to EVP/ALO</a:t>
            </a:r>
          </a:p>
          <a:p>
            <a:r>
              <a:rPr lang="en-US" sz="1600" b="1" dirty="0" smtClean="0"/>
              <a:t>Spring 2015-Fall 2015</a:t>
            </a:r>
          </a:p>
          <a:p>
            <a:pPr lvl="1"/>
            <a:r>
              <a:rPr lang="en-US" sz="1600" dirty="0" smtClean="0"/>
              <a:t>Designated writer uses </a:t>
            </a:r>
            <a:r>
              <a:rPr lang="en-US" sz="1600" dirty="0" err="1" smtClean="0"/>
              <a:t>EdCAP</a:t>
            </a:r>
            <a:r>
              <a:rPr lang="en-US" sz="1600" dirty="0" smtClean="0"/>
              <a:t> Workgroup evidence and supporting documentation to write self-study</a:t>
            </a:r>
          </a:p>
          <a:p>
            <a:pPr lvl="1"/>
            <a:r>
              <a:rPr lang="en-US" sz="1600" dirty="0" err="1" smtClean="0"/>
              <a:t>EdCAP</a:t>
            </a:r>
            <a:r>
              <a:rPr lang="en-US" sz="1600" dirty="0" smtClean="0"/>
              <a:t> will work with Designated writer to help review drafts</a:t>
            </a:r>
          </a:p>
          <a:p>
            <a:pPr lvl="1"/>
            <a:r>
              <a:rPr lang="en-US" sz="1600" dirty="0" smtClean="0"/>
              <a:t>Campus-wide distribution and discussion of self-study</a:t>
            </a:r>
          </a:p>
          <a:p>
            <a:pPr lvl="1"/>
            <a:endParaRPr lang="en-US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-76200"/>
            <a:ext cx="923925" cy="723900"/>
          </a:xfrm>
          <a:prstGeom prst="rect">
            <a:avLst/>
          </a:prstGeom>
        </p:spPr>
      </p:pic>
      <p:pic>
        <p:nvPicPr>
          <p:cNvPr id="6146" name="Picture 2" descr="C:\Users\khoffmans\AppData\Local\Microsoft\Windows\Temporary Internet Files\Content.IE5\W29IF1GY\MP90042662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6108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8033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Timeline continues….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5" y="1752600"/>
            <a:ext cx="6577585" cy="4053840"/>
          </a:xfrm>
        </p:spPr>
        <p:txBody>
          <a:bodyPr>
            <a:noAutofit/>
          </a:bodyPr>
          <a:lstStyle/>
          <a:p>
            <a:r>
              <a:rPr lang="en-US" b="1" dirty="0" smtClean="0"/>
              <a:t>January 2016</a:t>
            </a:r>
            <a:r>
              <a:rPr lang="en-US" dirty="0" smtClean="0"/>
              <a:t>-First Draft to Board</a:t>
            </a:r>
          </a:p>
          <a:p>
            <a:r>
              <a:rPr lang="en-US" b="1" dirty="0" smtClean="0"/>
              <a:t>July 2016</a:t>
            </a:r>
            <a:r>
              <a:rPr lang="en-US" dirty="0" smtClean="0"/>
              <a:t>- Final Draft to the Board</a:t>
            </a:r>
          </a:p>
          <a:p>
            <a:r>
              <a:rPr lang="en-US" b="1" dirty="0" smtClean="0"/>
              <a:t>August 2016</a:t>
            </a:r>
            <a:r>
              <a:rPr lang="en-US" dirty="0" smtClean="0"/>
              <a:t>- Self-Study to ACCCJC</a:t>
            </a:r>
          </a:p>
          <a:p>
            <a:r>
              <a:rPr lang="en-US" b="1" dirty="0" smtClean="0"/>
              <a:t>October 2016</a:t>
            </a:r>
            <a:r>
              <a:rPr lang="en-US" dirty="0" smtClean="0"/>
              <a:t>- ACCCJC Site Visit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marL="365760" lvl="1" indent="0">
              <a:buNone/>
            </a:pPr>
            <a:r>
              <a:rPr lang="en-US" sz="1600" i="1" dirty="0" smtClean="0"/>
              <a:t>Rinse and repeat….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-76200"/>
            <a:ext cx="923925" cy="723900"/>
          </a:xfrm>
          <a:prstGeom prst="rect">
            <a:avLst/>
          </a:prstGeom>
        </p:spPr>
      </p:pic>
      <p:pic>
        <p:nvPicPr>
          <p:cNvPr id="7170" name="Picture 2" descr="C:\Users\khoffmans\AppData\Local\Microsoft\Windows\Temporary Internet Files\Content.IE5\BR592Z01\MM90028358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49" y="3657600"/>
            <a:ext cx="22669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83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699</TotalTime>
  <Words>469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For Excellence in Accreditation…  “Moorpark it”</vt:lpstr>
      <vt:lpstr>Process for EdCAP GAP Analysis</vt:lpstr>
      <vt:lpstr>Standard 1: Mission, Academic Quality and Institutional Effectiveness and Integrity</vt:lpstr>
      <vt:lpstr>Standard 1: Continued…</vt:lpstr>
      <vt:lpstr>STANDARD II:  Student Learning Programs and Support Services</vt:lpstr>
      <vt:lpstr>STANDARD II:  Student Learning Programs and Support Services</vt:lpstr>
      <vt:lpstr>Standard III:  Resources</vt:lpstr>
      <vt:lpstr>Timeline….</vt:lpstr>
      <vt:lpstr>Timeline continues….</vt:lpstr>
      <vt:lpstr>Where we go from here…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College Level Success by Closing the Accreditation Gap</dc:title>
  <dc:creator>Lee Ballestro</dc:creator>
  <cp:lastModifiedBy>Lee Ballestro</cp:lastModifiedBy>
  <cp:revision>68</cp:revision>
  <dcterms:created xsi:type="dcterms:W3CDTF">2014-08-06T20:47:19Z</dcterms:created>
  <dcterms:modified xsi:type="dcterms:W3CDTF">2014-10-07T01:11:17Z</dcterms:modified>
</cp:coreProperties>
</file>