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4"/>
  </p:sldMasterIdLst>
  <p:notesMasterIdLst>
    <p:notesMasterId r:id="rId19"/>
  </p:notesMasterIdLst>
  <p:handoutMasterIdLst>
    <p:handoutMasterId r:id="rId20"/>
  </p:handoutMasterIdLst>
  <p:sldIdLst>
    <p:sldId id="256" r:id="rId5"/>
    <p:sldId id="285" r:id="rId6"/>
    <p:sldId id="291" r:id="rId7"/>
    <p:sldId id="292" r:id="rId8"/>
    <p:sldId id="286" r:id="rId9"/>
    <p:sldId id="287" r:id="rId10"/>
    <p:sldId id="288" r:id="rId11"/>
    <p:sldId id="290" r:id="rId12"/>
    <p:sldId id="295" r:id="rId13"/>
    <p:sldId id="284" r:id="rId14"/>
    <p:sldId id="299" r:id="rId15"/>
    <p:sldId id="294" r:id="rId16"/>
    <p:sldId id="289" r:id="rId17"/>
    <p:sldId id="269"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476" autoAdjust="0"/>
    <p:restoredTop sz="94771"/>
  </p:normalViewPr>
  <p:slideViewPr>
    <p:cSldViewPr snapToGrid="0">
      <p:cViewPr>
        <p:scale>
          <a:sx n="98" d="100"/>
          <a:sy n="98" d="100"/>
        </p:scale>
        <p:origin x="-108" y="-2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126CAC1-F832-F04C-B264-08FDDFE1117D}"/>
              </a:ext>
            </a:extLst>
          </p:cNvPr>
          <p:cNvSpPr>
            <a:spLocks noGrp="1"/>
          </p:cNvSpPr>
          <p:nvPr>
            <p:ph type="hdr" sz="quarter"/>
          </p:nvPr>
        </p:nvSpPr>
        <p:spPr>
          <a:xfrm>
            <a:off x="0" y="2"/>
            <a:ext cx="3037367" cy="466087"/>
          </a:xfrm>
          <a:prstGeom prst="rect">
            <a:avLst/>
          </a:prstGeom>
        </p:spPr>
        <p:txBody>
          <a:bodyPr vert="horz" lIns="91129" tIns="45565" rIns="91129" bIns="45565"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53D70172-A096-0E49-81F7-FC0EAC81F0CF}"/>
              </a:ext>
            </a:extLst>
          </p:cNvPr>
          <p:cNvSpPr>
            <a:spLocks noGrp="1"/>
          </p:cNvSpPr>
          <p:nvPr>
            <p:ph type="dt" sz="quarter" idx="1"/>
          </p:nvPr>
        </p:nvSpPr>
        <p:spPr>
          <a:xfrm>
            <a:off x="3971457" y="2"/>
            <a:ext cx="3037366" cy="466087"/>
          </a:xfrm>
          <a:prstGeom prst="rect">
            <a:avLst/>
          </a:prstGeom>
        </p:spPr>
        <p:txBody>
          <a:bodyPr vert="horz" lIns="91129" tIns="45565" rIns="91129" bIns="45565" rtlCol="0"/>
          <a:lstStyle>
            <a:lvl1pPr algn="r">
              <a:defRPr sz="1200"/>
            </a:lvl1pPr>
          </a:lstStyle>
          <a:p>
            <a:fld id="{816557C9-8FDC-3941-85CC-0D9B91FAAD88}" type="datetimeFigureOut">
              <a:rPr lang="en-US" smtClean="0"/>
              <a:t>9/16/2019</a:t>
            </a:fld>
            <a:endParaRPr lang="en-US" dirty="0"/>
          </a:p>
        </p:txBody>
      </p:sp>
      <p:sp>
        <p:nvSpPr>
          <p:cNvPr id="4" name="Footer Placeholder 3">
            <a:extLst>
              <a:ext uri="{FF2B5EF4-FFF2-40B4-BE49-F238E27FC236}">
                <a16:creationId xmlns:a16="http://schemas.microsoft.com/office/drawing/2014/main" xmlns="" id="{33155472-DEB6-0647-92ED-70F89B983991}"/>
              </a:ext>
            </a:extLst>
          </p:cNvPr>
          <p:cNvSpPr>
            <a:spLocks noGrp="1"/>
          </p:cNvSpPr>
          <p:nvPr>
            <p:ph type="ftr" sz="quarter" idx="2"/>
          </p:nvPr>
        </p:nvSpPr>
        <p:spPr>
          <a:xfrm>
            <a:off x="0" y="8830313"/>
            <a:ext cx="3037367" cy="466087"/>
          </a:xfrm>
          <a:prstGeom prst="rect">
            <a:avLst/>
          </a:prstGeom>
        </p:spPr>
        <p:txBody>
          <a:bodyPr vert="horz" lIns="91129" tIns="45565" rIns="91129" bIns="45565"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EF5EE8C-CFB6-724D-8901-E0F20E50C2F9}"/>
              </a:ext>
            </a:extLst>
          </p:cNvPr>
          <p:cNvSpPr>
            <a:spLocks noGrp="1"/>
          </p:cNvSpPr>
          <p:nvPr>
            <p:ph type="sldNum" sz="quarter" idx="3"/>
          </p:nvPr>
        </p:nvSpPr>
        <p:spPr>
          <a:xfrm>
            <a:off x="3971457" y="8830313"/>
            <a:ext cx="3037366" cy="466087"/>
          </a:xfrm>
          <a:prstGeom prst="rect">
            <a:avLst/>
          </a:prstGeom>
        </p:spPr>
        <p:txBody>
          <a:bodyPr vert="horz" lIns="91129" tIns="45565" rIns="91129" bIns="45565" rtlCol="0" anchor="b"/>
          <a:lstStyle>
            <a:lvl1pPr algn="r">
              <a:defRPr sz="1200"/>
            </a:lvl1pPr>
          </a:lstStyle>
          <a:p>
            <a:fld id="{DFBE6DED-9B33-274E-8CCF-05900F46588E}" type="slidenum">
              <a:rPr lang="en-US" smtClean="0"/>
              <a:t>‹#›</a:t>
            </a:fld>
            <a:endParaRPr lang="en-US" dirty="0"/>
          </a:p>
        </p:txBody>
      </p:sp>
    </p:spTree>
    <p:extLst>
      <p:ext uri="{BB962C8B-B14F-4D97-AF65-F5344CB8AC3E}">
        <p14:creationId xmlns:p14="http://schemas.microsoft.com/office/powerpoint/2010/main" val="2903587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6725"/>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idx="1"/>
          </p:nvPr>
        </p:nvSpPr>
        <p:spPr>
          <a:xfrm>
            <a:off x="3970340" y="2"/>
            <a:ext cx="3038475" cy="466725"/>
          </a:xfrm>
          <a:prstGeom prst="rect">
            <a:avLst/>
          </a:prstGeom>
        </p:spPr>
        <p:txBody>
          <a:bodyPr vert="horz" lIns="91439" tIns="45719" rIns="91439" bIns="45719" rtlCol="0"/>
          <a:lstStyle>
            <a:lvl1pPr algn="r">
              <a:defRPr sz="1200"/>
            </a:lvl1pPr>
          </a:lstStyle>
          <a:p>
            <a:fld id="{EF4D1543-5C5A-4E51-BA78-1C25C8E8DF04}" type="datetimeFigureOut">
              <a:rPr lang="en-US" smtClean="0"/>
              <a:t>9/16/2019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9" tIns="45719" rIns="91439" bIns="45719" rtlCol="0" anchor="ctr"/>
          <a:lstStyle/>
          <a:p>
            <a:endParaRPr lang="en-US" dirty="0"/>
          </a:p>
        </p:txBody>
      </p:sp>
      <p:sp>
        <p:nvSpPr>
          <p:cNvPr id="5" name="Notes Placeholder 4"/>
          <p:cNvSpPr>
            <a:spLocks noGrp="1"/>
          </p:cNvSpPr>
          <p:nvPr>
            <p:ph type="body" sz="quarter" idx="3"/>
          </p:nvPr>
        </p:nvSpPr>
        <p:spPr>
          <a:xfrm>
            <a:off x="701676" y="4473576"/>
            <a:ext cx="5607050" cy="3660775"/>
          </a:xfrm>
          <a:prstGeom prst="rect">
            <a:avLst/>
          </a:prstGeom>
        </p:spPr>
        <p:txBody>
          <a:bodyPr vert="horz" lIns="91439" tIns="45719" rIns="91439" bIns="457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7"/>
            <a:ext cx="3038475" cy="466725"/>
          </a:xfrm>
          <a:prstGeom prst="rect">
            <a:avLst/>
          </a:prstGeom>
        </p:spPr>
        <p:txBody>
          <a:bodyPr vert="horz" lIns="91439" tIns="45719" rIns="91439"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39" tIns="45719" rIns="91439" bIns="45719" rtlCol="0" anchor="b"/>
          <a:lstStyle>
            <a:lvl1pPr algn="r">
              <a:defRPr sz="1200"/>
            </a:lvl1pPr>
          </a:lstStyle>
          <a:p>
            <a:fld id="{B76E1A56-ED38-47AA-B188-A695690C8453}" type="slidenum">
              <a:rPr lang="en-US" smtClean="0"/>
              <a:t>‹#›</a:t>
            </a:fld>
            <a:endParaRPr lang="en-US" dirty="0"/>
          </a:p>
        </p:txBody>
      </p:sp>
    </p:spTree>
    <p:extLst>
      <p:ext uri="{BB962C8B-B14F-4D97-AF65-F5344CB8AC3E}">
        <p14:creationId xmlns:p14="http://schemas.microsoft.com/office/powerpoint/2010/main" val="392065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E1A56-ED38-47AA-B188-A695690C8453}" type="slidenum">
              <a:rPr lang="en-US" smtClean="0"/>
              <a:t>1</a:t>
            </a:fld>
            <a:endParaRPr lang="en-US" dirty="0"/>
          </a:p>
        </p:txBody>
      </p:sp>
    </p:spTree>
    <p:extLst>
      <p:ext uri="{BB962C8B-B14F-4D97-AF65-F5344CB8AC3E}">
        <p14:creationId xmlns:p14="http://schemas.microsoft.com/office/powerpoint/2010/main" val="16269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E1A56-ED38-47AA-B188-A695690C8453}" type="slidenum">
              <a:rPr lang="en-US" smtClean="0"/>
              <a:t>14</a:t>
            </a:fld>
            <a:endParaRPr lang="en-US" dirty="0"/>
          </a:p>
        </p:txBody>
      </p:sp>
    </p:spTree>
    <p:extLst>
      <p:ext uri="{BB962C8B-B14F-4D97-AF65-F5344CB8AC3E}">
        <p14:creationId xmlns:p14="http://schemas.microsoft.com/office/powerpoint/2010/main" val="4116115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932183980"/>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282336477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173688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1082101432"/>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011175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637677914"/>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180817201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125704319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310079909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4/29/19</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376980098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4/29/19</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135312077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4/29/19</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53103719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4/29/19</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246762066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4/29/19</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527607209"/>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4/29/19</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69BBF-4D0E-4411-90E7-5E5F68E7B7A7}" type="slidenum">
              <a:rPr lang="en-US" smtClean="0"/>
              <a:t>‹#›</a:t>
            </a:fld>
            <a:endParaRPr lang="en-US" dirty="0"/>
          </a:p>
        </p:txBody>
      </p:sp>
    </p:spTree>
    <p:extLst>
      <p:ext uri="{BB962C8B-B14F-4D97-AF65-F5344CB8AC3E}">
        <p14:creationId xmlns:p14="http://schemas.microsoft.com/office/powerpoint/2010/main" val="413887507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969BBF-4D0E-4411-90E7-5E5F68E7B7A7}" type="slidenum">
              <a:rPr lang="en-US" smtClean="0"/>
              <a:t>‹#›</a:t>
            </a:fld>
            <a:endParaRPr lang="en-US" dirty="0"/>
          </a:p>
        </p:txBody>
      </p:sp>
      <p:sp>
        <p:nvSpPr>
          <p:cNvPr id="5" name="Date Placeholder 4"/>
          <p:cNvSpPr>
            <a:spLocks noGrp="1"/>
          </p:cNvSpPr>
          <p:nvPr>
            <p:ph type="dt" sz="half" idx="10"/>
          </p:nvPr>
        </p:nvSpPr>
        <p:spPr/>
        <p:txBody>
          <a:bodyPr/>
          <a:lstStyle/>
          <a:p>
            <a:r>
              <a:rPr lang="en-US" dirty="0"/>
              <a:t>4/29/19</a:t>
            </a:r>
          </a:p>
        </p:txBody>
      </p:sp>
    </p:spTree>
    <p:extLst>
      <p:ext uri="{BB962C8B-B14F-4D97-AF65-F5344CB8AC3E}">
        <p14:creationId xmlns:p14="http://schemas.microsoft.com/office/powerpoint/2010/main" val="81347607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t>4/29/19</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969BBF-4D0E-4411-90E7-5E5F68E7B7A7}" type="slidenum">
              <a:rPr lang="en-US" smtClean="0"/>
              <a:t>‹#›</a:t>
            </a:fld>
            <a:endParaRPr lang="en-US" dirty="0"/>
          </a:p>
        </p:txBody>
      </p:sp>
    </p:spTree>
    <p:extLst>
      <p:ext uri="{BB962C8B-B14F-4D97-AF65-F5344CB8AC3E}">
        <p14:creationId xmlns:p14="http://schemas.microsoft.com/office/powerpoint/2010/main" val="322741423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ccco.edu/About-Us/Chancellors-Office/Divisions/Educational-Services-and-Support/What-we-do/Dual-Enrollment" TargetMode="External"/><Relationship Id="rId2" Type="http://schemas.openxmlformats.org/officeDocument/2006/relationships/hyperlink" Target="https://vision.foundationccc.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2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729FFE73-A92C-054B-8358-36BE89D19026}"/>
              </a:ext>
            </a:extLst>
          </p:cNvPr>
          <p:cNvSpPr txBox="1">
            <a:spLocks/>
          </p:cNvSpPr>
          <p:nvPr/>
        </p:nvSpPr>
        <p:spPr>
          <a:xfrm>
            <a:off x="914756" y="1223201"/>
            <a:ext cx="10884602" cy="474989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1600" dirty="0"/>
          </a:p>
          <a:p>
            <a:pPr algn="l"/>
            <a:endParaRPr lang="en-US" sz="1600" dirty="0"/>
          </a:p>
          <a:p>
            <a:pPr algn="l"/>
            <a:endParaRPr lang="en-US" sz="1600" dirty="0"/>
          </a:p>
        </p:txBody>
      </p:sp>
      <p:sp>
        <p:nvSpPr>
          <p:cNvPr id="2" name="Title 1">
            <a:extLst>
              <a:ext uri="{FF2B5EF4-FFF2-40B4-BE49-F238E27FC236}">
                <a16:creationId xmlns:a16="http://schemas.microsoft.com/office/drawing/2014/main" xmlns="" id="{31CA71E9-C4E8-417B-839D-C1407831D1D4}"/>
              </a:ext>
            </a:extLst>
          </p:cNvPr>
          <p:cNvSpPr>
            <a:spLocks noGrp="1"/>
          </p:cNvSpPr>
          <p:nvPr>
            <p:ph type="ctrTitle"/>
          </p:nvPr>
        </p:nvSpPr>
        <p:spPr>
          <a:xfrm>
            <a:off x="1162663" y="2515307"/>
            <a:ext cx="7766936" cy="2321388"/>
          </a:xfrm>
        </p:spPr>
        <p:txBody>
          <a:bodyPr/>
          <a:lstStyle/>
          <a:p>
            <a:r>
              <a:rPr lang="en-US" dirty="0"/>
              <a:t>Dual Enrollment</a:t>
            </a:r>
            <a:br>
              <a:rPr lang="en-US" dirty="0"/>
            </a:br>
            <a:r>
              <a:rPr lang="en-US" dirty="0"/>
              <a:t/>
            </a:r>
            <a:br>
              <a:rPr lang="en-US" dirty="0"/>
            </a:br>
            <a:r>
              <a:rPr lang="en-US" dirty="0"/>
              <a:t> </a:t>
            </a:r>
          </a:p>
        </p:txBody>
      </p:sp>
      <p:sp>
        <p:nvSpPr>
          <p:cNvPr id="6" name="Subtitle 5">
            <a:extLst>
              <a:ext uri="{FF2B5EF4-FFF2-40B4-BE49-F238E27FC236}">
                <a16:creationId xmlns:a16="http://schemas.microsoft.com/office/drawing/2014/main" xmlns="" id="{2C04FD77-40A8-9641-86A9-12F92BA4004A}"/>
              </a:ext>
            </a:extLst>
          </p:cNvPr>
          <p:cNvSpPr>
            <a:spLocks noGrp="1"/>
          </p:cNvSpPr>
          <p:nvPr>
            <p:ph type="subTitle" idx="1"/>
          </p:nvPr>
        </p:nvSpPr>
        <p:spPr>
          <a:xfrm>
            <a:off x="4388488" y="6466283"/>
            <a:ext cx="7766936" cy="501445"/>
          </a:xfrm>
        </p:spPr>
        <p:txBody>
          <a:bodyPr>
            <a:normAutofit/>
          </a:bodyPr>
          <a:lstStyle/>
          <a:p>
            <a:endParaRPr lang="en-US" sz="2000" dirty="0">
              <a:solidFill>
                <a:schemeClr val="bg1"/>
              </a:solidFill>
            </a:endParaRPr>
          </a:p>
        </p:txBody>
      </p:sp>
      <p:pic>
        <p:nvPicPr>
          <p:cNvPr id="3" name="Picture 2">
            <a:extLst>
              <a:ext uri="{FF2B5EF4-FFF2-40B4-BE49-F238E27FC236}">
                <a16:creationId xmlns:a16="http://schemas.microsoft.com/office/drawing/2014/main" xmlns="" id="{04CAAC8F-39DF-B64D-8925-47D3F38934EB}"/>
              </a:ext>
            </a:extLst>
          </p:cNvPr>
          <p:cNvPicPr>
            <a:picLocks noChangeAspect="1"/>
          </p:cNvPicPr>
          <p:nvPr/>
        </p:nvPicPr>
        <p:blipFill>
          <a:blip r:embed="rId3"/>
          <a:stretch>
            <a:fillRect/>
          </a:stretch>
        </p:blipFill>
        <p:spPr>
          <a:xfrm>
            <a:off x="9856724" y="5876080"/>
            <a:ext cx="2298700" cy="596900"/>
          </a:xfrm>
          <a:prstGeom prst="rect">
            <a:avLst/>
          </a:prstGeom>
        </p:spPr>
      </p:pic>
    </p:spTree>
    <p:extLst>
      <p:ext uri="{BB962C8B-B14F-4D97-AF65-F5344CB8AC3E}">
        <p14:creationId xmlns:p14="http://schemas.microsoft.com/office/powerpoint/2010/main" val="4275981214"/>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790AC-B6E7-7845-86AC-2781E3123FE8}"/>
              </a:ext>
            </a:extLst>
          </p:cNvPr>
          <p:cNvSpPr>
            <a:spLocks noGrp="1"/>
          </p:cNvSpPr>
          <p:nvPr>
            <p:ph type="title"/>
          </p:nvPr>
        </p:nvSpPr>
        <p:spPr>
          <a:xfrm>
            <a:off x="677334" y="609600"/>
            <a:ext cx="8596668" cy="817984"/>
          </a:xfrm>
        </p:spPr>
        <p:txBody>
          <a:bodyPr>
            <a:normAutofit fontScale="90000"/>
          </a:bodyPr>
          <a:lstStyle/>
          <a:p>
            <a:r>
              <a:rPr lang="en-US" b="1" dirty="0"/>
              <a:t>Scheduling Calendar </a:t>
            </a:r>
            <a:br>
              <a:rPr lang="en-US" b="1" dirty="0"/>
            </a:br>
            <a:endParaRPr lang="en-US" sz="2700" b="1" dirty="0"/>
          </a:p>
        </p:txBody>
      </p:sp>
      <p:sp>
        <p:nvSpPr>
          <p:cNvPr id="3" name="Content Placeholder 2">
            <a:extLst>
              <a:ext uri="{FF2B5EF4-FFF2-40B4-BE49-F238E27FC236}">
                <a16:creationId xmlns:a16="http://schemas.microsoft.com/office/drawing/2014/main" xmlns="" id="{D8DA300E-BD77-1246-8F2D-3964CDABCB34}"/>
              </a:ext>
            </a:extLst>
          </p:cNvPr>
          <p:cNvSpPr>
            <a:spLocks noGrp="1"/>
          </p:cNvSpPr>
          <p:nvPr>
            <p:ph idx="1"/>
          </p:nvPr>
        </p:nvSpPr>
        <p:spPr>
          <a:xfrm>
            <a:off x="677334" y="1530221"/>
            <a:ext cx="8596668" cy="4511142"/>
          </a:xfrm>
        </p:spPr>
        <p:txBody>
          <a:bodyPr>
            <a:normAutofit/>
          </a:bodyPr>
          <a:lstStyle/>
          <a:p>
            <a:pPr marL="0" indent="0">
              <a:buNone/>
            </a:pPr>
            <a:r>
              <a:rPr lang="en-US" sz="2800" dirty="0"/>
              <a:t>Deans, department chairs and discipline faculty will know which classes to include in the schedule as follows:</a:t>
            </a:r>
          </a:p>
          <a:p>
            <a:pPr marL="0" indent="0">
              <a:buNone/>
            </a:pPr>
            <a:r>
              <a:rPr lang="en-US" sz="2800" dirty="0"/>
              <a:t>For fall classes:</a:t>
            </a:r>
          </a:p>
          <a:p>
            <a:pPr lvl="1">
              <a:buFont typeface="Arial" panose="020B0604020202020204" pitchFamily="34" charset="0"/>
              <a:buChar char="•"/>
            </a:pPr>
            <a:r>
              <a:rPr lang="en-US" sz="2600" dirty="0"/>
              <a:t>Scheduling with high schools by February</a:t>
            </a:r>
          </a:p>
          <a:p>
            <a:pPr marL="0" indent="0">
              <a:buNone/>
            </a:pPr>
            <a:r>
              <a:rPr lang="en-US" sz="2800" dirty="0"/>
              <a:t>For Spring classes:</a:t>
            </a:r>
          </a:p>
          <a:p>
            <a:pPr lvl="1">
              <a:buFont typeface="Arial" panose="020B0604020202020204" pitchFamily="34" charset="0"/>
              <a:buChar char="•"/>
            </a:pPr>
            <a:r>
              <a:rPr lang="en-US" sz="2600" dirty="0"/>
              <a:t>Scheduling with high schools by September</a:t>
            </a:r>
          </a:p>
          <a:p>
            <a:pPr marL="0" indent="0">
              <a:buNone/>
            </a:pPr>
            <a:endParaRPr lang="en-US" sz="2800" dirty="0"/>
          </a:p>
          <a:p>
            <a:pPr marL="0" indent="0">
              <a:buNone/>
            </a:pPr>
            <a:endParaRPr lang="en-US" sz="2800" dirty="0"/>
          </a:p>
          <a:p>
            <a:pPr lvl="1"/>
            <a:endParaRPr lang="en-US" sz="2600" dirty="0"/>
          </a:p>
          <a:p>
            <a:pPr lvl="1"/>
            <a:endParaRPr lang="en-US" dirty="0"/>
          </a:p>
        </p:txBody>
      </p:sp>
    </p:spTree>
    <p:extLst>
      <p:ext uri="{BB962C8B-B14F-4D97-AF65-F5344CB8AC3E}">
        <p14:creationId xmlns:p14="http://schemas.microsoft.com/office/powerpoint/2010/main" val="2549803200"/>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9093A-4B7C-2649-9A30-8EDD5FA27C75}"/>
              </a:ext>
            </a:extLst>
          </p:cNvPr>
          <p:cNvSpPr>
            <a:spLocks noGrp="1"/>
          </p:cNvSpPr>
          <p:nvPr>
            <p:ph type="title"/>
          </p:nvPr>
        </p:nvSpPr>
        <p:spPr/>
        <p:txBody>
          <a:bodyPr/>
          <a:lstStyle/>
          <a:p>
            <a:r>
              <a:rPr lang="en-US" b="1" dirty="0"/>
              <a:t>Support for dual enrollment scheduling and logistics - discussion</a:t>
            </a:r>
          </a:p>
        </p:txBody>
      </p:sp>
      <p:sp>
        <p:nvSpPr>
          <p:cNvPr id="3" name="Content Placeholder 2">
            <a:extLst>
              <a:ext uri="{FF2B5EF4-FFF2-40B4-BE49-F238E27FC236}">
                <a16:creationId xmlns:a16="http://schemas.microsoft.com/office/drawing/2014/main" xmlns="" id="{0A80DD3F-8415-FC46-B71C-7E4A2BEE040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0310372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for dual enrollment instructor success – discussion</a:t>
            </a:r>
          </a:p>
        </p:txBody>
      </p:sp>
      <p:sp>
        <p:nvSpPr>
          <p:cNvPr id="3" name="Content Placeholder 2"/>
          <p:cNvSpPr>
            <a:spLocks noGrp="1"/>
          </p:cNvSpPr>
          <p:nvPr>
            <p:ph idx="1"/>
          </p:nvPr>
        </p:nvSpPr>
        <p:spPr/>
        <p:txBody>
          <a:bodyPr/>
          <a:lstStyle/>
          <a:p>
            <a:pPr marL="0" indent="0">
              <a:buNone/>
            </a:pPr>
            <a:endParaRPr lang="en-US" dirty="0"/>
          </a:p>
          <a:p>
            <a:endParaRPr lang="en-US" sz="2800" dirty="0"/>
          </a:p>
          <a:p>
            <a:endParaRPr lang="en-US" sz="2800" dirty="0"/>
          </a:p>
          <a:p>
            <a:endParaRPr lang="en-US" dirty="0"/>
          </a:p>
        </p:txBody>
      </p:sp>
    </p:spTree>
    <p:extLst>
      <p:ext uri="{BB962C8B-B14F-4D97-AF65-F5344CB8AC3E}">
        <p14:creationId xmlns:p14="http://schemas.microsoft.com/office/powerpoint/2010/main" val="51475786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A6AE92-2C41-B244-8E1D-67B0A38056BB}"/>
              </a:ext>
            </a:extLst>
          </p:cNvPr>
          <p:cNvSpPr>
            <a:spLocks noGrp="1"/>
          </p:cNvSpPr>
          <p:nvPr>
            <p:ph type="title"/>
          </p:nvPr>
        </p:nvSpPr>
        <p:spPr/>
        <p:txBody>
          <a:bodyPr/>
          <a:lstStyle/>
          <a:p>
            <a:r>
              <a:rPr lang="en-US" b="1" dirty="0"/>
              <a:t>Support for dual enrollment student success – discussion</a:t>
            </a:r>
          </a:p>
        </p:txBody>
      </p:sp>
      <p:sp>
        <p:nvSpPr>
          <p:cNvPr id="3" name="Content Placeholder 2">
            <a:extLst>
              <a:ext uri="{FF2B5EF4-FFF2-40B4-BE49-F238E27FC236}">
                <a16:creationId xmlns:a16="http://schemas.microsoft.com/office/drawing/2014/main" xmlns="" id="{6F749A7E-F826-B048-8940-10CCF0AE160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6652271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8CF0EB-E361-5643-92AE-5C038B1890E0}"/>
              </a:ext>
            </a:extLst>
          </p:cNvPr>
          <p:cNvSpPr>
            <a:spLocks noGrp="1"/>
          </p:cNvSpPr>
          <p:nvPr>
            <p:ph idx="1"/>
          </p:nvPr>
        </p:nvSpPr>
        <p:spPr>
          <a:xfrm>
            <a:off x="677334" y="2160589"/>
            <a:ext cx="8596668" cy="4697411"/>
          </a:xfrm>
        </p:spPr>
        <p:txBody>
          <a:bodyPr>
            <a:normAutofit/>
          </a:bodyPr>
          <a:lstStyle/>
          <a:p>
            <a:pPr marL="0" indent="0">
              <a:buNone/>
            </a:pPr>
            <a:r>
              <a:rPr lang="en-US" sz="5400" dirty="0"/>
              <a:t>					</a:t>
            </a:r>
          </a:p>
          <a:p>
            <a:pPr marL="0" indent="0" algn="ctr">
              <a:buNone/>
            </a:pPr>
            <a:r>
              <a:rPr lang="en-US" sz="5400" dirty="0"/>
              <a:t>Thank you!!</a:t>
            </a:r>
          </a:p>
          <a:p>
            <a:pPr marL="0" indent="0" algn="ctr">
              <a:buNone/>
            </a:pPr>
            <a:endParaRPr lang="en-US" sz="54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p:txBody>
      </p:sp>
      <p:sp>
        <p:nvSpPr>
          <p:cNvPr id="4" name="TextBox 3">
            <a:extLst>
              <a:ext uri="{FF2B5EF4-FFF2-40B4-BE49-F238E27FC236}">
                <a16:creationId xmlns:a16="http://schemas.microsoft.com/office/drawing/2014/main" xmlns="" id="{9CDBFF70-7543-2C46-B018-73903BBB3E6D}"/>
              </a:ext>
            </a:extLst>
          </p:cNvPr>
          <p:cNvSpPr txBox="1"/>
          <p:nvPr/>
        </p:nvSpPr>
        <p:spPr>
          <a:xfrm>
            <a:off x="9923489" y="569626"/>
            <a:ext cx="184731"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xmlns="" id="{076BC110-B7F6-B54E-940D-0116BEFE5C8A}"/>
              </a:ext>
            </a:extLst>
          </p:cNvPr>
          <p:cNvPicPr>
            <a:picLocks noChangeAspect="1"/>
          </p:cNvPicPr>
          <p:nvPr/>
        </p:nvPicPr>
        <p:blipFill>
          <a:blip r:embed="rId3"/>
          <a:stretch>
            <a:fillRect/>
          </a:stretch>
        </p:blipFill>
        <p:spPr>
          <a:xfrm>
            <a:off x="9822342" y="6209380"/>
            <a:ext cx="2298700" cy="596900"/>
          </a:xfrm>
          <a:prstGeom prst="rect">
            <a:avLst/>
          </a:prstGeom>
        </p:spPr>
      </p:pic>
    </p:spTree>
    <p:extLst>
      <p:ext uri="{BB962C8B-B14F-4D97-AF65-F5344CB8AC3E}">
        <p14:creationId xmlns:p14="http://schemas.microsoft.com/office/powerpoint/2010/main" val="82706789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348B6-102D-C44D-969E-517B6F2A6E2A}"/>
              </a:ext>
            </a:extLst>
          </p:cNvPr>
          <p:cNvSpPr>
            <a:spLocks noGrp="1"/>
          </p:cNvSpPr>
          <p:nvPr>
            <p:ph type="title"/>
          </p:nvPr>
        </p:nvSpPr>
        <p:spPr/>
        <p:txBody>
          <a:bodyPr/>
          <a:lstStyle/>
          <a:p>
            <a:r>
              <a:rPr lang="en-US" b="1" dirty="0"/>
              <a:t>WHY DUAL ENROLLMENT?</a:t>
            </a:r>
            <a:br>
              <a:rPr lang="en-US" b="1" dirty="0"/>
            </a:br>
            <a:r>
              <a:rPr lang="en-US" b="1" dirty="0"/>
              <a:t>ACCESS, SUCCESS AND EQUITY</a:t>
            </a:r>
            <a:endParaRPr lang="en-US" dirty="0"/>
          </a:p>
        </p:txBody>
      </p:sp>
      <p:sp>
        <p:nvSpPr>
          <p:cNvPr id="3" name="Content Placeholder 2">
            <a:extLst>
              <a:ext uri="{FF2B5EF4-FFF2-40B4-BE49-F238E27FC236}">
                <a16:creationId xmlns:a16="http://schemas.microsoft.com/office/drawing/2014/main" xmlns="" id="{B34BE868-A063-9043-8F79-E6D34E6A978A}"/>
              </a:ext>
            </a:extLst>
          </p:cNvPr>
          <p:cNvSpPr>
            <a:spLocks noGrp="1"/>
          </p:cNvSpPr>
          <p:nvPr>
            <p:ph idx="1"/>
          </p:nvPr>
        </p:nvSpPr>
        <p:spPr/>
        <p:txBody>
          <a:bodyPr>
            <a:normAutofit fontScale="85000" lnSpcReduction="10000"/>
          </a:bodyPr>
          <a:lstStyle/>
          <a:p>
            <a:r>
              <a:rPr lang="en-US" sz="2800" dirty="0"/>
              <a:t>Students who may not come from a tradition of college going and who are struggling in school need special preparation to be academically and affectively prepared to transition successfully into college. </a:t>
            </a:r>
          </a:p>
          <a:p>
            <a:r>
              <a:rPr lang="en-US" sz="2800" dirty="0"/>
              <a:t>Many students may need additional support to become academically and socially prepared to be college ready. </a:t>
            </a:r>
          </a:p>
          <a:p>
            <a:r>
              <a:rPr lang="en-US" sz="2800" dirty="0"/>
              <a:t>Access and success </a:t>
            </a:r>
            <a:r>
              <a:rPr lang="en-US" sz="2800"/>
              <a:t>should be </a:t>
            </a:r>
            <a:r>
              <a:rPr lang="en-US" sz="2800" dirty="0"/>
              <a:t>monitored (by ethnicity and social class) and interventions made to close achievement gaps between groups. This is a campus-wide priority. </a:t>
            </a:r>
          </a:p>
          <a:p>
            <a:endParaRPr lang="en-US" sz="3200" dirty="0"/>
          </a:p>
          <a:p>
            <a:endParaRPr lang="en-US" dirty="0"/>
          </a:p>
        </p:txBody>
      </p:sp>
    </p:spTree>
    <p:extLst>
      <p:ext uri="{BB962C8B-B14F-4D97-AF65-F5344CB8AC3E}">
        <p14:creationId xmlns:p14="http://schemas.microsoft.com/office/powerpoint/2010/main" val="149133103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7263D-AD92-2847-995D-4A987EE11EA2}"/>
              </a:ext>
            </a:extLst>
          </p:cNvPr>
          <p:cNvSpPr>
            <a:spLocks noGrp="1"/>
          </p:cNvSpPr>
          <p:nvPr>
            <p:ph type="title"/>
          </p:nvPr>
        </p:nvSpPr>
        <p:spPr/>
        <p:txBody>
          <a:bodyPr/>
          <a:lstStyle/>
          <a:p>
            <a:r>
              <a:rPr lang="en-US" dirty="0"/>
              <a:t>WHY DUAL ENROLLMENT?</a:t>
            </a:r>
          </a:p>
        </p:txBody>
      </p:sp>
      <p:sp>
        <p:nvSpPr>
          <p:cNvPr id="3" name="Content Placeholder 2">
            <a:extLst>
              <a:ext uri="{FF2B5EF4-FFF2-40B4-BE49-F238E27FC236}">
                <a16:creationId xmlns:a16="http://schemas.microsoft.com/office/drawing/2014/main" xmlns="" id="{CEE66396-7AC7-024E-877C-B2266CB7597C}"/>
              </a:ext>
            </a:extLst>
          </p:cNvPr>
          <p:cNvSpPr>
            <a:spLocks noGrp="1"/>
          </p:cNvSpPr>
          <p:nvPr>
            <p:ph idx="1"/>
          </p:nvPr>
        </p:nvSpPr>
        <p:spPr>
          <a:xfrm>
            <a:off x="677333" y="1323474"/>
            <a:ext cx="11257993" cy="4924925"/>
          </a:xfrm>
        </p:spPr>
        <p:txBody>
          <a:bodyPr>
            <a:noAutofit/>
          </a:bodyPr>
          <a:lstStyle/>
          <a:p>
            <a:pPr marL="0" indent="0">
              <a:spcBef>
                <a:spcPts val="600"/>
              </a:spcBef>
              <a:buNone/>
            </a:pPr>
            <a:r>
              <a:rPr lang="en-US" sz="2000" dirty="0"/>
              <a:t>Dual enrollment offers students an opportunity to complete college-level </a:t>
            </a:r>
          </a:p>
          <a:p>
            <a:pPr marL="0" indent="0">
              <a:spcBef>
                <a:spcPts val="600"/>
              </a:spcBef>
              <a:buNone/>
            </a:pPr>
            <a:r>
              <a:rPr lang="en-US" sz="2000" dirty="0"/>
              <a:t>coursework and to earn college credits while they are pursuing their </a:t>
            </a:r>
          </a:p>
          <a:p>
            <a:pPr marL="0" indent="0">
              <a:spcBef>
                <a:spcPts val="600"/>
              </a:spcBef>
              <a:buNone/>
            </a:pPr>
            <a:r>
              <a:rPr lang="en-US" sz="2000" dirty="0"/>
              <a:t>high school diplomas. Dual enrollment programs offer a range of advantages to students: </a:t>
            </a:r>
          </a:p>
          <a:p>
            <a:pPr>
              <a:spcBef>
                <a:spcPts val="600"/>
              </a:spcBef>
              <a:buFont typeface="Arial" panose="020B0604020202020204" pitchFamily="34" charset="0"/>
              <a:buChar char="•"/>
            </a:pPr>
            <a:r>
              <a:rPr lang="en-US" sz="2000" dirty="0"/>
              <a:t>A chance to complete high school and college credits at the same time; </a:t>
            </a:r>
          </a:p>
          <a:p>
            <a:pPr>
              <a:spcBef>
                <a:spcPts val="600"/>
              </a:spcBef>
              <a:buFont typeface="Arial" panose="020B0604020202020204" pitchFamily="34" charset="0"/>
              <a:buChar char="•"/>
            </a:pPr>
            <a:r>
              <a:rPr lang="en-US" sz="2000" dirty="0"/>
              <a:t>A smoother transition from high school to college; </a:t>
            </a:r>
          </a:p>
          <a:p>
            <a:pPr>
              <a:spcBef>
                <a:spcPts val="600"/>
              </a:spcBef>
              <a:buFont typeface="Arial" panose="020B0604020202020204" pitchFamily="34" charset="0"/>
              <a:buChar char="•"/>
            </a:pPr>
            <a:r>
              <a:rPr lang="en-US" sz="2000" dirty="0"/>
              <a:t>The ability to explore various careers and majors before enrolling in college full-time; </a:t>
            </a:r>
          </a:p>
          <a:p>
            <a:pPr>
              <a:lnSpc>
                <a:spcPct val="150000"/>
              </a:lnSpc>
              <a:spcBef>
                <a:spcPts val="0"/>
              </a:spcBef>
              <a:buFont typeface="Arial" panose="020B0604020202020204" pitchFamily="34" charset="0"/>
              <a:buChar char="•"/>
            </a:pPr>
            <a:r>
              <a:rPr lang="en-US" sz="2000" dirty="0"/>
              <a:t>An opportunity to address skill gaps and improve study skills and academic knowledge before becoming a full-time college student; </a:t>
            </a:r>
          </a:p>
          <a:p>
            <a:pPr>
              <a:lnSpc>
                <a:spcPct val="150000"/>
              </a:lnSpc>
              <a:spcBef>
                <a:spcPts val="0"/>
              </a:spcBef>
              <a:buFont typeface="Arial" panose="020B0604020202020204" pitchFamily="34" charset="0"/>
              <a:buChar char="•"/>
            </a:pPr>
            <a:r>
              <a:rPr lang="en-US" sz="2000" dirty="0"/>
              <a:t>An accelerated pathway through college that saves students time and money</a:t>
            </a:r>
          </a:p>
        </p:txBody>
      </p:sp>
    </p:spTree>
    <p:extLst>
      <p:ext uri="{BB962C8B-B14F-4D97-AF65-F5344CB8AC3E}">
        <p14:creationId xmlns:p14="http://schemas.microsoft.com/office/powerpoint/2010/main" val="886840097"/>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for Dual Enrollment</a:t>
            </a:r>
          </a:p>
        </p:txBody>
      </p:sp>
      <p:sp>
        <p:nvSpPr>
          <p:cNvPr id="3" name="Content Placeholder 2"/>
          <p:cNvSpPr>
            <a:spLocks noGrp="1"/>
          </p:cNvSpPr>
          <p:nvPr>
            <p:ph idx="1"/>
          </p:nvPr>
        </p:nvSpPr>
        <p:spPr/>
        <p:txBody>
          <a:bodyPr>
            <a:normAutofit fontScale="92500" lnSpcReduction="20000"/>
          </a:bodyPr>
          <a:lstStyle/>
          <a:p>
            <a:pPr marL="0" indent="0">
              <a:lnSpc>
                <a:spcPct val="200000"/>
              </a:lnSpc>
              <a:buNone/>
            </a:pPr>
            <a:r>
              <a:rPr lang="en-US" dirty="0"/>
              <a:t>The California Community Colleges sees dual enrollment as supporting the system’s </a:t>
            </a:r>
            <a:r>
              <a:rPr lang="en-US" i="1" u="sng" dirty="0">
                <a:hlinkClick r:id="rId2"/>
              </a:rPr>
              <a:t>Vision for Success</a:t>
            </a:r>
            <a:r>
              <a:rPr lang="en-US" dirty="0"/>
              <a:t>, a set of goals and commitments that include boosting the numbers of students earning degrees or certificates and transferring to a University of California or California State University campus. Most students taking dual enrollment classes complete at least nine units before entering college, and those students are far more likely to succeed once they get there. Moorpark College supports this vision. (</a:t>
            </a:r>
            <a:r>
              <a:rPr lang="en-US" dirty="0">
                <a:hlinkClick r:id="rId3"/>
              </a:rPr>
              <a:t>https://www.cccco.edu/About-Us/Chancellors-Office/Divisions/Educational-Services-and-Support/What-we-do/Dual-Enrollment</a:t>
            </a:r>
            <a:r>
              <a:rPr lang="en-US" dirty="0"/>
              <a:t>)</a:t>
            </a:r>
          </a:p>
        </p:txBody>
      </p:sp>
    </p:spTree>
    <p:extLst>
      <p:ext uri="{BB962C8B-B14F-4D97-AF65-F5344CB8AC3E}">
        <p14:creationId xmlns:p14="http://schemas.microsoft.com/office/powerpoint/2010/main" val="2592701088"/>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79E9EF-973F-1146-82F8-DA4FF60B9003}"/>
              </a:ext>
            </a:extLst>
          </p:cNvPr>
          <p:cNvSpPr>
            <a:spLocks noGrp="1"/>
          </p:cNvSpPr>
          <p:nvPr>
            <p:ph type="title"/>
          </p:nvPr>
        </p:nvSpPr>
        <p:spPr/>
        <p:txBody>
          <a:bodyPr/>
          <a:lstStyle/>
          <a:p>
            <a:r>
              <a:rPr lang="en-US" b="1" dirty="0"/>
              <a:t>Benefits to Students and Families</a:t>
            </a:r>
          </a:p>
        </p:txBody>
      </p:sp>
      <p:sp>
        <p:nvSpPr>
          <p:cNvPr id="7" name="TextBox 6">
            <a:extLst>
              <a:ext uri="{FF2B5EF4-FFF2-40B4-BE49-F238E27FC236}">
                <a16:creationId xmlns:a16="http://schemas.microsoft.com/office/drawing/2014/main" xmlns="" id="{412FD938-8DA0-5947-9F25-698F8C25C0C8}"/>
              </a:ext>
            </a:extLst>
          </p:cNvPr>
          <p:cNvSpPr txBox="1"/>
          <p:nvPr/>
        </p:nvSpPr>
        <p:spPr>
          <a:xfrm>
            <a:off x="677334" y="2396985"/>
            <a:ext cx="12197718" cy="3385542"/>
          </a:xfrm>
          <a:prstGeom prst="rect">
            <a:avLst/>
          </a:prstGeom>
          <a:noFill/>
        </p:spPr>
        <p:txBody>
          <a:bodyPr wrap="square" rtlCol="0">
            <a:spAutoFit/>
          </a:bodyPr>
          <a:lstStyle/>
          <a:p>
            <a:r>
              <a:rPr lang="en-US" sz="2800" dirty="0"/>
              <a:t/>
            </a:r>
            <a:br>
              <a:rPr lang="en-US" sz="2800" dirty="0"/>
            </a:br>
            <a:r>
              <a:rPr lang="en-US" sz="2800" dirty="0"/>
              <a:t>• Eases transition between high school and college</a:t>
            </a:r>
            <a:br>
              <a:rPr lang="en-US" sz="2800" dirty="0"/>
            </a:br>
            <a:r>
              <a:rPr lang="en-US" sz="2800" dirty="0"/>
              <a:t>• Raises motivation to pursue a college degree</a:t>
            </a:r>
            <a:br>
              <a:rPr lang="en-US" sz="2800" dirty="0"/>
            </a:br>
            <a:r>
              <a:rPr lang="en-US" sz="2800" dirty="0"/>
              <a:t>• Access to college resources</a:t>
            </a:r>
            <a:br>
              <a:rPr lang="en-US" sz="2800" dirty="0"/>
            </a:br>
            <a:r>
              <a:rPr lang="en-US" sz="2800" dirty="0"/>
              <a:t>• Understanding of the rigors of college work</a:t>
            </a:r>
            <a:br>
              <a:rPr lang="en-US" sz="2800" dirty="0"/>
            </a:br>
            <a:r>
              <a:rPr lang="en-US" sz="2800" dirty="0"/>
              <a:t>• Opportunities to explore different fields (Academic &amp; CTE) </a:t>
            </a:r>
          </a:p>
          <a:p>
            <a:r>
              <a:rPr lang="en-US" sz="2800" dirty="0"/>
              <a:t>• Eliminates duplication of coursework during freshman year </a:t>
            </a:r>
          </a:p>
          <a:p>
            <a:endParaRPr lang="en-US" dirty="0"/>
          </a:p>
        </p:txBody>
      </p:sp>
    </p:spTree>
    <p:extLst>
      <p:ext uri="{BB962C8B-B14F-4D97-AF65-F5344CB8AC3E}">
        <p14:creationId xmlns:p14="http://schemas.microsoft.com/office/powerpoint/2010/main" val="371510614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242093-F47A-3E41-B5EA-E18B393D74EA}"/>
              </a:ext>
            </a:extLst>
          </p:cNvPr>
          <p:cNvSpPr>
            <a:spLocks noGrp="1"/>
          </p:cNvSpPr>
          <p:nvPr>
            <p:ph type="title"/>
          </p:nvPr>
        </p:nvSpPr>
        <p:spPr/>
        <p:txBody>
          <a:bodyPr/>
          <a:lstStyle/>
          <a:p>
            <a:r>
              <a:rPr lang="en-US" b="1" dirty="0"/>
              <a:t>Benefits to High Schools </a:t>
            </a:r>
            <a:br>
              <a:rPr lang="en-US" b="1" dirty="0"/>
            </a:br>
            <a:endParaRPr lang="en-US" b="1" dirty="0"/>
          </a:p>
        </p:txBody>
      </p:sp>
      <p:sp>
        <p:nvSpPr>
          <p:cNvPr id="3" name="Content Placeholder 2">
            <a:extLst>
              <a:ext uri="{FF2B5EF4-FFF2-40B4-BE49-F238E27FC236}">
                <a16:creationId xmlns:a16="http://schemas.microsoft.com/office/drawing/2014/main" xmlns="" id="{047C5909-09A8-924F-B760-1622D3ED2139}"/>
              </a:ext>
            </a:extLst>
          </p:cNvPr>
          <p:cNvSpPr>
            <a:spLocks noGrp="1"/>
          </p:cNvSpPr>
          <p:nvPr>
            <p:ph idx="1"/>
          </p:nvPr>
        </p:nvSpPr>
        <p:spPr/>
        <p:txBody>
          <a:bodyPr>
            <a:normAutofit fontScale="62500" lnSpcReduction="20000"/>
          </a:bodyPr>
          <a:lstStyle/>
          <a:p>
            <a:pPr>
              <a:buFont typeface="Arial" panose="020B0604020202020204" pitchFamily="34" charset="0"/>
              <a:buChar char="•"/>
            </a:pPr>
            <a:r>
              <a:rPr lang="en-US" sz="4500" dirty="0"/>
              <a:t>Enhances scope of the high school curriculum </a:t>
            </a:r>
          </a:p>
          <a:p>
            <a:pPr>
              <a:buFont typeface="Arial" panose="020B0604020202020204" pitchFamily="34" charset="0"/>
              <a:buChar char="•"/>
            </a:pPr>
            <a:r>
              <a:rPr lang="en-US" sz="4500" dirty="0"/>
              <a:t>Increases access to college resources and facilities </a:t>
            </a:r>
          </a:p>
          <a:p>
            <a:pPr>
              <a:buFont typeface="Arial" panose="020B0604020202020204" pitchFamily="34" charset="0"/>
              <a:buChar char="•"/>
            </a:pPr>
            <a:r>
              <a:rPr lang="en-US" sz="4500" dirty="0"/>
              <a:t>Improved relationships between high schools and </a:t>
            </a:r>
          </a:p>
          <a:p>
            <a:pPr>
              <a:buFont typeface="Arial" panose="020B0604020202020204" pitchFamily="34" charset="0"/>
              <a:buChar char="•"/>
            </a:pPr>
            <a:r>
              <a:rPr lang="en-US" sz="4500" dirty="0"/>
              <a:t>colleges </a:t>
            </a:r>
          </a:p>
          <a:p>
            <a:pPr>
              <a:buFont typeface="Arial" panose="020B0604020202020204" pitchFamily="34" charset="0"/>
              <a:buChar char="•"/>
            </a:pPr>
            <a:r>
              <a:rPr lang="en-US" sz="4500" dirty="0"/>
              <a:t>Enhanced alignment of high school curricula with </a:t>
            </a:r>
          </a:p>
          <a:p>
            <a:pPr>
              <a:buFont typeface="Arial" panose="020B0604020202020204" pitchFamily="34" charset="0"/>
              <a:buChar char="•"/>
            </a:pPr>
            <a:r>
              <a:rPr lang="en-US" sz="4500" dirty="0"/>
              <a:t>college admissions requirements </a:t>
            </a:r>
          </a:p>
          <a:p>
            <a:pPr marL="0" indent="0">
              <a:buNone/>
            </a:pPr>
            <a:endParaRPr lang="en-US" dirty="0"/>
          </a:p>
        </p:txBody>
      </p:sp>
    </p:spTree>
    <p:extLst>
      <p:ext uri="{BB962C8B-B14F-4D97-AF65-F5344CB8AC3E}">
        <p14:creationId xmlns:p14="http://schemas.microsoft.com/office/powerpoint/2010/main" val="25966347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71FFE-79D8-3E47-BCBC-53F513A52A59}"/>
              </a:ext>
            </a:extLst>
          </p:cNvPr>
          <p:cNvSpPr>
            <a:spLocks noGrp="1"/>
          </p:cNvSpPr>
          <p:nvPr>
            <p:ph type="title"/>
          </p:nvPr>
        </p:nvSpPr>
        <p:spPr/>
        <p:txBody>
          <a:bodyPr/>
          <a:lstStyle/>
          <a:p>
            <a:r>
              <a:rPr lang="en-US" b="1" dirty="0"/>
              <a:t>Benefits to Colleges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3B673D0-E47E-7347-9E01-DB518A3688FF}"/>
              </a:ext>
            </a:extLst>
          </p:cNvPr>
          <p:cNvSpPr>
            <a:spLocks noGrp="1"/>
          </p:cNvSpPr>
          <p:nvPr>
            <p:ph idx="1"/>
          </p:nvPr>
        </p:nvSpPr>
        <p:spPr/>
        <p:txBody>
          <a:bodyPr/>
          <a:lstStyle/>
          <a:p>
            <a:pPr lvl="1">
              <a:buFont typeface="Arial" panose="020B0604020202020204" pitchFamily="34" charset="0"/>
              <a:buChar char="•"/>
            </a:pPr>
            <a:r>
              <a:rPr lang="en-US" sz="2800" dirty="0"/>
              <a:t>Enrollment of better prepared students </a:t>
            </a:r>
          </a:p>
          <a:p>
            <a:pPr lvl="1">
              <a:buFont typeface="Arial" panose="020B0604020202020204" pitchFamily="34" charset="0"/>
              <a:buChar char="•"/>
            </a:pPr>
            <a:r>
              <a:rPr lang="en-US" sz="2800" dirty="0"/>
              <a:t>Reduced need for remedial coursework </a:t>
            </a:r>
          </a:p>
          <a:p>
            <a:pPr lvl="1">
              <a:buFont typeface="Arial" panose="020B0604020202020204" pitchFamily="34" charset="0"/>
              <a:buChar char="•"/>
            </a:pPr>
            <a:r>
              <a:rPr lang="en-US" sz="2800" dirty="0"/>
              <a:t>Shortens time to degree completion</a:t>
            </a:r>
          </a:p>
          <a:p>
            <a:pPr lvl="1">
              <a:buFont typeface="Arial" panose="020B0604020202020204" pitchFamily="34" charset="0"/>
              <a:buChar char="•"/>
            </a:pPr>
            <a:r>
              <a:rPr lang="en-US" sz="2800" dirty="0"/>
              <a:t>Stronger ties to surrounding community </a:t>
            </a:r>
          </a:p>
          <a:p>
            <a:endParaRPr lang="en-US" dirty="0"/>
          </a:p>
        </p:txBody>
      </p:sp>
    </p:spTree>
    <p:extLst>
      <p:ext uri="{BB962C8B-B14F-4D97-AF65-F5344CB8AC3E}">
        <p14:creationId xmlns:p14="http://schemas.microsoft.com/office/powerpoint/2010/main" val="3181141690"/>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C0DFDC-0B04-7049-BC76-79594376A5D1}"/>
              </a:ext>
            </a:extLst>
          </p:cNvPr>
          <p:cNvSpPr>
            <a:spLocks noGrp="1"/>
          </p:cNvSpPr>
          <p:nvPr>
            <p:ph type="title"/>
          </p:nvPr>
        </p:nvSpPr>
        <p:spPr/>
        <p:txBody>
          <a:bodyPr/>
          <a:lstStyle/>
          <a:p>
            <a:r>
              <a:rPr lang="en-US" b="1" dirty="0"/>
              <a:t>Staffing</a:t>
            </a:r>
          </a:p>
        </p:txBody>
      </p:sp>
      <p:sp>
        <p:nvSpPr>
          <p:cNvPr id="3" name="Content Placeholder 2">
            <a:extLst>
              <a:ext uri="{FF2B5EF4-FFF2-40B4-BE49-F238E27FC236}">
                <a16:creationId xmlns:a16="http://schemas.microsoft.com/office/drawing/2014/main" xmlns="" id="{7BAB1C86-BE36-674A-AF49-A42D114C9056}"/>
              </a:ext>
            </a:extLst>
          </p:cNvPr>
          <p:cNvSpPr>
            <a:spLocks noGrp="1"/>
          </p:cNvSpPr>
          <p:nvPr>
            <p:ph idx="1"/>
          </p:nvPr>
        </p:nvSpPr>
        <p:spPr/>
        <p:txBody>
          <a:bodyPr>
            <a:normAutofit/>
          </a:bodyPr>
          <a:lstStyle/>
          <a:p>
            <a:pPr>
              <a:buFont typeface="Arial" panose="020B0604020202020204" pitchFamily="34" charset="0"/>
              <a:buChar char="•"/>
            </a:pPr>
            <a:r>
              <a:rPr lang="en-US" sz="4000" dirty="0"/>
              <a:t>Dean</a:t>
            </a:r>
          </a:p>
          <a:p>
            <a:pPr>
              <a:buFont typeface="Arial" panose="020B0604020202020204" pitchFamily="34" charset="0"/>
              <a:buChar char="•"/>
            </a:pPr>
            <a:r>
              <a:rPr lang="en-US" sz="4000" dirty="0"/>
              <a:t>FT outreach specialist</a:t>
            </a:r>
          </a:p>
          <a:p>
            <a:pPr>
              <a:buFont typeface="Arial" panose="020B0604020202020204" pitchFamily="34" charset="0"/>
              <a:buChar char="•"/>
            </a:pPr>
            <a:r>
              <a:rPr lang="en-US" sz="4000" dirty="0"/>
              <a:t>1 Counselor </a:t>
            </a:r>
          </a:p>
        </p:txBody>
      </p:sp>
    </p:spTree>
    <p:extLst>
      <p:ext uri="{BB962C8B-B14F-4D97-AF65-F5344CB8AC3E}">
        <p14:creationId xmlns:p14="http://schemas.microsoft.com/office/powerpoint/2010/main" val="61741333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Snapshot of Fall 2019 Classes</a:t>
            </a:r>
          </a:p>
        </p:txBody>
      </p:sp>
      <p:sp>
        <p:nvSpPr>
          <p:cNvPr id="3" name="Content Placeholder 2"/>
          <p:cNvSpPr>
            <a:spLocks noGrp="1"/>
          </p:cNvSpPr>
          <p:nvPr>
            <p:ph idx="1"/>
          </p:nvPr>
        </p:nvSpPr>
        <p:spPr>
          <a:xfrm>
            <a:off x="777226" y="1599655"/>
            <a:ext cx="9188965" cy="3880773"/>
          </a:xfrm>
        </p:spPr>
        <p:txBody>
          <a:bodyPr>
            <a:normAutofit fontScale="77500" lnSpcReduction="20000"/>
          </a:bodyPr>
          <a:lstStyle/>
          <a:p>
            <a:pPr marL="0" indent="0">
              <a:buNone/>
            </a:pPr>
            <a:endParaRPr lang="en-US" dirty="0"/>
          </a:p>
          <a:p>
            <a:pPr marL="0" indent="0">
              <a:buNone/>
            </a:pPr>
            <a:r>
              <a:rPr lang="en-US" sz="4000" b="1" dirty="0"/>
              <a:t>Fall 2019</a:t>
            </a:r>
          </a:p>
          <a:p>
            <a:pPr>
              <a:spcAft>
                <a:spcPts val="600"/>
              </a:spcAft>
            </a:pPr>
            <a:r>
              <a:rPr lang="en-US" sz="4000" dirty="0"/>
              <a:t>Number of classes offered and schools served:	</a:t>
            </a:r>
          </a:p>
          <a:p>
            <a:pPr lvl="1">
              <a:spcAft>
                <a:spcPts val="600"/>
              </a:spcAft>
            </a:pPr>
            <a:r>
              <a:rPr lang="en-US" sz="4000" dirty="0"/>
              <a:t>High Schools: 22 classes offered across 8 schools</a:t>
            </a:r>
          </a:p>
          <a:p>
            <a:pPr lvl="1">
              <a:spcAft>
                <a:spcPts val="600"/>
              </a:spcAft>
            </a:pPr>
            <a:r>
              <a:rPr lang="en-US" sz="4000" dirty="0"/>
              <a:t>Middle Schools: 3 classes offered across 3 schools</a:t>
            </a:r>
          </a:p>
          <a:p>
            <a:pPr lvl="1">
              <a:spcAft>
                <a:spcPts val="600"/>
              </a:spcAft>
            </a:pPr>
            <a:r>
              <a:rPr lang="en-US" sz="4000" dirty="0"/>
              <a:t>Youth Correctional Facility: 1 class 		</a:t>
            </a:r>
          </a:p>
          <a:p>
            <a:endParaRPr lang="en-US" dirty="0"/>
          </a:p>
          <a:p>
            <a:pPr marL="0" indent="0">
              <a:buNone/>
            </a:pPr>
            <a:endParaRPr lang="en-US" dirty="0"/>
          </a:p>
        </p:txBody>
      </p:sp>
    </p:spTree>
    <p:extLst>
      <p:ext uri="{BB962C8B-B14F-4D97-AF65-F5344CB8AC3E}">
        <p14:creationId xmlns:p14="http://schemas.microsoft.com/office/powerpoint/2010/main" val="424226559"/>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EBE46BD609CC478BA614BCF681B0B5" ma:contentTypeVersion="" ma:contentTypeDescription="Create a new document." ma:contentTypeScope="" ma:versionID="aff283641d41c77ea3cfbb92e481253a">
  <xsd:schema xmlns:xsd="http://www.w3.org/2001/XMLSchema" xmlns:xs="http://www.w3.org/2001/XMLSchema" xmlns:p="http://schemas.microsoft.com/office/2006/metadata/properties" xmlns:ns2="f97379e5-d140-4eee-9a39-2e432def2776" xmlns:ns3="454fd486-4e42-4a7f-bc2f-e2145d19cd8b" targetNamespace="http://schemas.microsoft.com/office/2006/metadata/properties" ma:root="true" ma:fieldsID="2f275d3f69d7d505e42ea7076a55ecbc" ns2:_="" ns3:_="">
    <xsd:import namespace="f97379e5-d140-4eee-9a39-2e432def2776"/>
    <xsd:import namespace="454fd486-4e42-4a7f-bc2f-e2145d19cd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379e5-d140-4eee-9a39-2e432def27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59318-6195-4C1D-82EE-33C916BEDCDF}">
  <ds:schemaRefs>
    <ds:schemaRef ds:uri="http://schemas.microsoft.com/sharepoint/v3/contenttype/forms"/>
  </ds:schemaRefs>
</ds:datastoreItem>
</file>

<file path=customXml/itemProps2.xml><?xml version="1.0" encoding="utf-8"?>
<ds:datastoreItem xmlns:ds="http://schemas.openxmlformats.org/officeDocument/2006/customXml" ds:itemID="{D099654A-97BF-4998-ABB2-B5A12FDC7B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7379e5-d140-4eee-9a39-2e432def2776"/>
    <ds:schemaRef ds:uri="454fd486-4e42-4a7f-bc2f-e2145d19c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D2C4B9-23CB-473E-AC8A-DD5B00B0C258}">
  <ds:schemaRefs>
    <ds:schemaRef ds:uri="http://purl.org/dc/dcmitype/"/>
    <ds:schemaRef ds:uri="http://schemas.microsoft.com/office/2006/documentManagement/types"/>
    <ds:schemaRef ds:uri="http://schemas.microsoft.com/office/2006/metadata/properties"/>
    <ds:schemaRef ds:uri="http://purl.org/dc/terms/"/>
    <ds:schemaRef ds:uri="f97379e5-d140-4eee-9a39-2e432def2776"/>
    <ds:schemaRef ds:uri="http://www.w3.org/XML/1998/namespace"/>
    <ds:schemaRef ds:uri="http://schemas.openxmlformats.org/package/2006/metadata/core-properties"/>
    <ds:schemaRef ds:uri="http://schemas.microsoft.com/office/infopath/2007/PartnerControls"/>
    <ds:schemaRef ds:uri="454fd486-4e42-4a7f-bc2f-e2145d19cd8b"/>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6308</TotalTime>
  <Words>359</Words>
  <Application>Microsoft Office PowerPoint</Application>
  <PresentationFormat>Custom</PresentationFormat>
  <Paragraphs>63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Dual Enrollment   </vt:lpstr>
      <vt:lpstr>WHY DUAL ENROLLMENT? ACCESS, SUCCESS AND EQUITY</vt:lpstr>
      <vt:lpstr>WHY DUAL ENROLLMENT?</vt:lpstr>
      <vt:lpstr>Vision for Dual Enrollment</vt:lpstr>
      <vt:lpstr>Benefits to Students and Families</vt:lpstr>
      <vt:lpstr>Benefits to High Schools  </vt:lpstr>
      <vt:lpstr>Benefits to Colleges  </vt:lpstr>
      <vt:lpstr>Staffing</vt:lpstr>
      <vt:lpstr>Snapshot of Fall 2019 Classes</vt:lpstr>
      <vt:lpstr>Scheduling Calendar  </vt:lpstr>
      <vt:lpstr>Support for dual enrollment scheduling and logistics - discussion</vt:lpstr>
      <vt:lpstr>Support for dual enrollment instructor success – discussion</vt:lpstr>
      <vt:lpstr>Support for dual enrollment student success – discussion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Dean of Student Affairs</dc:title>
  <dc:creator>Zav Dadabhoy</dc:creator>
  <cp:lastModifiedBy>Doreen Butler</cp:lastModifiedBy>
  <cp:revision>30</cp:revision>
  <cp:lastPrinted>2019-09-11T00:16:47Z</cp:lastPrinted>
  <dcterms:created xsi:type="dcterms:W3CDTF">2019-06-02T20:59:50Z</dcterms:created>
  <dcterms:modified xsi:type="dcterms:W3CDTF">2019-09-16T19:24:19Z</dcterms:modified>
</cp:coreProperties>
</file>