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8" r:id="rId1"/>
  </p:sldMasterIdLst>
  <p:notesMasterIdLst>
    <p:notesMasterId r:id="rId13"/>
  </p:notesMasterIdLst>
  <p:sldIdLst>
    <p:sldId id="267" r:id="rId2"/>
    <p:sldId id="266" r:id="rId3"/>
    <p:sldId id="257" r:id="rId4"/>
    <p:sldId id="269" r:id="rId5"/>
    <p:sldId id="256" r:id="rId6"/>
    <p:sldId id="258" r:id="rId7"/>
    <p:sldId id="263" r:id="rId8"/>
    <p:sldId id="272" r:id="rId9"/>
    <p:sldId id="271" r:id="rId10"/>
    <p:sldId id="268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/>
    <p:restoredTop sz="94648"/>
  </p:normalViewPr>
  <p:slideViewPr>
    <p:cSldViewPr snapToGrid="0" snapToObjects="1">
      <p:cViewPr varScale="1">
        <p:scale>
          <a:sx n="51" d="100"/>
          <a:sy n="51" d="100"/>
        </p:scale>
        <p:origin x="90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CE7E7F-C93E-AA41-86A8-50478956885B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CA5899-E190-0142-9AB9-35E5D736A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918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A5899-E190-0142-9AB9-35E5D736A88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645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A5899-E190-0142-9AB9-35E5D736A88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631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A5899-E190-0142-9AB9-35E5D736A88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97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A5899-E190-0142-9AB9-35E5D736A88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291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Textbook Costs have risen at 3 times the rate of inflation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since 1997</a:t>
            </a:r>
            <a:r>
              <a:rPr lang="is-IS" sz="1200" b="0" i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  <a:endParaRPr lang="is-I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While CCC tuition is low, it is "still difficult for most lower-income students to achieve their educational goals due to our state’s higher cost of living and the lack of adequate financial aid to cover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non-tuition expenses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such as textbooks, transportation, basic housing and food."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CCC students are eligible for much less grant aid, and therefore often end up with a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higher net price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than students at public universities.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First-generation students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face particular challenges around college affordability, largely due to their lack of experience navigating the complicated and bureaucratic financial aid system.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 with tuition waived by programs like the California College Promise Grant, "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financial challenges remain the greatest obstacle to college completion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."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A5899-E190-0142-9AB9-35E5D736A88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7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A5899-E190-0142-9AB9-35E5D736A88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792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A5899-E190-0142-9AB9-35E5D736A88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809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A5899-E190-0142-9AB9-35E5D736A88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4676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data tie directly to our Student</a:t>
            </a:r>
            <a:r>
              <a:rPr lang="en-US" baseline="0" dirty="0"/>
              <a:t> Centered Funding Formula and to the CCCO’s Vision for Success Goals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A5899-E190-0142-9AB9-35E5D736A88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49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A5899-E190-0142-9AB9-35E5D736A88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96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 Faculty need to register for access to the CCC Vision Resource Center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7A182-D4A1-4746-A761-35BFAD143B7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25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9501C-0D32-5341-91F2-4A65F5C3B26E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2D733-F1E3-E64B-ADFF-B770A4A24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20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9501C-0D32-5341-91F2-4A65F5C3B26E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2D733-F1E3-E64B-ADFF-B770A4A24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129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9501C-0D32-5341-91F2-4A65F5C3B26E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2D733-F1E3-E64B-ADFF-B770A4A24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28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9501C-0D32-5341-91F2-4A65F5C3B26E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2D733-F1E3-E64B-ADFF-B770A4A2473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5414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9501C-0D32-5341-91F2-4A65F5C3B26E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2D733-F1E3-E64B-ADFF-B770A4A24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1740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9501C-0D32-5341-91F2-4A65F5C3B26E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2D733-F1E3-E64B-ADFF-B770A4A24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7149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9501C-0D32-5341-91F2-4A65F5C3B26E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2D733-F1E3-E64B-ADFF-B770A4A24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8807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9501C-0D32-5341-91F2-4A65F5C3B26E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2D733-F1E3-E64B-ADFF-B770A4A24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520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9501C-0D32-5341-91F2-4A65F5C3B26E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2D733-F1E3-E64B-ADFF-B770A4A24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660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9501C-0D32-5341-91F2-4A65F5C3B26E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2D733-F1E3-E64B-ADFF-B770A4A24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37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9501C-0D32-5341-91F2-4A65F5C3B26E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2D733-F1E3-E64B-ADFF-B770A4A24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51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9501C-0D32-5341-91F2-4A65F5C3B26E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2D733-F1E3-E64B-ADFF-B770A4A24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42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9501C-0D32-5341-91F2-4A65F5C3B26E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2D733-F1E3-E64B-ADFF-B770A4A24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606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9501C-0D32-5341-91F2-4A65F5C3B26E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2D733-F1E3-E64B-ADFF-B770A4A24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349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9501C-0D32-5341-91F2-4A65F5C3B26E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2D733-F1E3-E64B-ADFF-B770A4A24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25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9501C-0D32-5341-91F2-4A65F5C3B26E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2D733-F1E3-E64B-ADFF-B770A4A24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160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9501C-0D32-5341-91F2-4A65F5C3B26E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2D733-F1E3-E64B-ADFF-B770A4A24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350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DFE9501C-0D32-5341-91F2-4A65F5C3B26E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FA22D733-F1E3-E64B-ADFF-B770A4A24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2013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  <p:sldLayoutId id="2147483881" r:id="rId13"/>
    <p:sldLayoutId id="2147483882" r:id="rId14"/>
    <p:sldLayoutId id="2147483883" r:id="rId15"/>
    <p:sldLayoutId id="2147483884" r:id="rId16"/>
    <p:sldLayoutId id="214748388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reativecommons.org/licenses/by-nc/4.0" TargetMode="External"/><Relationship Id="rId5" Type="http://schemas.openxmlformats.org/officeDocument/2006/relationships/hyperlink" Target="http://pngimg.com/download/62455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ei.org/wp-content/uploads/2018/07/cpichart2018a.pn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aei.org/publication/the-chart-of-the-century-makes-the-rounds-at-the-federal-reserve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png"/><Relationship Id="rId7" Type="http://schemas.openxmlformats.org/officeDocument/2006/relationships/hyperlink" Target="https://pixabay.com/?utm_source=link-attribution&amp;utm_medium=referral&amp;utm_campaign=image&amp;utm_content=1601675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pixabay.com/users/aitoff-388338/?utm_source=link-attribution&amp;utm_medium=referral&amp;utm_campaign=image&amp;utm_content=1601675" TargetMode="External"/><Relationship Id="rId5" Type="http://schemas.openxmlformats.org/officeDocument/2006/relationships/hyperlink" Target="https://pixabay.com/?utm_source=link-attribution&amp;utm_medium=referral&amp;utm_campaign=image&amp;utm_content=304713" TargetMode="External"/><Relationship Id="rId4" Type="http://schemas.openxmlformats.org/officeDocument/2006/relationships/hyperlink" Target="https://pixabay.com/users/Clker-Free-Vector-Images-3736/?utm_source=link-attribution&amp;utm_medium=referral&amp;utm_campaign=image&amp;utm_content=304713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lss.flvc.org/documents/210036/1314923/2018+Student+Textbook+and+Course+Materials+Survey+Report+--+FINAL+VERSION+--+20190308.pdf/07478d85-89c2-3742-209a-9cc5df8cd7e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merlot.org/merlot/index.htm" TargetMode="External"/><Relationship Id="rId13" Type="http://schemas.openxmlformats.org/officeDocument/2006/relationships/hyperlink" Target="http://openoregon.org/resources/" TargetMode="External"/><Relationship Id="rId3" Type="http://schemas.openxmlformats.org/officeDocument/2006/relationships/hyperlink" Target="https://oercommons.org/" TargetMode="External"/><Relationship Id="rId7" Type="http://schemas.openxmlformats.org/officeDocument/2006/relationships/hyperlink" Target="https://openstax.org/" TargetMode="External"/><Relationship Id="rId12" Type="http://schemas.openxmlformats.org/officeDocument/2006/relationships/hyperlink" Target="https://open.bccampus.ca/find-open-textbook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pen.umn.edu/opentextbooks/" TargetMode="External"/><Relationship Id="rId11" Type="http://schemas.openxmlformats.org/officeDocument/2006/relationships/hyperlink" Target="https://skillscommons.org/" TargetMode="External"/><Relationship Id="rId5" Type="http://schemas.openxmlformats.org/officeDocument/2006/relationships/hyperlink" Target="https://oasis.geneseo.edu/index.php" TargetMode="External"/><Relationship Id="rId15" Type="http://schemas.openxmlformats.org/officeDocument/2006/relationships/image" Target="../media/image14.jpeg"/><Relationship Id="rId10" Type="http://schemas.openxmlformats.org/officeDocument/2006/relationships/hyperlink" Target="https://textbooks.opensuny.org/" TargetMode="External"/><Relationship Id="rId4" Type="http://schemas.openxmlformats.org/officeDocument/2006/relationships/hyperlink" Target="https://search.creativecommons.org./" TargetMode="External"/><Relationship Id="rId9" Type="http://schemas.openxmlformats.org/officeDocument/2006/relationships/hyperlink" Target="http://cool4ed.org/" TargetMode="External"/><Relationship Id="rId14" Type="http://schemas.openxmlformats.org/officeDocument/2006/relationships/hyperlink" Target="https://mason.deepwebaccess.com/mason__MasonLibrariesOpenEducationResources_5f4/desktop/en/search.html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valleycollege.edu/open-education-resources/faculty/oer_by_subject.php" TargetMode="External"/><Relationship Id="rId13" Type="http://schemas.openxmlformats.org/officeDocument/2006/relationships/hyperlink" Target="https://butte.libguides.com/OERZTCfaculty/findOER" TargetMode="External"/><Relationship Id="rId3" Type="http://schemas.openxmlformats.org/officeDocument/2006/relationships/hyperlink" Target="https://lor.instructure.com/search?gradeIds=HE&amp;types=course&amp;q=oei%20ccc%20oer" TargetMode="External"/><Relationship Id="rId7" Type="http://schemas.openxmlformats.org/officeDocument/2006/relationships/hyperlink" Target="https://libguides.tcc.edu/c.php?g=304364&amp;p=3088246" TargetMode="External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tcconline.net/greenl/oer/oerlistfromlistserve.htm" TargetMode="External"/><Relationship Id="rId11" Type="http://schemas.openxmlformats.org/officeDocument/2006/relationships/hyperlink" Target="https://groups.google.com/forum/#!forum/cccoer-advisory" TargetMode="External"/><Relationship Id="rId5" Type="http://schemas.openxmlformats.org/officeDocument/2006/relationships/hyperlink" Target="https://opentextbc.ca/oerdiscipline/" TargetMode="External"/><Relationship Id="rId10" Type="http://schemas.openxmlformats.org/officeDocument/2006/relationships/hyperlink" Target="https://instr.iastate.libguides.com/oer" TargetMode="External"/><Relationship Id="rId4" Type="http://schemas.openxmlformats.org/officeDocument/2006/relationships/hyperlink" Target="https://ccconlineed.instructure.com/courses/4543" TargetMode="External"/><Relationship Id="rId9" Type="http://schemas.openxmlformats.org/officeDocument/2006/relationships/hyperlink" Target="https://visionresourcecenter.cccco.edu/login/" TargetMode="External"/><Relationship Id="rId14" Type="http://schemas.openxmlformats.org/officeDocument/2006/relationships/hyperlink" Target="http://creativecommons.org/licenses/by/4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228" y="4850060"/>
            <a:ext cx="9077310" cy="1047813"/>
          </a:xfrm>
        </p:spPr>
        <p:txBody>
          <a:bodyPr>
            <a:normAutofit/>
          </a:bodyPr>
          <a:lstStyle/>
          <a:p>
            <a:pPr algn="l"/>
            <a:r>
              <a:rPr lang="en-US" sz="6700" dirty="0"/>
              <a:t> OER/ZTC Update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7986" y="3482104"/>
            <a:ext cx="8245928" cy="754025"/>
          </a:xfrm>
        </p:spPr>
        <p:txBody>
          <a:bodyPr/>
          <a:lstStyle/>
          <a:p>
            <a:pPr algn="l"/>
            <a:r>
              <a:rPr lang="en-US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9" y="0"/>
            <a:ext cx="2890158" cy="28901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126" y="0"/>
            <a:ext cx="6858000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792687" y="2231845"/>
            <a:ext cx="24492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Be a Textbook Hero!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4301" y="6372262"/>
            <a:ext cx="7903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"Teacher PNG"</a:t>
            </a:r>
            <a:r>
              <a:rPr lang="en-US" dirty="0"/>
              <a:t> is licensed under </a:t>
            </a:r>
            <a:r>
              <a:rPr lang="en-US" dirty="0">
                <a:hlinkClick r:id="rId6"/>
              </a:rPr>
              <a:t>CC BY-NC 4.0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66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OER &amp; ZTC at Moorpark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Increase ZTC designated courses from 8.6% (328) in 2019 to 20% (769) in 2023 </a:t>
            </a:r>
          </a:p>
          <a:p>
            <a:endParaRPr lang="en-US" dirty="0"/>
          </a:p>
          <a:p>
            <a:r>
              <a:rPr lang="en-US" dirty="0"/>
              <a:t>Data Collection: MC Pre-Post ZTC Adoption</a:t>
            </a:r>
          </a:p>
          <a:p>
            <a:pPr lvl="1"/>
            <a:r>
              <a:rPr lang="en-US" dirty="0"/>
              <a:t>Success rates increased by 1.3% for all students </a:t>
            </a:r>
          </a:p>
          <a:p>
            <a:pPr lvl="1"/>
            <a:r>
              <a:rPr lang="en-US" dirty="0"/>
              <a:t>Success rates increased by 2.3% for Hispanic students</a:t>
            </a:r>
          </a:p>
          <a:p>
            <a:endParaRPr lang="en-US" dirty="0"/>
          </a:p>
          <a:p>
            <a:r>
              <a:rPr lang="en-US" dirty="0"/>
              <a:t>CTE Online Pathways Grant: 15 courses identified</a:t>
            </a:r>
          </a:p>
          <a:p>
            <a:endParaRPr lang="en-US" dirty="0"/>
          </a:p>
          <a:p>
            <a:r>
              <a:rPr lang="en-US" dirty="0"/>
              <a:t>Goals: Scale-Up &amp; Sustain</a:t>
            </a:r>
          </a:p>
          <a:p>
            <a:pPr lvl="1"/>
            <a:r>
              <a:rPr lang="en-US" dirty="0"/>
              <a:t>“Z-Degrees” require General Education</a:t>
            </a:r>
          </a:p>
          <a:p>
            <a:pPr lvl="1"/>
            <a:r>
              <a:rPr lang="en-US" dirty="0"/>
              <a:t>Website/Canvas Site Development</a:t>
            </a:r>
          </a:p>
          <a:p>
            <a:pPr lvl="1"/>
            <a:r>
              <a:rPr lang="en-US" dirty="0"/>
              <a:t>Faculty Support, PD, Faculty Interest Group, Student Outreach &amp; Support</a:t>
            </a:r>
          </a:p>
          <a:p>
            <a:pPr lvl="1"/>
            <a:r>
              <a:rPr lang="en-US" dirty="0"/>
              <a:t>Other ideas?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852" y="2621280"/>
            <a:ext cx="3107674" cy="202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197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Thoughts? Questions? Thank you!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341376" y="4596321"/>
            <a:ext cx="10756900" cy="156845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b="1" dirty="0"/>
              <a:t>For Additional Support, contact:</a:t>
            </a:r>
          </a:p>
          <a:p>
            <a:pPr marL="0" indent="0" algn="ctr">
              <a:buNone/>
            </a:pPr>
            <a:r>
              <a:rPr lang="en-US" dirty="0"/>
              <a:t>Cindy Sheaks-McGowan, </a:t>
            </a:r>
            <a:r>
              <a:rPr lang="en-US" dirty="0" err="1"/>
              <a:t>Ed.D</a:t>
            </a:r>
            <a:r>
              <a:rPr lang="en-US" dirty="0"/>
              <a:t>.</a:t>
            </a:r>
          </a:p>
          <a:p>
            <a:pPr marL="0" indent="0" algn="ctr">
              <a:buNone/>
            </a:pPr>
            <a:r>
              <a:rPr lang="en-US" dirty="0"/>
              <a:t>ZTC Coordinator/ASCCC OERI Liaison</a:t>
            </a:r>
          </a:p>
          <a:p>
            <a:pPr marL="0" indent="0" algn="ctr">
              <a:buNone/>
            </a:pPr>
            <a:r>
              <a:rPr lang="en-US" dirty="0"/>
              <a:t>csheaksmcgowan@vcccd.edu</a:t>
            </a:r>
          </a:p>
          <a:p>
            <a:pPr marL="0" indent="0" algn="ctr">
              <a:buNone/>
            </a:pPr>
            <a:r>
              <a:rPr lang="en-US" dirty="0"/>
              <a:t>x4819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739" y="2450592"/>
            <a:ext cx="3130931" cy="178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25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Alphabet Soup</a:t>
            </a:r>
            <a:r>
              <a:rPr lang="is-IS" dirty="0"/>
              <a:t>…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1825624"/>
            <a:ext cx="3579908" cy="3579908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139159" y="1825624"/>
            <a:ext cx="6214641" cy="4460875"/>
          </a:xfrm>
        </p:spPr>
        <p:txBody>
          <a:bodyPr>
            <a:normAutofit/>
          </a:bodyPr>
          <a:lstStyle/>
          <a:p>
            <a:r>
              <a:rPr lang="en-US" sz="4400" dirty="0"/>
              <a:t>ZTC?</a:t>
            </a:r>
          </a:p>
          <a:p>
            <a:r>
              <a:rPr lang="en-US" sz="4400" dirty="0"/>
              <a:t>OER?</a:t>
            </a:r>
          </a:p>
          <a:p>
            <a:r>
              <a:rPr lang="en-US" sz="4400" dirty="0"/>
              <a:t>ASCCC OERI?</a:t>
            </a:r>
          </a:p>
          <a:p>
            <a:endParaRPr lang="en-US" sz="4400" dirty="0"/>
          </a:p>
          <a:p>
            <a:r>
              <a:rPr lang="en-US" sz="4400" dirty="0"/>
              <a:t>Do ZTC designated courses have a text?</a:t>
            </a:r>
          </a:p>
        </p:txBody>
      </p:sp>
    </p:spTree>
    <p:extLst>
      <p:ext uri="{BB962C8B-B14F-4D97-AF65-F5344CB8AC3E}">
        <p14:creationId xmlns:p14="http://schemas.microsoft.com/office/powerpoint/2010/main" val="236266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Barriers to Completion</a:t>
            </a:r>
          </a:p>
        </p:txBody>
      </p:sp>
      <p:pic>
        <p:nvPicPr>
          <p:cNvPr id="1026" name="Picture 2" descr="https://www.aei.org/wp-content/uploads/2018/07/cpichart2018a.png">
            <a:hlinkClick r:id="rId3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6532" y="1825625"/>
            <a:ext cx="339292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969" y="2134394"/>
            <a:ext cx="3949700" cy="3733800"/>
          </a:xfrm>
        </p:spPr>
      </p:pic>
      <p:sp>
        <p:nvSpPr>
          <p:cNvPr id="7" name="TextBox 6"/>
          <p:cNvSpPr txBox="1"/>
          <p:nvPr/>
        </p:nvSpPr>
        <p:spPr>
          <a:xfrm>
            <a:off x="414528" y="6307519"/>
            <a:ext cx="102047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Perry, Mark J. “The CD ‘chart of the century’ makes the rounds at the Federal Reserve.” </a:t>
            </a:r>
            <a:r>
              <a:rPr lang="en-US" sz="1050" dirty="0" err="1"/>
              <a:t>AEIdeas</a:t>
            </a:r>
            <a:r>
              <a:rPr lang="en-US" sz="1050" dirty="0"/>
              <a:t>. 2018. </a:t>
            </a:r>
            <a:r>
              <a:rPr lang="en-US" sz="1050" dirty="0">
                <a:hlinkClick r:id="rId6"/>
              </a:rPr>
              <a:t>https://www.aei.org/publication/the-chart-of-the-century-makes-the-rounds-at-the-federal-reserve/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005267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 Textbook Heroes!  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918" y="2711692"/>
            <a:ext cx="4208353" cy="289662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8472" y="2157984"/>
            <a:ext cx="5050536" cy="3450336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172 Spring ‘20 Courses</a:t>
            </a:r>
          </a:p>
          <a:p>
            <a:pPr lvl="1"/>
            <a:r>
              <a:rPr lang="en-US" sz="3200" dirty="0"/>
              <a:t>135 Spring </a:t>
            </a:r>
            <a:r>
              <a:rPr lang="uk-UA" sz="3200" dirty="0"/>
              <a:t>’</a:t>
            </a:r>
            <a:r>
              <a:rPr lang="en-US" sz="3200" dirty="0"/>
              <a:t>19</a:t>
            </a:r>
          </a:p>
          <a:p>
            <a:pPr lvl="1"/>
            <a:r>
              <a:rPr lang="en-US" sz="3200" dirty="0"/>
              <a:t>116 Spring ‘18</a:t>
            </a:r>
          </a:p>
          <a:p>
            <a:endParaRPr lang="en-US" sz="3600" dirty="0"/>
          </a:p>
          <a:p>
            <a:r>
              <a:rPr lang="en-US" sz="3600" dirty="0"/>
              <a:t>Why did you decide to adopt OER and/or zero cost resources? </a:t>
            </a:r>
            <a:endParaRPr lang="is-I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5949696"/>
            <a:ext cx="7452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Super Hero Image </a:t>
            </a:r>
            <a:r>
              <a:rPr lang="en-US" dirty="0"/>
              <a:t>by </a:t>
            </a:r>
            <a:r>
              <a:rPr lang="en-US" u="sng" dirty="0">
                <a:hlinkClick r:id="rId4"/>
              </a:rPr>
              <a:t>Clker-Free-Vector-Images</a:t>
            </a:r>
            <a:r>
              <a:rPr lang="en-US" dirty="0"/>
              <a:t> from </a:t>
            </a:r>
            <a:r>
              <a:rPr lang="en-US" u="sng" dirty="0">
                <a:hlinkClick r:id="rId5"/>
              </a:rPr>
              <a:t>Pixabay</a:t>
            </a:r>
            <a:r>
              <a:rPr lang="en-US" dirty="0"/>
              <a:t> </a:t>
            </a:r>
          </a:p>
          <a:p>
            <a:r>
              <a:rPr lang="en-US" dirty="0"/>
              <a:t>“</a:t>
            </a:r>
            <a:r>
              <a:rPr lang="en-US" dirty="0" err="1"/>
              <a:t>Kapow</a:t>
            </a:r>
            <a:r>
              <a:rPr lang="en-US" dirty="0"/>
              <a:t>” Image by </a:t>
            </a:r>
            <a:r>
              <a:rPr lang="en-US" u="sng" dirty="0">
                <a:hlinkClick r:id="rId6"/>
              </a:rPr>
              <a:t>Andrew Martin</a:t>
            </a:r>
            <a:r>
              <a:rPr lang="en-US" dirty="0"/>
              <a:t> from </a:t>
            </a:r>
            <a:r>
              <a:rPr lang="en-US" u="sng" dirty="0">
                <a:hlinkClick r:id="rId7"/>
              </a:rPr>
              <a:t>Pixabay</a:t>
            </a:r>
            <a:r>
              <a:rPr lang="en-US" dirty="0"/>
              <a:t> 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696" y="18735"/>
            <a:ext cx="2952148" cy="221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059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Why OER and ZTC?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191" y="2185880"/>
            <a:ext cx="3987673" cy="3390729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926" y="2251271"/>
            <a:ext cx="3919722" cy="3325338"/>
          </a:xfrm>
        </p:spPr>
      </p:pic>
    </p:spTree>
    <p:extLst>
      <p:ext uri="{BB962C8B-B14F-4D97-AF65-F5344CB8AC3E}">
        <p14:creationId xmlns:p14="http://schemas.microsoft.com/office/powerpoint/2010/main" val="1986501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Costs Create Barriers Along the Path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152" y="1508633"/>
            <a:ext cx="8676357" cy="4351338"/>
          </a:xfrm>
        </p:spPr>
      </p:pic>
      <p:sp>
        <p:nvSpPr>
          <p:cNvPr id="7" name="TextBox 6"/>
          <p:cNvSpPr txBox="1"/>
          <p:nvPr/>
        </p:nvSpPr>
        <p:spPr>
          <a:xfrm>
            <a:off x="1780032" y="6022848"/>
            <a:ext cx="6144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 = 21,000 Source: </a:t>
            </a:r>
            <a:r>
              <a:rPr lang="en-US" dirty="0">
                <a:hlinkClick r:id="rId4"/>
              </a:rPr>
              <a:t>FL Virtual Campus 2018 Textbook Survey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444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ZTC Degree Grantee Initial Impact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0763925"/>
              </p:ext>
            </p:extLst>
          </p:nvPr>
        </p:nvGraphicFramePr>
        <p:xfrm>
          <a:off x="3950209" y="2301113"/>
          <a:ext cx="7071360" cy="36131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55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54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3296">
                <a:tc>
                  <a:txBody>
                    <a:bodyPr/>
                    <a:lstStyle/>
                    <a:p>
                      <a:r>
                        <a:rPr lang="en-US" dirty="0"/>
                        <a:t>Grades for All Students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+3.1%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977">
                <a:tc>
                  <a:txBody>
                    <a:bodyPr/>
                    <a:lstStyle/>
                    <a:p>
                      <a:r>
                        <a:rPr lang="en-US" dirty="0"/>
                        <a:t>Grades for Females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+3.2%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977">
                <a:tc>
                  <a:txBody>
                    <a:bodyPr/>
                    <a:lstStyle/>
                    <a:p>
                      <a:r>
                        <a:rPr lang="en-US" dirty="0"/>
                        <a:t>Grades for Minority Students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+3.1%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977">
                <a:tc>
                  <a:txBody>
                    <a:bodyPr/>
                    <a:lstStyle/>
                    <a:p>
                      <a:r>
                        <a:rPr lang="en-US" dirty="0"/>
                        <a:t>Grades for Pell Recipients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+7.6%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977">
                <a:tc>
                  <a:txBody>
                    <a:bodyPr/>
                    <a:lstStyle/>
                    <a:p>
                      <a:r>
                        <a:rPr lang="en-US" dirty="0"/>
                        <a:t>Success Rates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+2.5%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9977">
                <a:tc>
                  <a:txBody>
                    <a:bodyPr/>
                    <a:lstStyle/>
                    <a:p>
                      <a:r>
                        <a:rPr lang="en-US" dirty="0"/>
                        <a:t>Grades of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+7.3%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9977">
                <a:tc>
                  <a:txBody>
                    <a:bodyPr/>
                    <a:lstStyle/>
                    <a:p>
                      <a:r>
                        <a:rPr lang="en-US" dirty="0"/>
                        <a:t>Grades of 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-15.6%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9977">
                <a:tc>
                  <a:txBody>
                    <a:bodyPr/>
                    <a:lstStyle/>
                    <a:p>
                      <a:r>
                        <a:rPr lang="en-US" dirty="0"/>
                        <a:t>Grades of 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-11.2%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480" y="255397"/>
            <a:ext cx="2073296" cy="16307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23488" y="6155341"/>
            <a:ext cx="6473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Analysis conducted by </a:t>
            </a:r>
            <a:r>
              <a:rPr lang="en-US" dirty="0" err="1"/>
              <a:t>OpenEd</a:t>
            </a:r>
            <a:r>
              <a:rPr lang="en-US" dirty="0"/>
              <a:t> Group (Fischer, Hilton, Wiley)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96" y="3108960"/>
            <a:ext cx="2748662" cy="178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800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Have You Checked Lately?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hlinkClick r:id="rId3"/>
              </a:rPr>
              <a:t>OER Commons</a:t>
            </a:r>
            <a:endParaRPr lang="en-US" dirty="0"/>
          </a:p>
          <a:p>
            <a:r>
              <a:rPr lang="en-US" dirty="0">
                <a:hlinkClick r:id="rId4"/>
              </a:rPr>
              <a:t>Creative Commons </a:t>
            </a:r>
            <a:r>
              <a:rPr lang="en-US" dirty="0"/>
              <a:t> (Images)</a:t>
            </a:r>
          </a:p>
          <a:p>
            <a:r>
              <a:rPr lang="en-US" dirty="0">
                <a:hlinkClick r:id="rId5"/>
              </a:rPr>
              <a:t>OASIS</a:t>
            </a:r>
            <a:r>
              <a:rPr lang="en-US" dirty="0"/>
              <a:t> </a:t>
            </a:r>
          </a:p>
          <a:p>
            <a:r>
              <a:rPr lang="en-US" dirty="0">
                <a:hlinkClick r:id="rId6"/>
              </a:rPr>
              <a:t>Open Textbook Library</a:t>
            </a:r>
            <a:r>
              <a:rPr lang="en-US" dirty="0"/>
              <a:t> </a:t>
            </a:r>
          </a:p>
          <a:p>
            <a:r>
              <a:rPr lang="en-US" dirty="0">
                <a:hlinkClick r:id="rId7"/>
              </a:rPr>
              <a:t>OpenStax</a:t>
            </a:r>
            <a:r>
              <a:rPr lang="en-US" dirty="0"/>
              <a:t> </a:t>
            </a:r>
          </a:p>
          <a:p>
            <a:r>
              <a:rPr lang="en-US" dirty="0">
                <a:hlinkClick r:id="rId8"/>
              </a:rPr>
              <a:t>MERLOT</a:t>
            </a:r>
            <a:r>
              <a:rPr lang="en-US" dirty="0"/>
              <a:t> </a:t>
            </a:r>
          </a:p>
          <a:p>
            <a:r>
              <a:rPr lang="en-US" dirty="0">
                <a:hlinkClick r:id="rId9"/>
              </a:rPr>
              <a:t>California Open Online Library for Education (COOL4ED)</a:t>
            </a:r>
            <a:r>
              <a:rPr lang="en-US" dirty="0"/>
              <a:t> </a:t>
            </a:r>
          </a:p>
          <a:p>
            <a:r>
              <a:rPr lang="en-US" dirty="0">
                <a:hlinkClick r:id="rId10"/>
              </a:rPr>
              <a:t>Open SUNY </a:t>
            </a:r>
            <a:endParaRPr lang="en-US" dirty="0"/>
          </a:p>
          <a:p>
            <a:r>
              <a:rPr lang="en-US" dirty="0">
                <a:hlinkClick r:id="rId11"/>
              </a:rPr>
              <a:t>Skills Commons</a:t>
            </a:r>
            <a:r>
              <a:rPr lang="en-US" dirty="0"/>
              <a:t> </a:t>
            </a:r>
          </a:p>
          <a:p>
            <a:r>
              <a:rPr lang="en-US" dirty="0">
                <a:hlinkClick r:id="rId12"/>
              </a:rPr>
              <a:t>BC Campus Open Ed</a:t>
            </a:r>
            <a:r>
              <a:rPr lang="en-US" dirty="0"/>
              <a:t> </a:t>
            </a:r>
          </a:p>
          <a:p>
            <a:r>
              <a:rPr lang="en-US" dirty="0">
                <a:hlinkClick r:id="rId13"/>
              </a:rPr>
              <a:t>Open Oregon Educational Resources</a:t>
            </a:r>
            <a:r>
              <a:rPr lang="en-US" dirty="0"/>
              <a:t> </a:t>
            </a:r>
          </a:p>
          <a:p>
            <a:r>
              <a:rPr lang="en-US" dirty="0">
                <a:hlinkClick r:id="rId14"/>
              </a:rPr>
              <a:t>Mason OER Metafinder (MOM)</a:t>
            </a:r>
            <a:r>
              <a:rPr lang="en-US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756" y="703041"/>
            <a:ext cx="28321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68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Discipline-Specific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Open </a:t>
            </a:r>
            <a:r>
              <a:rPr lang="en-US" dirty="0" err="1"/>
              <a:t>Stax</a:t>
            </a:r>
            <a:r>
              <a:rPr lang="en-US" dirty="0"/>
              <a:t>: </a:t>
            </a:r>
            <a:r>
              <a:rPr lang="en-US" dirty="0">
                <a:hlinkClick r:id="rId3" invalidUrl="https://lor.instructure.com/search?gradeIds=HE&amp;types=course&amp;q=oei ccc oer"/>
              </a:rPr>
              <a:t>Canvas Commons </a:t>
            </a:r>
            <a:r>
              <a:rPr lang="en-US" dirty="0"/>
              <a:t>pre-loaded texts (Search CCC OER OEI)</a:t>
            </a:r>
            <a:endParaRPr lang="en-US" dirty="0">
              <a:hlinkClick r:id="rId4"/>
            </a:endParaRPr>
          </a:p>
          <a:p>
            <a:r>
              <a:rPr lang="en-US" dirty="0">
                <a:hlinkClick r:id="rId4"/>
              </a:rPr>
              <a:t>ASCCC OERI Canvas Page</a:t>
            </a:r>
            <a:r>
              <a:rPr lang="en-US" dirty="0"/>
              <a:t> </a:t>
            </a:r>
          </a:p>
          <a:p>
            <a:r>
              <a:rPr lang="en-US" dirty="0">
                <a:hlinkClick r:id="rId5"/>
              </a:rPr>
              <a:t>OER by Discipline Guide</a:t>
            </a:r>
            <a:r>
              <a:rPr lang="en-US" dirty="0"/>
              <a:t> </a:t>
            </a:r>
          </a:p>
          <a:p>
            <a:r>
              <a:rPr lang="en-US" dirty="0">
                <a:hlinkClick r:id="rId6"/>
              </a:rPr>
              <a:t>Open Educational Resources Used in Various Colleges and Universities</a:t>
            </a:r>
            <a:r>
              <a:rPr lang="en-US" dirty="0"/>
              <a:t> </a:t>
            </a:r>
          </a:p>
          <a:p>
            <a:r>
              <a:rPr lang="en-US" dirty="0">
                <a:hlinkClick r:id="rId7"/>
              </a:rPr>
              <a:t>OER by Subjects</a:t>
            </a:r>
            <a:endParaRPr lang="en-US" dirty="0"/>
          </a:p>
          <a:p>
            <a:r>
              <a:rPr lang="en-US" dirty="0">
                <a:hlinkClick r:id="rId8"/>
              </a:rPr>
              <a:t>OER by Discipline</a:t>
            </a:r>
            <a:endParaRPr lang="en-US" dirty="0"/>
          </a:p>
          <a:p>
            <a:r>
              <a:rPr lang="en-US" dirty="0">
                <a:hlinkClick r:id="rId9"/>
              </a:rPr>
              <a:t>CCC Vision Resource Center</a:t>
            </a:r>
            <a:r>
              <a:rPr lang="en-US" dirty="0"/>
              <a:t>*</a:t>
            </a:r>
          </a:p>
          <a:p>
            <a:r>
              <a:rPr lang="en-US" dirty="0">
                <a:hlinkClick r:id="rId10"/>
              </a:rPr>
              <a:t>Disciplinary Open Educational Resources</a:t>
            </a:r>
            <a:r>
              <a:rPr lang="en-US" dirty="0"/>
              <a:t> </a:t>
            </a:r>
          </a:p>
          <a:p>
            <a:r>
              <a:rPr lang="en-US" dirty="0"/>
              <a:t>Search the </a:t>
            </a:r>
            <a:r>
              <a:rPr lang="en-US" dirty="0">
                <a:hlinkClick r:id="rId11"/>
              </a:rPr>
              <a:t>CCCOER</a:t>
            </a:r>
            <a:r>
              <a:rPr lang="en-US" dirty="0"/>
              <a:t> Listserv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160" y="3813048"/>
            <a:ext cx="3810000" cy="2133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8640" y="6176963"/>
            <a:ext cx="11241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Search for OER and ZTC adapted from "</a:t>
            </a:r>
            <a:r>
              <a:rPr lang="en-US" u="sng" dirty="0">
                <a:hlinkClick r:id="rId13"/>
              </a:rPr>
              <a:t>OER and ZTC for Faculty: How to Find OER</a:t>
            </a:r>
            <a:r>
              <a:rPr lang="en-US" dirty="0"/>
              <a:t>" for the Butte College Library licensed under a </a:t>
            </a:r>
            <a:r>
              <a:rPr lang="en-US" u="sng" dirty="0">
                <a:hlinkClick r:id="rId14"/>
              </a:rPr>
              <a:t>Creative Commons Attribution 4.0 International License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796212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870</TotalTime>
  <Words>649</Words>
  <Application>Microsoft Office PowerPoint</Application>
  <PresentationFormat>Widescreen</PresentationFormat>
  <Paragraphs>104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Corbel</vt:lpstr>
      <vt:lpstr>Depth</vt:lpstr>
      <vt:lpstr> OER/ZTC Update</vt:lpstr>
      <vt:lpstr>Alphabet Soup…</vt:lpstr>
      <vt:lpstr>Financial Barriers to Completion</vt:lpstr>
      <vt:lpstr>MC Textbook Heroes!   </vt:lpstr>
      <vt:lpstr>Why OER and ZTC?</vt:lpstr>
      <vt:lpstr>Costs Create Barriers Along the Path</vt:lpstr>
      <vt:lpstr>ZTC Degree Grantee Initial Impact </vt:lpstr>
      <vt:lpstr>Have You Checked Lately?</vt:lpstr>
      <vt:lpstr>Discipline-Specific Resources</vt:lpstr>
      <vt:lpstr>OER &amp; ZTC at Moorpark</vt:lpstr>
      <vt:lpstr>Thoughts? Questions?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OER?</dc:title>
  <dc:creator>Cynthia Sheaks-McGowan</dc:creator>
  <cp:lastModifiedBy>Renee Butler</cp:lastModifiedBy>
  <cp:revision>52</cp:revision>
  <cp:lastPrinted>2020-01-21T20:57:07Z</cp:lastPrinted>
  <dcterms:created xsi:type="dcterms:W3CDTF">2019-11-20T15:03:27Z</dcterms:created>
  <dcterms:modified xsi:type="dcterms:W3CDTF">2020-02-05T00:14:33Z</dcterms:modified>
</cp:coreProperties>
</file>