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ms-office.legacyDiagramTex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7" r:id="rId3"/>
    <p:sldId id="259" r:id="rId4"/>
    <p:sldId id="258" r:id="rId5"/>
    <p:sldId id="260" r:id="rId6"/>
    <p:sldId id="261" r:id="rId7"/>
    <p:sldId id="262" r:id="rId8"/>
    <p:sldId id="263" r:id="rId9"/>
    <p:sldId id="265" r:id="rId10"/>
    <p:sldId id="266" r:id="rId11"/>
    <p:sldId id="267" r:id="rId12"/>
    <p:sldId id="264" r:id="rId13"/>
    <p:sldId id="268" r:id="rId14"/>
    <p:sldId id="270" r:id="rId15"/>
    <p:sldId id="271" r:id="rId16"/>
    <p:sldId id="272" r:id="rId17"/>
    <p:sldId id="269"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a:srgbClr val="222268"/>
    <a:srgbClr val="236B23"/>
    <a:srgbClr val="004A48"/>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06/relationships/legacyDocTextInfo" Target="legacyDocTextInfo.bin"/><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5C3B6C-12D7-48A8-88DF-8616F63BC148}" type="doc">
      <dgm:prSet loTypeId="urn:microsoft.com/office/officeart/2005/8/layout/cycle1" loCatId="cycle" qsTypeId="urn:microsoft.com/office/officeart/2005/8/quickstyle/simple1" qsCatId="simple" csTypeId="urn:microsoft.com/office/officeart/2005/8/colors/accent1_2" csCatId="accent1"/>
      <dgm:spPr/>
    </dgm:pt>
    <dgm:pt modelId="{A7288802-2495-40C6-8E5E-FF8148D4D18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8080"/>
              </a:solidFill>
              <a:effectLst/>
              <a:latin typeface="Arial" charset="0"/>
            </a:rPr>
            <a:t>1. Observe</a:t>
          </a:r>
        </a:p>
      </dgm:t>
    </dgm:pt>
    <dgm:pt modelId="{2DD9663F-B6ED-49B7-8B9C-4026F98BE479}" type="parTrans" cxnId="{8F1CF02D-81AB-4154-8DD1-A31D349D1AF2}">
      <dgm:prSet/>
      <dgm:spPr/>
      <dgm:t>
        <a:bodyPr/>
        <a:lstStyle/>
        <a:p>
          <a:endParaRPr lang="en-US"/>
        </a:p>
      </dgm:t>
    </dgm:pt>
    <dgm:pt modelId="{65A5EF4B-1E9A-4026-81A4-274770872064}" type="sibTrans" cxnId="{8F1CF02D-81AB-4154-8DD1-A31D349D1AF2}">
      <dgm:prSet/>
      <dgm:spPr/>
      <dgm:t>
        <a:bodyPr/>
        <a:lstStyle/>
        <a:p>
          <a:endParaRPr lang="en-US"/>
        </a:p>
      </dgm:t>
    </dgm:pt>
    <dgm:pt modelId="{36C08990-D51D-432F-87A4-CC128BA1C79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236B23"/>
              </a:solidFill>
              <a:effectLst/>
              <a:latin typeface="Arial" charset="0"/>
            </a:rPr>
            <a:t>2. Record</a:t>
          </a:r>
        </a:p>
      </dgm:t>
    </dgm:pt>
    <dgm:pt modelId="{E00751C7-8B4E-45A3-90AE-5E7A9C6A21B8}" type="parTrans" cxnId="{C67261AD-FF8D-4EF1-94B7-21B2FE939F8E}">
      <dgm:prSet/>
      <dgm:spPr/>
      <dgm:t>
        <a:bodyPr/>
        <a:lstStyle/>
        <a:p>
          <a:endParaRPr lang="en-US"/>
        </a:p>
      </dgm:t>
    </dgm:pt>
    <dgm:pt modelId="{4BD7AF4F-3DB6-47E6-9333-3513EDD5B0D9}" type="sibTrans" cxnId="{C67261AD-FF8D-4EF1-94B7-21B2FE939F8E}">
      <dgm:prSet/>
      <dgm:spPr/>
      <dgm:t>
        <a:bodyPr/>
        <a:lstStyle/>
        <a:p>
          <a:endParaRPr lang="en-US"/>
        </a:p>
      </dgm:t>
    </dgm:pt>
    <dgm:pt modelId="{D64D7D21-9ECE-4B3B-B428-0B26BD015B0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222268"/>
              </a:solidFill>
              <a:effectLst/>
              <a:latin typeface="Arial" charset="0"/>
            </a:rPr>
            <a:t>3. Review</a:t>
          </a:r>
        </a:p>
      </dgm:t>
    </dgm:pt>
    <dgm:pt modelId="{9651F333-35CB-4C21-A7BD-980F608A895F}" type="parTrans" cxnId="{FF7C2F03-2E12-4566-BC18-B5BEBAE17A64}">
      <dgm:prSet/>
      <dgm:spPr/>
      <dgm:t>
        <a:bodyPr/>
        <a:lstStyle/>
        <a:p>
          <a:endParaRPr lang="en-US"/>
        </a:p>
      </dgm:t>
    </dgm:pt>
    <dgm:pt modelId="{FC09A717-7954-4AE6-AAD4-B842083114E5}" type="sibTrans" cxnId="{FF7C2F03-2E12-4566-BC18-B5BEBAE17A64}">
      <dgm:prSet/>
      <dgm:spPr/>
      <dgm:t>
        <a:bodyPr/>
        <a:lstStyle/>
        <a:p>
          <a:endParaRPr lang="en-US"/>
        </a:p>
      </dgm:t>
    </dgm:pt>
    <dgm:pt modelId="{46038E27-9F9A-4A43-82A1-D369803D93F7}" type="pres">
      <dgm:prSet presAssocID="{A25C3B6C-12D7-48A8-88DF-8616F63BC148}" presName="cycle" presStyleCnt="0">
        <dgm:presLayoutVars>
          <dgm:dir/>
          <dgm:resizeHandles val="exact"/>
        </dgm:presLayoutVars>
      </dgm:prSet>
      <dgm:spPr/>
    </dgm:pt>
    <dgm:pt modelId="{EC6E37DF-ECA4-43F7-AD34-F2C3A4EAA409}" type="pres">
      <dgm:prSet presAssocID="{A7288802-2495-40C6-8E5E-FF8148D4D18A}" presName="dummy" presStyleCnt="0"/>
      <dgm:spPr/>
    </dgm:pt>
    <dgm:pt modelId="{54AF186A-71B4-412A-9232-C6C95DB13B53}" type="pres">
      <dgm:prSet presAssocID="{A7288802-2495-40C6-8E5E-FF8148D4D18A}" presName="node" presStyleLbl="revTx" presStyleIdx="0" presStyleCnt="3">
        <dgm:presLayoutVars>
          <dgm:bulletEnabled val="1"/>
        </dgm:presLayoutVars>
      </dgm:prSet>
      <dgm:spPr/>
      <dgm:t>
        <a:bodyPr/>
        <a:lstStyle/>
        <a:p>
          <a:endParaRPr lang="en-US"/>
        </a:p>
      </dgm:t>
    </dgm:pt>
    <dgm:pt modelId="{7B444E7E-9837-49DE-9AB2-0197650941C1}" type="pres">
      <dgm:prSet presAssocID="{65A5EF4B-1E9A-4026-81A4-274770872064}" presName="sibTrans" presStyleLbl="node1" presStyleIdx="0" presStyleCnt="3"/>
      <dgm:spPr/>
      <dgm:t>
        <a:bodyPr/>
        <a:lstStyle/>
        <a:p>
          <a:endParaRPr lang="en-US"/>
        </a:p>
      </dgm:t>
    </dgm:pt>
    <dgm:pt modelId="{67414F76-22A2-44E7-847B-960FF1D2972E}" type="pres">
      <dgm:prSet presAssocID="{36C08990-D51D-432F-87A4-CC128BA1C798}" presName="dummy" presStyleCnt="0"/>
      <dgm:spPr/>
    </dgm:pt>
    <dgm:pt modelId="{35AFF24D-D7A0-47D3-BB69-9DD71C9AF61D}" type="pres">
      <dgm:prSet presAssocID="{36C08990-D51D-432F-87A4-CC128BA1C798}" presName="node" presStyleLbl="revTx" presStyleIdx="1" presStyleCnt="3">
        <dgm:presLayoutVars>
          <dgm:bulletEnabled val="1"/>
        </dgm:presLayoutVars>
      </dgm:prSet>
      <dgm:spPr/>
      <dgm:t>
        <a:bodyPr/>
        <a:lstStyle/>
        <a:p>
          <a:endParaRPr lang="en-US"/>
        </a:p>
      </dgm:t>
    </dgm:pt>
    <dgm:pt modelId="{9A60DA45-C8C9-4AE3-AF01-BA48947658F2}" type="pres">
      <dgm:prSet presAssocID="{4BD7AF4F-3DB6-47E6-9333-3513EDD5B0D9}" presName="sibTrans" presStyleLbl="node1" presStyleIdx="1" presStyleCnt="3"/>
      <dgm:spPr/>
      <dgm:t>
        <a:bodyPr/>
        <a:lstStyle/>
        <a:p>
          <a:endParaRPr lang="en-US"/>
        </a:p>
      </dgm:t>
    </dgm:pt>
    <dgm:pt modelId="{B1D2F3EA-5FAD-4F87-8506-E9D56D525529}" type="pres">
      <dgm:prSet presAssocID="{D64D7D21-9ECE-4B3B-B428-0B26BD015B08}" presName="dummy" presStyleCnt="0"/>
      <dgm:spPr/>
    </dgm:pt>
    <dgm:pt modelId="{D93F7B4F-406E-4DD1-BC3B-EF14AF49B18B}" type="pres">
      <dgm:prSet presAssocID="{D64D7D21-9ECE-4B3B-B428-0B26BD015B08}" presName="node" presStyleLbl="revTx" presStyleIdx="2" presStyleCnt="3">
        <dgm:presLayoutVars>
          <dgm:bulletEnabled val="1"/>
        </dgm:presLayoutVars>
      </dgm:prSet>
      <dgm:spPr/>
      <dgm:t>
        <a:bodyPr/>
        <a:lstStyle/>
        <a:p>
          <a:endParaRPr lang="en-US"/>
        </a:p>
      </dgm:t>
    </dgm:pt>
    <dgm:pt modelId="{F0B3F67F-D5C2-4AD9-85A9-6C0142B890FE}" type="pres">
      <dgm:prSet presAssocID="{FC09A717-7954-4AE6-AAD4-B842083114E5}" presName="sibTrans" presStyleLbl="node1" presStyleIdx="2" presStyleCnt="3"/>
      <dgm:spPr/>
      <dgm:t>
        <a:bodyPr/>
        <a:lstStyle/>
        <a:p>
          <a:endParaRPr lang="en-US"/>
        </a:p>
      </dgm:t>
    </dgm:pt>
  </dgm:ptLst>
  <dgm:cxnLst>
    <dgm:cxn modelId="{8F1CF02D-81AB-4154-8DD1-A31D349D1AF2}" srcId="{A25C3B6C-12D7-48A8-88DF-8616F63BC148}" destId="{A7288802-2495-40C6-8E5E-FF8148D4D18A}" srcOrd="0" destOrd="0" parTransId="{2DD9663F-B6ED-49B7-8B9C-4026F98BE479}" sibTransId="{65A5EF4B-1E9A-4026-81A4-274770872064}"/>
    <dgm:cxn modelId="{FF7C2F03-2E12-4566-BC18-B5BEBAE17A64}" srcId="{A25C3B6C-12D7-48A8-88DF-8616F63BC148}" destId="{D64D7D21-9ECE-4B3B-B428-0B26BD015B08}" srcOrd="2" destOrd="0" parTransId="{9651F333-35CB-4C21-A7BD-980F608A895F}" sibTransId="{FC09A717-7954-4AE6-AAD4-B842083114E5}"/>
    <dgm:cxn modelId="{13065E4C-436F-41FA-B26F-6D09D1A39C12}" type="presOf" srcId="{A25C3B6C-12D7-48A8-88DF-8616F63BC148}" destId="{46038E27-9F9A-4A43-82A1-D369803D93F7}" srcOrd="0" destOrd="0" presId="urn:microsoft.com/office/officeart/2005/8/layout/cycle1"/>
    <dgm:cxn modelId="{C67261AD-FF8D-4EF1-94B7-21B2FE939F8E}" srcId="{A25C3B6C-12D7-48A8-88DF-8616F63BC148}" destId="{36C08990-D51D-432F-87A4-CC128BA1C798}" srcOrd="1" destOrd="0" parTransId="{E00751C7-8B4E-45A3-90AE-5E7A9C6A21B8}" sibTransId="{4BD7AF4F-3DB6-47E6-9333-3513EDD5B0D9}"/>
    <dgm:cxn modelId="{E047612D-2650-4E45-89BD-1FD06792274E}" type="presOf" srcId="{A7288802-2495-40C6-8E5E-FF8148D4D18A}" destId="{54AF186A-71B4-412A-9232-C6C95DB13B53}" srcOrd="0" destOrd="0" presId="urn:microsoft.com/office/officeart/2005/8/layout/cycle1"/>
    <dgm:cxn modelId="{99DDD6AA-3F68-4568-9E0D-AD995EBFBF78}" type="presOf" srcId="{D64D7D21-9ECE-4B3B-B428-0B26BD015B08}" destId="{D93F7B4F-406E-4DD1-BC3B-EF14AF49B18B}" srcOrd="0" destOrd="0" presId="urn:microsoft.com/office/officeart/2005/8/layout/cycle1"/>
    <dgm:cxn modelId="{154B4A86-A7D3-41AB-9973-938DA3B2E7C8}" type="presOf" srcId="{36C08990-D51D-432F-87A4-CC128BA1C798}" destId="{35AFF24D-D7A0-47D3-BB69-9DD71C9AF61D}" srcOrd="0" destOrd="0" presId="urn:microsoft.com/office/officeart/2005/8/layout/cycle1"/>
    <dgm:cxn modelId="{7A1FBF95-B736-4BD7-BC65-CAAD136D6ECF}" type="presOf" srcId="{65A5EF4B-1E9A-4026-81A4-274770872064}" destId="{7B444E7E-9837-49DE-9AB2-0197650941C1}" srcOrd="0" destOrd="0" presId="urn:microsoft.com/office/officeart/2005/8/layout/cycle1"/>
    <dgm:cxn modelId="{2310C59A-5A22-4094-BD25-2D5AE6367CE2}" type="presOf" srcId="{FC09A717-7954-4AE6-AAD4-B842083114E5}" destId="{F0B3F67F-D5C2-4AD9-85A9-6C0142B890FE}" srcOrd="0" destOrd="0" presId="urn:microsoft.com/office/officeart/2005/8/layout/cycle1"/>
    <dgm:cxn modelId="{CA450F9C-99E2-4EED-805A-5F81E6D17A5F}" type="presOf" srcId="{4BD7AF4F-3DB6-47E6-9333-3513EDD5B0D9}" destId="{9A60DA45-C8C9-4AE3-AF01-BA48947658F2}" srcOrd="0" destOrd="0" presId="urn:microsoft.com/office/officeart/2005/8/layout/cycle1"/>
    <dgm:cxn modelId="{7621EF08-6F03-4B2A-A748-567810F096BA}" type="presParOf" srcId="{46038E27-9F9A-4A43-82A1-D369803D93F7}" destId="{EC6E37DF-ECA4-43F7-AD34-F2C3A4EAA409}" srcOrd="0" destOrd="0" presId="urn:microsoft.com/office/officeart/2005/8/layout/cycle1"/>
    <dgm:cxn modelId="{D857FF48-C4C1-4ECC-888D-A920B6F40397}" type="presParOf" srcId="{46038E27-9F9A-4A43-82A1-D369803D93F7}" destId="{54AF186A-71B4-412A-9232-C6C95DB13B53}" srcOrd="1" destOrd="0" presId="urn:microsoft.com/office/officeart/2005/8/layout/cycle1"/>
    <dgm:cxn modelId="{75F6D770-49B0-4E0A-85B2-4BF83616AC9C}" type="presParOf" srcId="{46038E27-9F9A-4A43-82A1-D369803D93F7}" destId="{7B444E7E-9837-49DE-9AB2-0197650941C1}" srcOrd="2" destOrd="0" presId="urn:microsoft.com/office/officeart/2005/8/layout/cycle1"/>
    <dgm:cxn modelId="{83567E97-24FD-44F2-A3E9-C4173C7CCD5B}" type="presParOf" srcId="{46038E27-9F9A-4A43-82A1-D369803D93F7}" destId="{67414F76-22A2-44E7-847B-960FF1D2972E}" srcOrd="3" destOrd="0" presId="urn:microsoft.com/office/officeart/2005/8/layout/cycle1"/>
    <dgm:cxn modelId="{D0607499-9057-4C1C-947C-DB98C7C4FC02}" type="presParOf" srcId="{46038E27-9F9A-4A43-82A1-D369803D93F7}" destId="{35AFF24D-D7A0-47D3-BB69-9DD71C9AF61D}" srcOrd="4" destOrd="0" presId="urn:microsoft.com/office/officeart/2005/8/layout/cycle1"/>
    <dgm:cxn modelId="{B1D57B71-C101-46AA-8F8A-137E1BE8B9E8}" type="presParOf" srcId="{46038E27-9F9A-4A43-82A1-D369803D93F7}" destId="{9A60DA45-C8C9-4AE3-AF01-BA48947658F2}" srcOrd="5" destOrd="0" presId="urn:microsoft.com/office/officeart/2005/8/layout/cycle1"/>
    <dgm:cxn modelId="{86F1CC87-373E-4813-A844-06F809015732}" type="presParOf" srcId="{46038E27-9F9A-4A43-82A1-D369803D93F7}" destId="{B1D2F3EA-5FAD-4F87-8506-E9D56D525529}" srcOrd="6" destOrd="0" presId="urn:microsoft.com/office/officeart/2005/8/layout/cycle1"/>
    <dgm:cxn modelId="{05D5B065-D933-4C56-A382-656AA1BEC1AB}" type="presParOf" srcId="{46038E27-9F9A-4A43-82A1-D369803D93F7}" destId="{D93F7B4F-406E-4DD1-BC3B-EF14AF49B18B}" srcOrd="7" destOrd="0" presId="urn:microsoft.com/office/officeart/2005/8/layout/cycle1"/>
    <dgm:cxn modelId="{C5913567-778C-48C3-82AA-BBBC1FD2B5EC}" type="presParOf" srcId="{46038E27-9F9A-4A43-82A1-D369803D93F7}" destId="{F0B3F67F-D5C2-4AD9-85A9-6C0142B890FE}" srcOrd="8" destOrd="0" presId="urn:microsoft.com/office/officeart/2005/8/layout/cycle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4AF186A-71B4-412A-9232-C6C95DB13B53}">
      <dsp:nvSpPr>
        <dsp:cNvPr id="0" name=""/>
        <dsp:cNvSpPr/>
      </dsp:nvSpPr>
      <dsp:spPr>
        <a:xfrm>
          <a:off x="4695402" y="333237"/>
          <a:ext cx="1707802" cy="17078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kern="1200" cap="none" normalizeH="0" baseline="0" dirty="0" smtClean="0">
              <a:ln>
                <a:noFill/>
              </a:ln>
              <a:solidFill>
                <a:srgbClr val="008080"/>
              </a:solidFill>
              <a:effectLst/>
              <a:latin typeface="Arial" charset="0"/>
            </a:rPr>
            <a:t>1. Observe</a:t>
          </a:r>
        </a:p>
      </dsp:txBody>
      <dsp:txXfrm>
        <a:off x="4695402" y="333237"/>
        <a:ext cx="1707802" cy="1707802"/>
      </dsp:txXfrm>
    </dsp:sp>
    <dsp:sp modelId="{7B444E7E-9837-49DE-9AB2-0197650941C1}">
      <dsp:nvSpPr>
        <dsp:cNvPr id="0" name=""/>
        <dsp:cNvSpPr/>
      </dsp:nvSpPr>
      <dsp:spPr>
        <a:xfrm>
          <a:off x="2097603" y="-1846"/>
          <a:ext cx="4034392" cy="4034392"/>
        </a:xfrm>
        <a:prstGeom prst="circularArrow">
          <a:avLst>
            <a:gd name="adj1" fmla="val 8255"/>
            <a:gd name="adj2" fmla="val 576638"/>
            <a:gd name="adj3" fmla="val 2961472"/>
            <a:gd name="adj4" fmla="val 53319"/>
            <a:gd name="adj5" fmla="val 963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AFF24D-D7A0-47D3-BB69-9DD71C9AF61D}">
      <dsp:nvSpPr>
        <dsp:cNvPr id="0" name=""/>
        <dsp:cNvSpPr/>
      </dsp:nvSpPr>
      <dsp:spPr>
        <a:xfrm>
          <a:off x="3260898" y="2817871"/>
          <a:ext cx="1707802" cy="17078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kern="1200" cap="none" normalizeH="0" baseline="0" dirty="0" smtClean="0">
              <a:ln>
                <a:noFill/>
              </a:ln>
              <a:solidFill>
                <a:srgbClr val="236B23"/>
              </a:solidFill>
              <a:effectLst/>
              <a:latin typeface="Arial" charset="0"/>
            </a:rPr>
            <a:t>2. Record</a:t>
          </a:r>
        </a:p>
      </dsp:txBody>
      <dsp:txXfrm>
        <a:off x="3260898" y="2817871"/>
        <a:ext cx="1707802" cy="1707802"/>
      </dsp:txXfrm>
    </dsp:sp>
    <dsp:sp modelId="{9A60DA45-C8C9-4AE3-AF01-BA48947658F2}">
      <dsp:nvSpPr>
        <dsp:cNvPr id="0" name=""/>
        <dsp:cNvSpPr/>
      </dsp:nvSpPr>
      <dsp:spPr>
        <a:xfrm>
          <a:off x="2097603" y="-1846"/>
          <a:ext cx="4034392" cy="4034392"/>
        </a:xfrm>
        <a:prstGeom prst="circularArrow">
          <a:avLst>
            <a:gd name="adj1" fmla="val 8255"/>
            <a:gd name="adj2" fmla="val 576638"/>
            <a:gd name="adj3" fmla="val 10170043"/>
            <a:gd name="adj4" fmla="val 7261890"/>
            <a:gd name="adj5" fmla="val 963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3F7B4F-406E-4DD1-BC3B-EF14AF49B18B}">
      <dsp:nvSpPr>
        <dsp:cNvPr id="0" name=""/>
        <dsp:cNvSpPr/>
      </dsp:nvSpPr>
      <dsp:spPr>
        <a:xfrm>
          <a:off x="1826394" y="333237"/>
          <a:ext cx="1707802" cy="17078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kern="1200" cap="none" normalizeH="0" baseline="0" dirty="0" smtClean="0">
              <a:ln>
                <a:noFill/>
              </a:ln>
              <a:solidFill>
                <a:srgbClr val="222268"/>
              </a:solidFill>
              <a:effectLst/>
              <a:latin typeface="Arial" charset="0"/>
            </a:rPr>
            <a:t>3. Review</a:t>
          </a:r>
        </a:p>
      </dsp:txBody>
      <dsp:txXfrm>
        <a:off x="1826394" y="333237"/>
        <a:ext cx="1707802" cy="1707802"/>
      </dsp:txXfrm>
    </dsp:sp>
    <dsp:sp modelId="{F0B3F67F-D5C2-4AD9-85A9-6C0142B890FE}">
      <dsp:nvSpPr>
        <dsp:cNvPr id="0" name=""/>
        <dsp:cNvSpPr/>
      </dsp:nvSpPr>
      <dsp:spPr>
        <a:xfrm>
          <a:off x="2097603" y="-1846"/>
          <a:ext cx="4034392" cy="4034392"/>
        </a:xfrm>
        <a:prstGeom prst="circularArrow">
          <a:avLst>
            <a:gd name="adj1" fmla="val 8255"/>
            <a:gd name="adj2" fmla="val 576638"/>
            <a:gd name="adj3" fmla="val 16854496"/>
            <a:gd name="adj4" fmla="val 14968867"/>
            <a:gd name="adj5" fmla="val 963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4" Type="http://schemas.microsoft.com/office/2006/relationships/legacyDiagramText" Target="legacyDiagramText4.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13CED76D-CD9C-4FE3-B53B-49C5B30C1596}" type="datetimeFigureOut">
              <a:rPr lang="en-US"/>
              <a:pPr>
                <a:defRPr/>
              </a:pPr>
              <a:t>9/9/2011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669DB0C3-3048-464C-8A65-EC745A8D4AA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D9B1112-4F93-468A-ABB3-4305D6EDBF6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DE054EEA-FD04-46A4-B99A-7BF8BE1A9CAD}" type="slidenum">
              <a:rPr lang="en-US"/>
              <a:pPr/>
              <a:t>1</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C85F53E-29FF-434C-A0D2-11D3F8465D97}" type="slidenum">
              <a:rPr lang="en-US"/>
              <a:pPr/>
              <a:t>10</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ACC056B0-53EE-4852-BC56-48F60954DE97}" type="slidenum">
              <a:rPr lang="en-US"/>
              <a:pPr/>
              <a:t>11</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20EE0E85-342D-4604-84AF-902EC8E3E4C6}" type="slidenum">
              <a:rPr lang="en-US"/>
              <a:pPr/>
              <a:t>12</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7FE766C0-9DF4-4388-BA85-494E6CC18BE0}" type="slidenum">
              <a:rPr lang="en-US"/>
              <a:pPr/>
              <a:t>13</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D9B1112-4F93-468A-ABB3-4305D6EDBF6E}"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D9B1112-4F93-468A-ABB3-4305D6EDBF6E}"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D9B1112-4F93-468A-ABB3-4305D6EDBF6E}"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288A799E-A3C4-4EF2-A460-3D679CA62382}" type="slidenum">
              <a:rPr lang="en-US"/>
              <a:pPr/>
              <a:t>17</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91262C9F-8D00-4799-90B4-6B9315655735}" type="slidenum">
              <a:rPr lang="en-US"/>
              <a:pPr/>
              <a:t>2</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B4927C4F-4EC9-4C0E-A7BC-6F0D3A97582D}" type="slidenum">
              <a:rPr lang="en-US"/>
              <a:pPr/>
              <a:t>3</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22F0A031-5B18-4973-AC15-FDD1C37AC6AF}" type="slidenum">
              <a:rPr lang="en-US"/>
              <a:pPr/>
              <a:t>4</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1A62FF85-89DE-4AA1-A6DA-7F9DC63C1DC4}" type="slidenum">
              <a:rPr lang="en-US"/>
              <a:pPr/>
              <a:t>5</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D91B782A-2975-4B3E-B0EF-034CD70D2901}" type="slidenum">
              <a:rPr lang="en-US"/>
              <a:pPr/>
              <a:t>6</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F08541BF-CE24-47F8-9FA2-F590669D63EC}" type="slidenum">
              <a:rPr lang="en-US"/>
              <a:pPr/>
              <a:t>7</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E1BDD527-EAA5-41B2-A1E5-D83AF8486EC6}" type="slidenum">
              <a:rPr lang="en-US"/>
              <a:pPr/>
              <a:t>8</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3D5275C-2C61-49D7-8CDD-FCB91BD6CD89}" type="slidenum">
              <a:rPr lang="en-US"/>
              <a:pPr/>
              <a:t>9</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FF4E72-F934-4A2C-BF49-F1492C25A3D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121D21-43D9-4821-A879-D12801264C7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8D5755-67F4-4FE3-A041-2C13742D046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184AF96-E08A-42FF-B7CC-F8D0B62A4D2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D63E724-CDDA-4FB1-BE13-0CCEF797FA1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111013-BBEB-4F26-8B98-5D5C094F1B5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97A9E8B-8F33-4D11-B8CD-1013DBF8FC2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5E66FFD-E9BF-45A0-8615-244B42E5EED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A697402-AD40-404D-B7F9-2C238C92E1F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2AA3AA9-CA2C-498C-9978-077D48C7034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8DAEE0D-092F-491F-93B6-33B89FA54E2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B6DCEE-CFB8-40AE-959C-4C7C93059B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9BB60418-9B8F-4CAE-BE33-794D575109F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WORKSHOPS/Learning_Styles_Assessment.docx"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57200"/>
            <a:ext cx="3886200" cy="3143250"/>
          </a:xfrm>
        </p:spPr>
        <p:txBody>
          <a:bodyPr/>
          <a:lstStyle/>
          <a:p>
            <a:pPr algn="l" eaLnBrk="1" hangingPunct="1"/>
            <a:r>
              <a:rPr lang="en-US" smtClean="0"/>
              <a:t/>
            </a:r>
            <a:br>
              <a:rPr lang="en-US" smtClean="0"/>
            </a:br>
            <a:r>
              <a:rPr lang="en-US" smtClean="0"/>
              <a:t/>
            </a:r>
            <a:br>
              <a:rPr lang="en-US" smtClean="0"/>
            </a:br>
            <a:r>
              <a:rPr lang="en-US" smtClean="0"/>
              <a:t>Taking </a:t>
            </a:r>
            <a:br>
              <a:rPr lang="en-US" smtClean="0"/>
            </a:br>
            <a:r>
              <a:rPr lang="en-US" smtClean="0"/>
              <a:t>Lecture Notes</a:t>
            </a:r>
          </a:p>
        </p:txBody>
      </p:sp>
      <p:sp>
        <p:nvSpPr>
          <p:cNvPr id="3075" name="Rectangle 3"/>
          <p:cNvSpPr>
            <a:spLocks noGrp="1" noChangeArrowheads="1"/>
          </p:cNvSpPr>
          <p:nvPr>
            <p:ph type="subTitle" idx="1"/>
          </p:nvPr>
        </p:nvSpPr>
        <p:spPr>
          <a:xfrm>
            <a:off x="2362200" y="4419600"/>
            <a:ext cx="6400800" cy="1752600"/>
          </a:xfrm>
        </p:spPr>
        <p:txBody>
          <a:bodyPr/>
          <a:lstStyle/>
          <a:p>
            <a:pPr eaLnBrk="1" hangingPunct="1"/>
            <a:r>
              <a:rPr lang="en-US" sz="2800" smtClean="0"/>
              <a:t>Presented by Moorpark College </a:t>
            </a:r>
          </a:p>
          <a:p>
            <a:pPr eaLnBrk="1" hangingPunct="1"/>
            <a:r>
              <a:rPr lang="en-US" sz="2800" smtClean="0"/>
              <a:t>Writing Center</a:t>
            </a:r>
          </a:p>
        </p:txBody>
      </p:sp>
      <p:pic>
        <p:nvPicPr>
          <p:cNvPr id="3076" name="Picture 5" descr="C:\Documents and Settings\kadams@ad\Local Settings\Temporary Internet Files\Content.IE5\OQ30MK8V\MPj04394300000[1].jpg"/>
          <p:cNvPicPr>
            <a:picLocks noChangeAspect="1" noChangeArrowheads="1"/>
          </p:cNvPicPr>
          <p:nvPr/>
        </p:nvPicPr>
        <p:blipFill>
          <a:blip r:embed="rId3" cstate="print"/>
          <a:srcRect/>
          <a:stretch>
            <a:fillRect/>
          </a:stretch>
        </p:blipFill>
        <p:spPr bwMode="auto">
          <a:xfrm>
            <a:off x="4191000" y="304800"/>
            <a:ext cx="4622800" cy="237807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4000" smtClean="0"/>
              <a:t>Example of a Summarizing Method</a:t>
            </a:r>
          </a:p>
        </p:txBody>
      </p:sp>
      <p:sp>
        <p:nvSpPr>
          <p:cNvPr id="12291" name="Text Box 4"/>
          <p:cNvSpPr txBox="1">
            <a:spLocks noChangeArrowheads="1"/>
          </p:cNvSpPr>
          <p:nvPr/>
        </p:nvSpPr>
        <p:spPr bwMode="auto">
          <a:xfrm>
            <a:off x="457200" y="2057400"/>
            <a:ext cx="7675563" cy="2282825"/>
          </a:xfrm>
          <a:prstGeom prst="rect">
            <a:avLst/>
          </a:prstGeom>
          <a:noFill/>
          <a:ln w="9525">
            <a:noFill/>
            <a:miter lim="800000"/>
            <a:headEnd/>
            <a:tailEnd/>
          </a:ln>
        </p:spPr>
        <p:txBody>
          <a:bodyPr wrap="none">
            <a:spAutoFit/>
          </a:bodyPr>
          <a:lstStyle/>
          <a:p>
            <a:r>
              <a:rPr lang="en-US" sz="2400"/>
              <a:t>Taking notes requires watching and listening actively,</a:t>
            </a:r>
          </a:p>
          <a:p>
            <a:r>
              <a:rPr lang="en-US" sz="2400"/>
              <a:t>Writing down what is important, and then making it real.</a:t>
            </a:r>
          </a:p>
          <a:p>
            <a:endParaRPr lang="en-US" sz="2400"/>
          </a:p>
          <a:p>
            <a:r>
              <a:rPr lang="en-US" sz="2400">
                <a:latin typeface="Monotype Corsiva" pitchFamily="66" charset="0"/>
              </a:rPr>
              <a:t>Need to take the Learning Styles Inventory</a:t>
            </a:r>
            <a:r>
              <a:rPr lang="en-US" sz="2400"/>
              <a:t>.</a:t>
            </a:r>
          </a:p>
          <a:p>
            <a:endParaRPr lang="en-US" sz="2400"/>
          </a:p>
          <a:p>
            <a:r>
              <a:rPr lang="en-US" sz="2400"/>
              <a:t>“Education is a process not a product,” Kathryn Adams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Outline</a:t>
            </a:r>
          </a:p>
        </p:txBody>
      </p:sp>
      <p:sp>
        <p:nvSpPr>
          <p:cNvPr id="13315" name="Rectangle 3"/>
          <p:cNvSpPr>
            <a:spLocks noGrp="1" noChangeArrowheads="1"/>
          </p:cNvSpPr>
          <p:nvPr>
            <p:ph type="body" idx="1"/>
          </p:nvPr>
        </p:nvSpPr>
        <p:spPr/>
        <p:txBody>
          <a:bodyPr/>
          <a:lstStyle/>
          <a:p>
            <a:pPr marL="812800" indent="-812800" eaLnBrk="1" hangingPunct="1">
              <a:buFontTx/>
              <a:buAutoNum type="romanUcPeriod"/>
            </a:pPr>
            <a:r>
              <a:rPr lang="en-US" smtClean="0"/>
              <a:t>Note-Taking</a:t>
            </a:r>
          </a:p>
          <a:p>
            <a:pPr marL="812800" indent="-812800" eaLnBrk="1" hangingPunct="1">
              <a:buFontTx/>
              <a:buNone/>
            </a:pPr>
            <a:r>
              <a:rPr lang="en-US" smtClean="0"/>
              <a:t>	A.	Observe</a:t>
            </a:r>
          </a:p>
          <a:p>
            <a:pPr marL="812800" indent="-812800" eaLnBrk="1" hangingPunct="1">
              <a:buFontTx/>
              <a:buNone/>
            </a:pPr>
            <a:r>
              <a:rPr lang="en-US" smtClean="0"/>
              <a:t>	B.	Record</a:t>
            </a:r>
          </a:p>
          <a:p>
            <a:pPr marL="812800" indent="-812800" eaLnBrk="1" hangingPunct="1">
              <a:buFontTx/>
              <a:buNone/>
            </a:pPr>
            <a:r>
              <a:rPr lang="en-US" smtClean="0"/>
              <a:t>	C.	Review</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Rectangle 4"/>
          <p:cNvSpPr>
            <a:spLocks noGrp="1" noChangeArrowheads="1"/>
          </p:cNvSpPr>
          <p:nvPr>
            <p:ph type="title"/>
          </p:nvPr>
        </p:nvSpPr>
        <p:spPr/>
        <p:txBody>
          <a:bodyPr/>
          <a:lstStyle/>
          <a:p>
            <a:pPr eaLnBrk="1" hangingPunct="1"/>
            <a:r>
              <a:rPr lang="en-US" smtClean="0"/>
              <a:t>Example of Mapping</a:t>
            </a:r>
          </a:p>
        </p:txBody>
      </p:sp>
      <p:graphicFrame>
        <p:nvGraphicFramePr>
          <p:cNvPr id="1026" name="Organization Chart 6"/>
          <p:cNvGraphicFramePr>
            <a:graphicFrameLocks/>
          </p:cNvGraphicFramePr>
          <p:nvPr>
            <p:ph idx="1"/>
          </p:nvPr>
        </p:nvGraphicFramePr>
        <p:xfrm>
          <a:off x="457200" y="1600200"/>
          <a:ext cx="8229600" cy="4525963"/>
        </p:xfrm>
        <a:graphic>
          <a:graphicData uri="http://schemas.openxmlformats.org/drawingml/2006/compatibility">
            <com:legacyDrawing xmlns:com="http://schemas.openxmlformats.org/drawingml/2006/compatibility" spid="_x0000_s1026"/>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dirty="0" smtClean="0"/>
              <a:t>Review</a:t>
            </a:r>
          </a:p>
        </p:txBody>
      </p:sp>
      <p:sp>
        <p:nvSpPr>
          <p:cNvPr id="14339" name="Rectangle 3"/>
          <p:cNvSpPr>
            <a:spLocks noGrp="1" noChangeArrowheads="1"/>
          </p:cNvSpPr>
          <p:nvPr>
            <p:ph type="body" idx="1"/>
          </p:nvPr>
        </p:nvSpPr>
        <p:spPr>
          <a:xfrm>
            <a:off x="457200" y="1600200"/>
            <a:ext cx="8382000" cy="4525963"/>
          </a:xfrm>
        </p:spPr>
        <p:txBody>
          <a:bodyPr/>
          <a:lstStyle/>
          <a:p>
            <a:pPr eaLnBrk="1" hangingPunct="1">
              <a:lnSpc>
                <a:spcPct val="90000"/>
              </a:lnSpc>
              <a:buFont typeface="Wingdings" pitchFamily="2" charset="2"/>
              <a:buChar char="ü"/>
            </a:pPr>
            <a:r>
              <a:rPr lang="en-US" dirty="0" smtClean="0"/>
              <a:t>Check for Accuracy: Compare notes with other students; compare notes to text; ask questions at office hours</a:t>
            </a:r>
          </a:p>
          <a:p>
            <a:pPr eaLnBrk="1" hangingPunct="1">
              <a:lnSpc>
                <a:spcPct val="90000"/>
              </a:lnSpc>
              <a:buFont typeface="Wingdings" pitchFamily="2" charset="2"/>
              <a:buChar char="ü"/>
            </a:pPr>
            <a:r>
              <a:rPr lang="en-US" dirty="0" smtClean="0"/>
              <a:t>Organize:  Fill in missing links; create a map of associated topics</a:t>
            </a:r>
          </a:p>
          <a:p>
            <a:pPr eaLnBrk="1" hangingPunct="1">
              <a:lnSpc>
                <a:spcPct val="90000"/>
              </a:lnSpc>
              <a:buFont typeface="Wingdings" pitchFamily="2" charset="2"/>
              <a:buChar char="ü"/>
            </a:pPr>
            <a:r>
              <a:rPr lang="en-US" dirty="0" smtClean="0"/>
              <a:t>Synthesize: Look at the context of the class (the Big Picture)</a:t>
            </a:r>
          </a:p>
          <a:p>
            <a:pPr eaLnBrk="1" hangingPunct="1">
              <a:lnSpc>
                <a:spcPct val="90000"/>
              </a:lnSpc>
              <a:buFont typeface="Wingdings" pitchFamily="2" charset="2"/>
              <a:buChar char="ü"/>
            </a:pPr>
            <a:r>
              <a:rPr lang="en-US" dirty="0" smtClean="0"/>
              <a:t>Make it Real: </a:t>
            </a:r>
            <a:r>
              <a:rPr lang="en-US" b="1" dirty="0" smtClean="0"/>
              <a:t>Talk</a:t>
            </a:r>
            <a:r>
              <a:rPr lang="en-US" dirty="0" smtClean="0"/>
              <a:t> about it. </a:t>
            </a:r>
            <a:r>
              <a:rPr lang="en-US" b="1" dirty="0" smtClean="0"/>
              <a:t>Act</a:t>
            </a:r>
            <a:r>
              <a:rPr lang="en-US" dirty="0" smtClean="0"/>
              <a:t> upon it. </a:t>
            </a:r>
            <a:r>
              <a:rPr lang="en-US" b="1" dirty="0" smtClean="0"/>
              <a:t>Apply</a:t>
            </a:r>
            <a:r>
              <a:rPr lang="en-US" dirty="0" smtClean="0"/>
              <a:t> it to experience. </a:t>
            </a:r>
            <a:r>
              <a:rPr lang="en-US" b="1" dirty="0" smtClean="0"/>
              <a:t>See</a:t>
            </a:r>
            <a:r>
              <a:rPr lang="en-US" dirty="0" smtClean="0"/>
              <a:t> it in your world.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Quick Tips </a:t>
            </a:r>
            <a:r>
              <a:rPr lang="en-US" dirty="0" smtClean="0"/>
              <a:t>on Textbook Notes</a:t>
            </a:r>
            <a:endParaRPr lang="en-US" dirty="0"/>
          </a:p>
        </p:txBody>
      </p:sp>
      <p:sp>
        <p:nvSpPr>
          <p:cNvPr id="3" name="Content Placeholder 2"/>
          <p:cNvSpPr>
            <a:spLocks noGrp="1"/>
          </p:cNvSpPr>
          <p:nvPr>
            <p:ph idx="1"/>
          </p:nvPr>
        </p:nvSpPr>
        <p:spPr>
          <a:xfrm>
            <a:off x="457200" y="1600201"/>
            <a:ext cx="8229600" cy="2362200"/>
          </a:xfrm>
        </p:spPr>
        <p:txBody>
          <a:bodyPr/>
          <a:lstStyle/>
          <a:p>
            <a:r>
              <a:rPr lang="en-US" i="1" dirty="0" smtClean="0"/>
              <a:t>Read</a:t>
            </a:r>
            <a:r>
              <a:rPr lang="en-US" dirty="0" smtClean="0"/>
              <a:t> chapter titles and headings.</a:t>
            </a:r>
          </a:p>
          <a:p>
            <a:r>
              <a:rPr lang="en-US" dirty="0" smtClean="0"/>
              <a:t>Turn chapter titles &amp; headings into questions</a:t>
            </a:r>
          </a:p>
          <a:p>
            <a:r>
              <a:rPr lang="en-US" dirty="0" smtClean="0"/>
              <a:t>Seek the answers</a:t>
            </a:r>
          </a:p>
        </p:txBody>
      </p:sp>
      <p:sp>
        <p:nvSpPr>
          <p:cNvPr id="4" name="TextBox 3"/>
          <p:cNvSpPr txBox="1"/>
          <p:nvPr/>
        </p:nvSpPr>
        <p:spPr>
          <a:xfrm>
            <a:off x="4267200" y="3048000"/>
            <a:ext cx="3810000" cy="258532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smtClean="0"/>
              <a:t>Chapter 2. Learning styles</a:t>
            </a:r>
            <a:endParaRPr lang="en-US" dirty="0" smtClean="0"/>
          </a:p>
          <a:p>
            <a:r>
              <a:rPr lang="en-US" dirty="0"/>
              <a:t> </a:t>
            </a:r>
            <a:r>
              <a:rPr lang="en-US" dirty="0" smtClean="0"/>
              <a:t>    Just as there are many different personalities in the world there are many different ways of learning.  These ways of learning are sometimes called Learning Styles.  Dunn and Dunn proposed three styles: Visual, Auditory and Kinesthetic.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lgn="l"/>
            <a:r>
              <a:rPr lang="en-US" dirty="0" smtClean="0"/>
              <a:t>More tips on annotating</a:t>
            </a:r>
            <a:endParaRPr lang="en-US" dirty="0"/>
          </a:p>
        </p:txBody>
      </p:sp>
      <p:sp>
        <p:nvSpPr>
          <p:cNvPr id="3" name="Content Placeholder 2"/>
          <p:cNvSpPr>
            <a:spLocks noGrp="1"/>
          </p:cNvSpPr>
          <p:nvPr>
            <p:ph idx="1"/>
          </p:nvPr>
        </p:nvSpPr>
        <p:spPr>
          <a:xfrm>
            <a:off x="457200" y="1219201"/>
            <a:ext cx="8229600" cy="2819400"/>
          </a:xfrm>
        </p:spPr>
        <p:txBody>
          <a:bodyPr/>
          <a:lstStyle/>
          <a:p>
            <a:r>
              <a:rPr lang="en-US" dirty="0" smtClean="0"/>
              <a:t>Write brief summaries of each section or key words in the margins (or on post its)</a:t>
            </a:r>
          </a:p>
          <a:p>
            <a:r>
              <a:rPr lang="en-US" dirty="0" smtClean="0"/>
              <a:t>Use your own words.</a:t>
            </a:r>
          </a:p>
          <a:p>
            <a:r>
              <a:rPr lang="en-US" dirty="0" smtClean="0"/>
              <a:t>Add your thoughts, connections, questions</a:t>
            </a:r>
          </a:p>
        </p:txBody>
      </p:sp>
      <p:sp>
        <p:nvSpPr>
          <p:cNvPr id="4" name="TextBox 3"/>
          <p:cNvSpPr txBox="1"/>
          <p:nvPr/>
        </p:nvSpPr>
        <p:spPr>
          <a:xfrm>
            <a:off x="838200" y="3581400"/>
            <a:ext cx="4724400" cy="230832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smtClean="0"/>
              <a:t>Chapter 2. Learning styles</a:t>
            </a:r>
            <a:endParaRPr lang="en-US" dirty="0" smtClean="0"/>
          </a:p>
          <a:p>
            <a:r>
              <a:rPr lang="en-US" dirty="0"/>
              <a:t> </a:t>
            </a:r>
            <a:r>
              <a:rPr lang="en-US" dirty="0" smtClean="0"/>
              <a:t>    Just as there are many different personalities in the world there are </a:t>
            </a:r>
          </a:p>
          <a:p>
            <a:r>
              <a:rPr lang="en-US" dirty="0" smtClean="0"/>
              <a:t>many different ways of learning.  </a:t>
            </a:r>
          </a:p>
          <a:p>
            <a:r>
              <a:rPr lang="en-US" dirty="0" smtClean="0"/>
              <a:t>These ways of learning are sometimes called </a:t>
            </a:r>
            <a:r>
              <a:rPr lang="en-US" u="sng" dirty="0" smtClean="0"/>
              <a:t>Learning Styles</a:t>
            </a:r>
            <a:r>
              <a:rPr lang="en-US" dirty="0" smtClean="0"/>
              <a:t>.  Dunn and </a:t>
            </a:r>
          </a:p>
          <a:p>
            <a:r>
              <a:rPr lang="en-US" dirty="0" smtClean="0"/>
              <a:t>Dunn proposed three styles: </a:t>
            </a:r>
          </a:p>
          <a:p>
            <a:r>
              <a:rPr lang="en-US" u="sng" dirty="0" smtClean="0"/>
              <a:t>Visual</a:t>
            </a:r>
            <a:r>
              <a:rPr lang="en-US" dirty="0" smtClean="0"/>
              <a:t>, </a:t>
            </a:r>
            <a:r>
              <a:rPr lang="en-US" u="sng" dirty="0" smtClean="0"/>
              <a:t>Auditory</a:t>
            </a:r>
            <a:r>
              <a:rPr lang="en-US" dirty="0" smtClean="0"/>
              <a:t> and </a:t>
            </a:r>
            <a:r>
              <a:rPr lang="en-US" u="sng" dirty="0" smtClean="0"/>
              <a:t>Kinesthetic</a:t>
            </a:r>
            <a:r>
              <a:rPr lang="en-US" dirty="0" smtClean="0"/>
              <a:t>.  </a:t>
            </a:r>
            <a:endParaRPr lang="en-US" dirty="0"/>
          </a:p>
        </p:txBody>
      </p:sp>
      <p:sp>
        <p:nvSpPr>
          <p:cNvPr id="5" name="Left Arrow Callout 4"/>
          <p:cNvSpPr/>
          <p:nvPr/>
        </p:nvSpPr>
        <p:spPr>
          <a:xfrm>
            <a:off x="4876800" y="3352800"/>
            <a:ext cx="2514600" cy="14478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L.S. = Ways of learning </a:t>
            </a:r>
            <a:endParaRPr lang="en-US" dirty="0">
              <a:solidFill>
                <a:schemeClr val="tx1"/>
              </a:solidFill>
            </a:endParaRPr>
          </a:p>
        </p:txBody>
      </p:sp>
      <p:sp>
        <p:nvSpPr>
          <p:cNvPr id="6" name="Left Arrow Callout 5"/>
          <p:cNvSpPr/>
          <p:nvPr/>
        </p:nvSpPr>
        <p:spPr>
          <a:xfrm>
            <a:off x="4953000" y="4953000"/>
            <a:ext cx="2971800" cy="14478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Freestyle Script" pitchFamily="66" charset="0"/>
              </a:rPr>
              <a:t>Find D&amp;D primary text.</a:t>
            </a:r>
          </a:p>
          <a:p>
            <a:pPr algn="ctr"/>
            <a:r>
              <a:rPr lang="en-US" dirty="0" smtClean="0">
                <a:solidFill>
                  <a:schemeClr val="tx1"/>
                </a:solidFill>
              </a:rPr>
              <a:t>3: Vis, </a:t>
            </a:r>
            <a:r>
              <a:rPr lang="en-US" dirty="0" err="1" smtClean="0">
                <a:solidFill>
                  <a:schemeClr val="tx1"/>
                </a:solidFill>
              </a:rPr>
              <a:t>Aud</a:t>
            </a:r>
            <a:r>
              <a:rPr lang="en-US" dirty="0" smtClean="0">
                <a:solidFill>
                  <a:schemeClr val="tx1"/>
                </a:solidFill>
              </a:rPr>
              <a:t>, Kin</a:t>
            </a:r>
          </a:p>
          <a:p>
            <a:pPr algn="ctr"/>
            <a:r>
              <a:rPr lang="en-US" dirty="0" smtClean="0">
                <a:solidFill>
                  <a:schemeClr val="tx1"/>
                </a:solidFill>
                <a:latin typeface="Freestyle Script" pitchFamily="66" charset="0"/>
              </a:rPr>
              <a:t>I’m auditory/visual</a:t>
            </a:r>
            <a:endParaRPr lang="en-US" dirty="0">
              <a:solidFill>
                <a:schemeClr val="tx1"/>
              </a:solidFill>
              <a:latin typeface="Freestyle Script"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Reading Log</a:t>
            </a:r>
            <a:endParaRPr lang="en-US" dirty="0"/>
          </a:p>
        </p:txBody>
      </p:sp>
      <p:graphicFrame>
        <p:nvGraphicFramePr>
          <p:cNvPr id="4" name="Content Placeholder 3"/>
          <p:cNvGraphicFramePr>
            <a:graphicFrameLocks noGrp="1"/>
          </p:cNvGraphicFramePr>
          <p:nvPr>
            <p:ph idx="1"/>
          </p:nvPr>
        </p:nvGraphicFramePr>
        <p:xfrm>
          <a:off x="457200" y="1219200"/>
          <a:ext cx="8229600" cy="4953000"/>
        </p:xfrm>
        <a:graphic>
          <a:graphicData uri="http://schemas.openxmlformats.org/drawingml/2006/table">
            <a:tbl>
              <a:tblPr firstRow="1" bandRow="1">
                <a:tableStyleId>{5C22544A-7EE6-4342-B048-85BDC9FD1C3A}</a:tableStyleId>
              </a:tblPr>
              <a:tblGrid>
                <a:gridCol w="2743200"/>
                <a:gridCol w="2743200"/>
                <a:gridCol w="2743200"/>
              </a:tblGrid>
              <a:tr h="693420">
                <a:tc>
                  <a:txBody>
                    <a:bodyPr/>
                    <a:lstStyle/>
                    <a:p>
                      <a:r>
                        <a:rPr lang="en-US" dirty="0" smtClean="0">
                          <a:solidFill>
                            <a:sysClr val="windowText" lastClr="000000"/>
                          </a:solidFill>
                        </a:rPr>
                        <a:t>I noticed/saw</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ysClr val="windowText" lastClr="000000"/>
                          </a:solidFill>
                        </a:rPr>
                        <a:t>I thought or</a:t>
                      </a:r>
                      <a:r>
                        <a:rPr lang="en-US" baseline="0" dirty="0" smtClean="0">
                          <a:solidFill>
                            <a:sysClr val="windowText" lastClr="000000"/>
                          </a:solidFill>
                        </a:rPr>
                        <a:t> </a:t>
                      </a:r>
                      <a:r>
                        <a:rPr lang="en-US" dirty="0" smtClean="0">
                          <a:solidFill>
                            <a:sysClr val="windowText" lastClr="000000"/>
                          </a:solidFill>
                        </a:rPr>
                        <a:t>made connections</a:t>
                      </a:r>
                      <a:r>
                        <a:rPr lang="en-US" baseline="0" dirty="0" smtClean="0">
                          <a:solidFill>
                            <a:sysClr val="windowText" lastClr="000000"/>
                          </a:solidFill>
                        </a:rPr>
                        <a:t> with)</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ysClr val="windowText" lastClr="000000"/>
                          </a:solidFill>
                        </a:rPr>
                        <a:t>I wondered or want to know</a:t>
                      </a:r>
                      <a:r>
                        <a:rPr lang="en-US" baseline="0" dirty="0" smtClean="0">
                          <a:solidFill>
                            <a:sysClr val="windowText" lastClr="000000"/>
                          </a:solidFill>
                        </a:rPr>
                        <a:t> more about</a:t>
                      </a:r>
                      <a:endParaRPr 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259580">
                <a:tc>
                  <a: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715962"/>
          </a:xfrm>
        </p:spPr>
        <p:txBody>
          <a:bodyPr/>
          <a:lstStyle/>
          <a:p>
            <a:pPr eaLnBrk="1" hangingPunct="1"/>
            <a:r>
              <a:rPr lang="en-US" smtClean="0"/>
              <a:t>Prepare</a:t>
            </a:r>
          </a:p>
        </p:txBody>
      </p:sp>
      <p:sp>
        <p:nvSpPr>
          <p:cNvPr id="15363" name="Rectangle 3"/>
          <p:cNvSpPr>
            <a:spLocks noGrp="1" noChangeArrowheads="1"/>
          </p:cNvSpPr>
          <p:nvPr>
            <p:ph type="body" idx="1"/>
          </p:nvPr>
        </p:nvSpPr>
        <p:spPr>
          <a:xfrm>
            <a:off x="457200" y="990600"/>
            <a:ext cx="8229600" cy="5135563"/>
          </a:xfrm>
        </p:spPr>
        <p:txBody>
          <a:bodyPr/>
          <a:lstStyle/>
          <a:p>
            <a:pPr eaLnBrk="1" hangingPunct="1">
              <a:buFontTx/>
              <a:buNone/>
            </a:pPr>
            <a:r>
              <a:rPr lang="en-US" b="1" dirty="0" smtClean="0"/>
              <a:t>Think as a teacher</a:t>
            </a:r>
          </a:p>
          <a:p>
            <a:pPr eaLnBrk="1" hangingPunct="1"/>
            <a:r>
              <a:rPr lang="en-US" dirty="0" smtClean="0"/>
              <a:t>Turn your notes (answers) into questions</a:t>
            </a:r>
          </a:p>
          <a:p>
            <a:pPr eaLnBrk="1" hangingPunct="1"/>
            <a:r>
              <a:rPr lang="en-US" dirty="0" smtClean="0"/>
              <a:t>Add questions that force you to go further</a:t>
            </a:r>
          </a:p>
          <a:p>
            <a:pPr eaLnBrk="1" hangingPunct="1"/>
            <a:r>
              <a:rPr lang="en-US" dirty="0" smtClean="0"/>
              <a:t>Reword the questions so that your mind must see them another way.</a:t>
            </a:r>
          </a:p>
          <a:p>
            <a:pPr eaLnBrk="1" hangingPunct="1">
              <a:buFontTx/>
              <a:buNone/>
            </a:pPr>
            <a:r>
              <a:rPr lang="en-US" b="1" dirty="0" smtClean="0"/>
              <a:t>Study Smart</a:t>
            </a:r>
          </a:p>
          <a:p>
            <a:pPr eaLnBrk="1" hangingPunct="1"/>
            <a:r>
              <a:rPr lang="en-US" dirty="0" smtClean="0"/>
              <a:t>Create a routine of study</a:t>
            </a:r>
          </a:p>
          <a:p>
            <a:pPr eaLnBrk="1" hangingPunct="1"/>
            <a:r>
              <a:rPr lang="en-US" dirty="0" smtClean="0"/>
              <a:t>Take breaks</a:t>
            </a:r>
          </a:p>
          <a:p>
            <a:pPr eaLnBrk="1" hangingPunct="1"/>
            <a:r>
              <a:rPr lang="en-US" dirty="0" smtClean="0"/>
              <a:t>Review and then </a:t>
            </a:r>
            <a:r>
              <a:rPr lang="en-US" b="1" dirty="0" smtClean="0"/>
              <a:t>APPLY</a:t>
            </a:r>
          </a:p>
          <a:p>
            <a:pPr eaLnBrk="1" hangingPunct="1">
              <a:buFontTx/>
              <a:buNone/>
            </a:pPr>
            <a:endParaRPr lang="en-US" b="1" dirty="0" smtClean="0"/>
          </a:p>
          <a:p>
            <a:pPr eaLnBrk="1" hangingPunct="1">
              <a:buFontTx/>
              <a:buNone/>
            </a:pP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The Process of Note-Taking</a:t>
            </a:r>
          </a:p>
        </p:txBody>
      </p:sp>
      <p:graphicFrame>
        <p:nvGraphicFramePr>
          <p:cNvPr id="6" name="Diagram 5"/>
          <p:cNvGraphicFramePr/>
          <p:nvPr/>
        </p:nvGraphicFramePr>
        <p:xfrm>
          <a:off x="304800" y="14478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solidFill>
                  <a:srgbClr val="008080"/>
                </a:solidFill>
              </a:rPr>
              <a:t>Observe</a:t>
            </a:r>
          </a:p>
        </p:txBody>
      </p:sp>
      <p:sp>
        <p:nvSpPr>
          <p:cNvPr id="5123" name="Rectangle 3"/>
          <p:cNvSpPr>
            <a:spLocks noGrp="1" noChangeArrowheads="1"/>
          </p:cNvSpPr>
          <p:nvPr>
            <p:ph type="body" sz="half" idx="1"/>
          </p:nvPr>
        </p:nvSpPr>
        <p:spPr/>
        <p:txBody>
          <a:bodyPr/>
          <a:lstStyle/>
          <a:p>
            <a:pPr eaLnBrk="1" hangingPunct="1">
              <a:buFontTx/>
              <a:buNone/>
            </a:pPr>
            <a:endParaRPr lang="en-US" smtClean="0"/>
          </a:p>
          <a:p>
            <a:pPr eaLnBrk="1" hangingPunct="1">
              <a:buFontTx/>
              <a:buNone/>
            </a:pPr>
            <a:r>
              <a:rPr lang="en-US" smtClean="0"/>
              <a:t>Instructor: </a:t>
            </a:r>
          </a:p>
          <a:p>
            <a:pPr eaLnBrk="1" hangingPunct="1">
              <a:buFont typeface="Wingdings" pitchFamily="2" charset="2"/>
              <a:buChar char="Ø"/>
            </a:pPr>
            <a:r>
              <a:rPr lang="en-US" smtClean="0"/>
              <a:t>Tone of voice</a:t>
            </a:r>
          </a:p>
          <a:p>
            <a:pPr eaLnBrk="1" hangingPunct="1">
              <a:buFont typeface="Wingdings" pitchFamily="2" charset="2"/>
              <a:buChar char="Ø"/>
            </a:pPr>
            <a:r>
              <a:rPr lang="en-US" smtClean="0"/>
              <a:t>Leading words </a:t>
            </a:r>
          </a:p>
          <a:p>
            <a:pPr eaLnBrk="1" hangingPunct="1">
              <a:buFont typeface="Wingdings" pitchFamily="2" charset="2"/>
              <a:buChar char="Ø"/>
            </a:pPr>
            <a:r>
              <a:rPr lang="en-US" smtClean="0"/>
              <a:t>Pauses </a:t>
            </a:r>
          </a:p>
          <a:p>
            <a:pPr eaLnBrk="1" hangingPunct="1">
              <a:buFont typeface="Wingdings" pitchFamily="2" charset="2"/>
              <a:buChar char="Ø"/>
            </a:pPr>
            <a:r>
              <a:rPr lang="en-US" smtClean="0"/>
              <a:t>Body language</a:t>
            </a:r>
          </a:p>
          <a:p>
            <a:pPr eaLnBrk="1" hangingPunct="1">
              <a:buFont typeface="Wingdings" pitchFamily="2" charset="2"/>
              <a:buChar char="Ø"/>
            </a:pPr>
            <a:r>
              <a:rPr lang="en-US" i="1" smtClean="0"/>
              <a:t>Teaching</a:t>
            </a:r>
            <a:r>
              <a:rPr lang="en-US" smtClean="0"/>
              <a:t> Style</a:t>
            </a:r>
          </a:p>
          <a:p>
            <a:pPr eaLnBrk="1" hangingPunct="1"/>
            <a:endParaRPr lang="en-US" smtClean="0"/>
          </a:p>
        </p:txBody>
      </p:sp>
      <p:sp>
        <p:nvSpPr>
          <p:cNvPr id="5124" name="Rectangle 4"/>
          <p:cNvSpPr>
            <a:spLocks noGrp="1" noChangeArrowheads="1"/>
          </p:cNvSpPr>
          <p:nvPr>
            <p:ph type="body" sz="half" idx="2"/>
          </p:nvPr>
        </p:nvSpPr>
        <p:spPr/>
        <p:txBody>
          <a:bodyPr/>
          <a:lstStyle/>
          <a:p>
            <a:pPr eaLnBrk="1" hangingPunct="1">
              <a:buFontTx/>
              <a:buNone/>
            </a:pPr>
            <a:endParaRPr lang="en-US" smtClean="0"/>
          </a:p>
          <a:p>
            <a:pPr eaLnBrk="1" hangingPunct="1">
              <a:buFontTx/>
              <a:buNone/>
            </a:pPr>
            <a:r>
              <a:rPr lang="en-US" smtClean="0"/>
              <a:t>Self:</a:t>
            </a:r>
          </a:p>
          <a:p>
            <a:pPr eaLnBrk="1" hangingPunct="1">
              <a:buFont typeface="Wingdings" pitchFamily="2" charset="2"/>
              <a:buChar char="Ø"/>
            </a:pPr>
            <a:r>
              <a:rPr lang="en-US" smtClean="0"/>
              <a:t>Energy level</a:t>
            </a:r>
          </a:p>
          <a:p>
            <a:pPr eaLnBrk="1" hangingPunct="1">
              <a:buFont typeface="Wingdings" pitchFamily="2" charset="2"/>
              <a:buChar char="Ø"/>
            </a:pPr>
            <a:r>
              <a:rPr lang="en-US" smtClean="0"/>
              <a:t>Attention </a:t>
            </a:r>
          </a:p>
          <a:p>
            <a:pPr eaLnBrk="1" hangingPunct="1">
              <a:buFont typeface="Wingdings" pitchFamily="2" charset="2"/>
              <a:buChar char="Ø"/>
            </a:pPr>
            <a:r>
              <a:rPr lang="en-US" smtClean="0"/>
              <a:t>Prior knowledge</a:t>
            </a:r>
          </a:p>
          <a:p>
            <a:pPr eaLnBrk="1" hangingPunct="1">
              <a:buFont typeface="Wingdings" pitchFamily="2" charset="2"/>
              <a:buChar char="Ø"/>
            </a:pPr>
            <a:r>
              <a:rPr lang="en-US" smtClean="0"/>
              <a:t>Emotional reactions</a:t>
            </a:r>
          </a:p>
          <a:p>
            <a:pPr eaLnBrk="1" hangingPunct="1">
              <a:buFont typeface="Wingdings" pitchFamily="2" charset="2"/>
              <a:buChar char="Ø"/>
            </a:pPr>
            <a:r>
              <a:rPr lang="en-US" smtClean="0"/>
              <a:t>Learning Style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792162"/>
          </a:xfrm>
        </p:spPr>
        <p:txBody>
          <a:bodyPr/>
          <a:lstStyle/>
          <a:p>
            <a:pPr eaLnBrk="1" hangingPunct="1"/>
            <a:r>
              <a:rPr lang="en-US" b="1" smtClean="0">
                <a:solidFill>
                  <a:srgbClr val="008080"/>
                </a:solidFill>
              </a:rPr>
              <a:t>Observing the Instructor</a:t>
            </a:r>
          </a:p>
        </p:txBody>
      </p:sp>
      <p:sp>
        <p:nvSpPr>
          <p:cNvPr id="6147" name="AutoShape 4"/>
          <p:cNvSpPr>
            <a:spLocks noChangeArrowheads="1"/>
          </p:cNvSpPr>
          <p:nvPr/>
        </p:nvSpPr>
        <p:spPr bwMode="auto">
          <a:xfrm>
            <a:off x="6019800" y="1524000"/>
            <a:ext cx="2667000" cy="838200"/>
          </a:xfrm>
          <a:prstGeom prst="wedgeEllipseCallout">
            <a:avLst>
              <a:gd name="adj1" fmla="val -88380"/>
              <a:gd name="adj2" fmla="val 43921"/>
            </a:avLst>
          </a:prstGeom>
          <a:solidFill>
            <a:schemeClr val="accent1"/>
          </a:solidFill>
          <a:ln w="9525">
            <a:solidFill>
              <a:schemeClr val="tx1"/>
            </a:solidFill>
            <a:miter lim="800000"/>
            <a:headEnd/>
            <a:tailEnd/>
          </a:ln>
        </p:spPr>
        <p:txBody>
          <a:bodyPr/>
          <a:lstStyle/>
          <a:p>
            <a:pPr algn="ctr"/>
            <a:r>
              <a:rPr lang="en-US"/>
              <a:t>What is on the board?</a:t>
            </a:r>
          </a:p>
        </p:txBody>
      </p:sp>
      <p:sp>
        <p:nvSpPr>
          <p:cNvPr id="6148" name="AutoShape 7"/>
          <p:cNvSpPr>
            <a:spLocks noChangeArrowheads="1"/>
          </p:cNvSpPr>
          <p:nvPr/>
        </p:nvSpPr>
        <p:spPr bwMode="auto">
          <a:xfrm>
            <a:off x="6400800" y="3657600"/>
            <a:ext cx="2057400" cy="838200"/>
          </a:xfrm>
          <a:prstGeom prst="wedgeEllipseCallout">
            <a:avLst>
              <a:gd name="adj1" fmla="val -77523"/>
              <a:gd name="adj2" fmla="val 45574"/>
            </a:avLst>
          </a:prstGeom>
          <a:solidFill>
            <a:schemeClr val="accent1"/>
          </a:solidFill>
          <a:ln w="9525">
            <a:solidFill>
              <a:schemeClr val="tx1"/>
            </a:solidFill>
            <a:miter lim="800000"/>
            <a:headEnd/>
            <a:tailEnd/>
          </a:ln>
        </p:spPr>
        <p:txBody>
          <a:bodyPr/>
          <a:lstStyle/>
          <a:p>
            <a:pPr algn="ctr"/>
            <a:r>
              <a:rPr lang="en-US"/>
              <a:t>Body Language?</a:t>
            </a:r>
          </a:p>
        </p:txBody>
      </p:sp>
      <p:sp>
        <p:nvSpPr>
          <p:cNvPr id="6149" name="AutoShape 8"/>
          <p:cNvSpPr>
            <a:spLocks noChangeArrowheads="1"/>
          </p:cNvSpPr>
          <p:nvPr/>
        </p:nvSpPr>
        <p:spPr bwMode="auto">
          <a:xfrm>
            <a:off x="990600" y="1219200"/>
            <a:ext cx="2133600" cy="1600200"/>
          </a:xfrm>
          <a:prstGeom prst="wedgeEllipseCallout">
            <a:avLst>
              <a:gd name="adj1" fmla="val 58333"/>
              <a:gd name="adj2" fmla="val 23315"/>
            </a:avLst>
          </a:prstGeom>
          <a:solidFill>
            <a:schemeClr val="accent1"/>
          </a:solidFill>
          <a:ln w="9525">
            <a:solidFill>
              <a:schemeClr val="tx1"/>
            </a:solidFill>
            <a:miter lim="800000"/>
            <a:headEnd/>
            <a:tailEnd/>
          </a:ln>
        </p:spPr>
        <p:txBody>
          <a:bodyPr/>
          <a:lstStyle/>
          <a:p>
            <a:pPr algn="ctr"/>
            <a:r>
              <a:rPr lang="en-US"/>
              <a:t>What clues does the instructor give?</a:t>
            </a:r>
          </a:p>
        </p:txBody>
      </p:sp>
      <p:pic>
        <p:nvPicPr>
          <p:cNvPr id="6150" name="Picture 9" descr="MMj02852890000[1]"/>
          <p:cNvPicPr>
            <a:picLocks noChangeAspect="1" noChangeArrowheads="1" noCrop="1"/>
          </p:cNvPicPr>
          <p:nvPr/>
        </p:nvPicPr>
        <p:blipFill>
          <a:blip r:embed="rId3" cstate="print"/>
          <a:srcRect/>
          <a:stretch>
            <a:fillRect/>
          </a:stretch>
        </p:blipFill>
        <p:spPr bwMode="auto">
          <a:xfrm>
            <a:off x="3581400" y="2133600"/>
            <a:ext cx="2246313" cy="3505200"/>
          </a:xfrm>
          <a:prstGeom prst="rect">
            <a:avLst/>
          </a:prstGeom>
          <a:noFill/>
          <a:ln w="9525">
            <a:noFill/>
            <a:miter lim="800000"/>
            <a:headEnd/>
            <a:tailEnd/>
          </a:ln>
        </p:spPr>
      </p:pic>
      <p:sp>
        <p:nvSpPr>
          <p:cNvPr id="6151" name="AutoShape 5"/>
          <p:cNvSpPr>
            <a:spLocks noChangeArrowheads="1"/>
          </p:cNvSpPr>
          <p:nvPr/>
        </p:nvSpPr>
        <p:spPr bwMode="auto">
          <a:xfrm>
            <a:off x="457200" y="3657600"/>
            <a:ext cx="2895600" cy="1219200"/>
          </a:xfrm>
          <a:prstGeom prst="wedgeEllipseCallout">
            <a:avLst>
              <a:gd name="adj1" fmla="val 94190"/>
              <a:gd name="adj2" fmla="val -96745"/>
            </a:avLst>
          </a:prstGeom>
          <a:solidFill>
            <a:schemeClr val="accent1"/>
          </a:solidFill>
          <a:ln w="9525">
            <a:solidFill>
              <a:schemeClr val="tx1"/>
            </a:solidFill>
            <a:miter lim="800000"/>
            <a:headEnd/>
            <a:tailEnd/>
          </a:ln>
        </p:spPr>
        <p:txBody>
          <a:bodyPr/>
          <a:lstStyle/>
          <a:p>
            <a:pPr algn="ctr"/>
            <a:r>
              <a:rPr lang="en-US"/>
              <a:t>Leading Words?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smtClean="0">
                <a:solidFill>
                  <a:srgbClr val="008080"/>
                </a:solidFill>
              </a:rPr>
              <a:t>Observing Self</a:t>
            </a:r>
          </a:p>
        </p:txBody>
      </p:sp>
      <p:sp>
        <p:nvSpPr>
          <p:cNvPr id="7171" name="AutoShape 5"/>
          <p:cNvSpPr>
            <a:spLocks noChangeArrowheads="1"/>
          </p:cNvSpPr>
          <p:nvPr/>
        </p:nvSpPr>
        <p:spPr bwMode="auto">
          <a:xfrm>
            <a:off x="6324600" y="4495800"/>
            <a:ext cx="2133600" cy="1066800"/>
          </a:xfrm>
          <a:prstGeom prst="wedgeEllipseCallout">
            <a:avLst>
              <a:gd name="adj1" fmla="val -69421"/>
              <a:gd name="adj2" fmla="val 73662"/>
            </a:avLst>
          </a:prstGeom>
          <a:solidFill>
            <a:schemeClr val="accent1"/>
          </a:solidFill>
          <a:ln w="9525">
            <a:solidFill>
              <a:schemeClr val="tx1"/>
            </a:solidFill>
            <a:miter lim="800000"/>
            <a:headEnd/>
            <a:tailEnd/>
          </a:ln>
        </p:spPr>
        <p:txBody>
          <a:bodyPr/>
          <a:lstStyle/>
          <a:p>
            <a:pPr algn="ctr"/>
            <a:r>
              <a:rPr lang="en-US"/>
              <a:t>Am I kinesthetic?</a:t>
            </a:r>
          </a:p>
        </p:txBody>
      </p:sp>
      <p:sp>
        <p:nvSpPr>
          <p:cNvPr id="7172" name="AutoShape 6"/>
          <p:cNvSpPr>
            <a:spLocks noChangeArrowheads="1"/>
          </p:cNvSpPr>
          <p:nvPr/>
        </p:nvSpPr>
        <p:spPr bwMode="auto">
          <a:xfrm>
            <a:off x="5638800" y="2057400"/>
            <a:ext cx="2286000" cy="990600"/>
          </a:xfrm>
          <a:prstGeom prst="wedgeEllipseCallout">
            <a:avLst>
              <a:gd name="adj1" fmla="val -47500"/>
              <a:gd name="adj2" fmla="val 62338"/>
            </a:avLst>
          </a:prstGeom>
          <a:solidFill>
            <a:schemeClr val="accent1"/>
          </a:solidFill>
          <a:ln w="9525">
            <a:solidFill>
              <a:schemeClr val="tx1"/>
            </a:solidFill>
            <a:miter lim="800000"/>
            <a:headEnd/>
            <a:tailEnd/>
          </a:ln>
        </p:spPr>
        <p:txBody>
          <a:bodyPr/>
          <a:lstStyle/>
          <a:p>
            <a:pPr algn="ctr"/>
            <a:r>
              <a:rPr lang="en-US"/>
              <a:t>Am I auditory?</a:t>
            </a:r>
          </a:p>
        </p:txBody>
      </p:sp>
      <p:sp>
        <p:nvSpPr>
          <p:cNvPr id="7173" name="AutoShape 7"/>
          <p:cNvSpPr>
            <a:spLocks noChangeArrowheads="1"/>
          </p:cNvSpPr>
          <p:nvPr/>
        </p:nvSpPr>
        <p:spPr bwMode="auto">
          <a:xfrm>
            <a:off x="838200" y="1066800"/>
            <a:ext cx="1828800" cy="1143000"/>
          </a:xfrm>
          <a:prstGeom prst="wedgeEllipseCallout">
            <a:avLst>
              <a:gd name="adj1" fmla="val 57292"/>
              <a:gd name="adj2" fmla="val 47083"/>
            </a:avLst>
          </a:prstGeom>
          <a:solidFill>
            <a:schemeClr val="accent1"/>
          </a:solidFill>
          <a:ln w="9525">
            <a:solidFill>
              <a:schemeClr val="tx1"/>
            </a:solidFill>
            <a:miter lim="800000"/>
            <a:headEnd/>
            <a:tailEnd/>
          </a:ln>
        </p:spPr>
        <p:txBody>
          <a:bodyPr/>
          <a:lstStyle/>
          <a:p>
            <a:pPr algn="ctr"/>
            <a:r>
              <a:rPr lang="en-US"/>
              <a:t>Am I Visual?</a:t>
            </a:r>
          </a:p>
          <a:p>
            <a:pPr algn="ctr"/>
            <a:endParaRPr lang="en-US"/>
          </a:p>
        </p:txBody>
      </p:sp>
      <p:sp>
        <p:nvSpPr>
          <p:cNvPr id="7174" name="Text Box 8"/>
          <p:cNvSpPr txBox="1">
            <a:spLocks noChangeArrowheads="1"/>
          </p:cNvSpPr>
          <p:nvPr/>
        </p:nvSpPr>
        <p:spPr bwMode="auto">
          <a:xfrm>
            <a:off x="822325" y="2627313"/>
            <a:ext cx="1860550" cy="366712"/>
          </a:xfrm>
          <a:prstGeom prst="rect">
            <a:avLst/>
          </a:prstGeom>
          <a:noFill/>
          <a:ln w="9525">
            <a:noFill/>
            <a:miter lim="800000"/>
            <a:headEnd/>
            <a:tailEnd/>
          </a:ln>
        </p:spPr>
        <p:txBody>
          <a:bodyPr wrap="none">
            <a:spAutoFit/>
          </a:bodyPr>
          <a:lstStyle/>
          <a:p>
            <a:r>
              <a:rPr lang="en-US"/>
              <a:t>I learn by seeing</a:t>
            </a:r>
          </a:p>
        </p:txBody>
      </p:sp>
      <p:sp>
        <p:nvSpPr>
          <p:cNvPr id="7175" name="Text Box 9"/>
          <p:cNvSpPr txBox="1">
            <a:spLocks noChangeArrowheads="1"/>
          </p:cNvSpPr>
          <p:nvPr/>
        </p:nvSpPr>
        <p:spPr bwMode="auto">
          <a:xfrm>
            <a:off x="974725" y="2779713"/>
            <a:ext cx="184150" cy="366712"/>
          </a:xfrm>
          <a:prstGeom prst="rect">
            <a:avLst/>
          </a:prstGeom>
          <a:noFill/>
          <a:ln w="9525">
            <a:noFill/>
            <a:miter lim="800000"/>
            <a:headEnd/>
            <a:tailEnd/>
          </a:ln>
        </p:spPr>
        <p:txBody>
          <a:bodyPr wrap="none">
            <a:spAutoFit/>
          </a:bodyPr>
          <a:lstStyle/>
          <a:p>
            <a:endParaRPr lang="en-US"/>
          </a:p>
        </p:txBody>
      </p:sp>
      <p:sp>
        <p:nvSpPr>
          <p:cNvPr id="7176" name="Text Box 10"/>
          <p:cNvSpPr txBox="1">
            <a:spLocks noChangeArrowheads="1"/>
          </p:cNvSpPr>
          <p:nvPr/>
        </p:nvSpPr>
        <p:spPr bwMode="auto">
          <a:xfrm>
            <a:off x="762000" y="2590800"/>
            <a:ext cx="184150" cy="366713"/>
          </a:xfrm>
          <a:prstGeom prst="rect">
            <a:avLst/>
          </a:prstGeom>
          <a:noFill/>
          <a:ln w="9525">
            <a:noFill/>
            <a:miter lim="800000"/>
            <a:headEnd/>
            <a:tailEnd/>
          </a:ln>
        </p:spPr>
        <p:txBody>
          <a:bodyPr wrap="none">
            <a:spAutoFit/>
          </a:bodyPr>
          <a:lstStyle/>
          <a:p>
            <a:endParaRPr lang="en-US"/>
          </a:p>
        </p:txBody>
      </p:sp>
      <p:sp>
        <p:nvSpPr>
          <p:cNvPr id="7177" name="Text Box 11"/>
          <p:cNvSpPr txBox="1">
            <a:spLocks noChangeArrowheads="1"/>
          </p:cNvSpPr>
          <p:nvPr/>
        </p:nvSpPr>
        <p:spPr bwMode="auto">
          <a:xfrm>
            <a:off x="5562600" y="1524000"/>
            <a:ext cx="3200400" cy="366713"/>
          </a:xfrm>
          <a:prstGeom prst="rect">
            <a:avLst/>
          </a:prstGeom>
          <a:noFill/>
          <a:ln w="9525">
            <a:noFill/>
            <a:miter lim="800000"/>
            <a:headEnd/>
            <a:tailEnd/>
          </a:ln>
        </p:spPr>
        <p:txBody>
          <a:bodyPr>
            <a:spAutoFit/>
          </a:bodyPr>
          <a:lstStyle/>
          <a:p>
            <a:r>
              <a:rPr lang="en-US"/>
              <a:t>I learn by talking and listening</a:t>
            </a:r>
          </a:p>
        </p:txBody>
      </p:sp>
      <p:sp>
        <p:nvSpPr>
          <p:cNvPr id="7178" name="Text Box 12"/>
          <p:cNvSpPr txBox="1">
            <a:spLocks noChangeArrowheads="1"/>
          </p:cNvSpPr>
          <p:nvPr/>
        </p:nvSpPr>
        <p:spPr bwMode="auto">
          <a:xfrm>
            <a:off x="2362200" y="5715000"/>
            <a:ext cx="1746250" cy="366713"/>
          </a:xfrm>
          <a:prstGeom prst="rect">
            <a:avLst/>
          </a:prstGeom>
          <a:noFill/>
          <a:ln w="9525">
            <a:noFill/>
            <a:miter lim="800000"/>
            <a:headEnd/>
            <a:tailEnd/>
          </a:ln>
        </p:spPr>
        <p:txBody>
          <a:bodyPr wrap="none">
            <a:spAutoFit/>
          </a:bodyPr>
          <a:lstStyle/>
          <a:p>
            <a:r>
              <a:rPr lang="en-US"/>
              <a:t>I learn by doing</a:t>
            </a:r>
          </a:p>
        </p:txBody>
      </p:sp>
      <p:pic>
        <p:nvPicPr>
          <p:cNvPr id="7179" name="Picture 13" descr="MCj00787110000[1]">
            <a:hlinkClick r:id="rId3" action="ppaction://hlinkfile"/>
          </p:cNvPr>
          <p:cNvPicPr>
            <a:picLocks noChangeAspect="1" noChangeArrowheads="1"/>
          </p:cNvPicPr>
          <p:nvPr/>
        </p:nvPicPr>
        <p:blipFill>
          <a:blip r:embed="rId4" cstate="print"/>
          <a:srcRect/>
          <a:stretch>
            <a:fillRect/>
          </a:stretch>
        </p:blipFill>
        <p:spPr bwMode="auto">
          <a:xfrm>
            <a:off x="3760788" y="1462088"/>
            <a:ext cx="1622425" cy="39338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Record</a:t>
            </a:r>
          </a:p>
        </p:txBody>
      </p:sp>
      <p:sp>
        <p:nvSpPr>
          <p:cNvPr id="8195" name="Rectangle 3"/>
          <p:cNvSpPr>
            <a:spLocks noGrp="1" noChangeArrowheads="1"/>
          </p:cNvSpPr>
          <p:nvPr>
            <p:ph type="body" idx="1"/>
          </p:nvPr>
        </p:nvSpPr>
        <p:spPr/>
        <p:txBody>
          <a:bodyPr/>
          <a:lstStyle/>
          <a:p>
            <a:pPr eaLnBrk="1" hangingPunct="1"/>
            <a:r>
              <a:rPr lang="en-US" smtClean="0"/>
              <a:t>Key Words</a:t>
            </a:r>
          </a:p>
          <a:p>
            <a:pPr eaLnBrk="1" hangingPunct="1"/>
            <a:r>
              <a:rPr lang="en-US" smtClean="0"/>
              <a:t>Image prompting</a:t>
            </a:r>
          </a:p>
          <a:p>
            <a:pPr eaLnBrk="1" hangingPunct="1"/>
            <a:r>
              <a:rPr lang="en-US" smtClean="0"/>
              <a:t>Mapping</a:t>
            </a:r>
          </a:p>
          <a:p>
            <a:pPr eaLnBrk="1" hangingPunct="1"/>
            <a:r>
              <a:rPr lang="en-US" smtClean="0"/>
              <a:t>Cornell Method</a:t>
            </a:r>
          </a:p>
          <a:p>
            <a:pPr eaLnBrk="1" hangingPunct="1"/>
            <a:r>
              <a:rPr lang="en-US" smtClean="0"/>
              <a:t>Summarize/ Paraphrase</a:t>
            </a:r>
          </a:p>
          <a:p>
            <a:pPr eaLnBrk="1" hangingPunct="1"/>
            <a:r>
              <a:rPr lang="en-US" smtClean="0"/>
              <a:t>Outline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Example of Key Words</a:t>
            </a:r>
          </a:p>
        </p:txBody>
      </p:sp>
      <p:sp>
        <p:nvSpPr>
          <p:cNvPr id="9219" name="Text Box 4"/>
          <p:cNvSpPr txBox="1">
            <a:spLocks noChangeArrowheads="1"/>
          </p:cNvSpPr>
          <p:nvPr/>
        </p:nvSpPr>
        <p:spPr bwMode="auto">
          <a:xfrm>
            <a:off x="1965325" y="1997075"/>
            <a:ext cx="3736975" cy="2528888"/>
          </a:xfrm>
          <a:prstGeom prst="rect">
            <a:avLst/>
          </a:prstGeom>
          <a:noFill/>
          <a:ln w="9525">
            <a:noFill/>
            <a:miter lim="800000"/>
            <a:headEnd/>
            <a:tailEnd/>
          </a:ln>
        </p:spPr>
        <p:txBody>
          <a:bodyPr wrap="none">
            <a:spAutoFit/>
          </a:bodyPr>
          <a:lstStyle/>
          <a:p>
            <a:r>
              <a:rPr lang="en-US" sz="3200" u="sng"/>
              <a:t>Note-Taking</a:t>
            </a:r>
            <a:endParaRPr lang="en-US" sz="3200"/>
          </a:p>
          <a:p>
            <a:r>
              <a:rPr lang="en-US" sz="3200"/>
              <a:t>	3 step process</a:t>
            </a:r>
          </a:p>
          <a:p>
            <a:r>
              <a:rPr lang="en-US" sz="3200"/>
              <a:t>Observe</a:t>
            </a:r>
          </a:p>
          <a:p>
            <a:r>
              <a:rPr lang="en-US" sz="3200"/>
              <a:t>Record </a:t>
            </a:r>
          </a:p>
          <a:p>
            <a:r>
              <a:rPr lang="en-US" sz="3200"/>
              <a:t>review</a:t>
            </a:r>
            <a:endParaRPr lang="en-US" sz="3200" u="sng"/>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Example of Image Prompting</a:t>
            </a:r>
          </a:p>
        </p:txBody>
      </p:sp>
      <p:sp>
        <p:nvSpPr>
          <p:cNvPr id="10243" name="Text Box 3"/>
          <p:cNvSpPr txBox="1">
            <a:spLocks noChangeArrowheads="1"/>
          </p:cNvSpPr>
          <p:nvPr/>
        </p:nvSpPr>
        <p:spPr bwMode="auto">
          <a:xfrm>
            <a:off x="1965325" y="1997075"/>
            <a:ext cx="5807075" cy="1554163"/>
          </a:xfrm>
          <a:prstGeom prst="rect">
            <a:avLst/>
          </a:prstGeom>
          <a:noFill/>
          <a:ln w="9525">
            <a:noFill/>
            <a:miter lim="800000"/>
            <a:headEnd/>
            <a:tailEnd/>
          </a:ln>
        </p:spPr>
        <p:txBody>
          <a:bodyPr>
            <a:spAutoFit/>
          </a:bodyPr>
          <a:lstStyle/>
          <a:p>
            <a:r>
              <a:rPr lang="en-US" sz="3200"/>
              <a:t>Note-Taking = </a:t>
            </a:r>
          </a:p>
          <a:p>
            <a:r>
              <a:rPr lang="en-US" sz="3200"/>
              <a:t>Observe </a:t>
            </a:r>
            <a:r>
              <a:rPr lang="en-US" sz="3200">
                <a:sym typeface="Wingdings" pitchFamily="2" charset="2"/>
              </a:rPr>
              <a:t> </a:t>
            </a:r>
            <a:r>
              <a:rPr lang="en-US" sz="3200"/>
              <a:t>Record </a:t>
            </a:r>
            <a:r>
              <a:rPr lang="en-US" sz="3200">
                <a:sym typeface="Wingdings" pitchFamily="2" charset="2"/>
              </a:rPr>
              <a:t></a:t>
            </a:r>
            <a:r>
              <a:rPr lang="en-US">
                <a:sym typeface="Wingdings" pitchFamily="2" charset="2"/>
              </a:rPr>
              <a:t> </a:t>
            </a:r>
            <a:r>
              <a:rPr lang="en-US" sz="3200"/>
              <a:t>Review</a:t>
            </a:r>
          </a:p>
          <a:p>
            <a:endParaRPr lang="en-US" sz="3200"/>
          </a:p>
        </p:txBody>
      </p:sp>
      <p:pic>
        <p:nvPicPr>
          <p:cNvPr id="10244" name="Picture 4" descr="MCj04136180000[1]"/>
          <p:cNvPicPr>
            <a:picLocks noChangeAspect="1" noChangeArrowheads="1"/>
          </p:cNvPicPr>
          <p:nvPr/>
        </p:nvPicPr>
        <p:blipFill>
          <a:blip r:embed="rId3" cstate="print"/>
          <a:srcRect/>
          <a:stretch>
            <a:fillRect/>
          </a:stretch>
        </p:blipFill>
        <p:spPr bwMode="auto">
          <a:xfrm>
            <a:off x="1295400" y="3429000"/>
            <a:ext cx="1771650" cy="1365250"/>
          </a:xfrm>
          <a:prstGeom prst="rect">
            <a:avLst/>
          </a:prstGeom>
          <a:noFill/>
          <a:ln w="9525">
            <a:noFill/>
            <a:miter lim="800000"/>
            <a:headEnd/>
            <a:tailEnd/>
          </a:ln>
        </p:spPr>
      </p:pic>
      <p:pic>
        <p:nvPicPr>
          <p:cNvPr id="10245" name="Picture 5" descr="MCj04260520000[1]"/>
          <p:cNvPicPr>
            <a:picLocks noChangeAspect="1" noChangeArrowheads="1"/>
          </p:cNvPicPr>
          <p:nvPr/>
        </p:nvPicPr>
        <p:blipFill>
          <a:blip r:embed="rId4" cstate="print"/>
          <a:srcRect/>
          <a:stretch>
            <a:fillRect/>
          </a:stretch>
        </p:blipFill>
        <p:spPr bwMode="auto">
          <a:xfrm>
            <a:off x="6400800" y="3429000"/>
            <a:ext cx="1676400" cy="1752600"/>
          </a:xfrm>
          <a:prstGeom prst="rect">
            <a:avLst/>
          </a:prstGeom>
          <a:noFill/>
          <a:ln w="9525">
            <a:noFill/>
            <a:miter lim="800000"/>
            <a:headEnd/>
            <a:tailEnd/>
          </a:ln>
        </p:spPr>
      </p:pic>
      <p:pic>
        <p:nvPicPr>
          <p:cNvPr id="10246" name="Picture 7" descr="MCj04326630000[1]"/>
          <p:cNvPicPr>
            <a:picLocks noChangeAspect="1" noChangeArrowheads="1"/>
          </p:cNvPicPr>
          <p:nvPr/>
        </p:nvPicPr>
        <p:blipFill>
          <a:blip r:embed="rId5" cstate="print"/>
          <a:srcRect/>
          <a:stretch>
            <a:fillRect/>
          </a:stretch>
        </p:blipFill>
        <p:spPr bwMode="auto">
          <a:xfrm>
            <a:off x="3657600" y="4038600"/>
            <a:ext cx="1714500" cy="17145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l" eaLnBrk="1" hangingPunct="1"/>
            <a:r>
              <a:rPr lang="en-US" sz="2800" i="1" dirty="0" smtClean="0"/>
              <a:t>Example of </a:t>
            </a:r>
            <a:r>
              <a:rPr lang="en-US" sz="2800" b="1" i="1" dirty="0" smtClean="0"/>
              <a:t>Cornell</a:t>
            </a:r>
            <a:r>
              <a:rPr lang="en-US" sz="2800" i="1" dirty="0" smtClean="0"/>
              <a:t>: This is not really a preferred method. Given the idea of seeing the “connections”, why do you think this isn’t so great?</a:t>
            </a:r>
            <a:endParaRPr lang="en-US" sz="2800" i="1" dirty="0" smtClean="0"/>
          </a:p>
        </p:txBody>
      </p:sp>
      <p:sp>
        <p:nvSpPr>
          <p:cNvPr id="11267" name="Text Box 5"/>
          <p:cNvSpPr txBox="1">
            <a:spLocks noChangeArrowheads="1"/>
          </p:cNvSpPr>
          <p:nvPr/>
        </p:nvSpPr>
        <p:spPr bwMode="auto">
          <a:xfrm>
            <a:off x="914400" y="2438400"/>
            <a:ext cx="1371600" cy="3231654"/>
          </a:xfrm>
          <a:prstGeom prst="rect">
            <a:avLst/>
          </a:prstGeom>
          <a:noFill/>
          <a:ln w="9525">
            <a:noFill/>
            <a:miter lim="800000"/>
            <a:headEnd/>
            <a:tailEnd/>
          </a:ln>
        </p:spPr>
        <p:txBody>
          <a:bodyPr wrap="square">
            <a:spAutoFit/>
          </a:bodyPr>
          <a:lstStyle/>
          <a:p>
            <a:pPr>
              <a:spcBef>
                <a:spcPct val="50000"/>
              </a:spcBef>
            </a:pPr>
            <a:r>
              <a:rPr lang="en-US" sz="2400" dirty="0"/>
              <a:t>Observe</a:t>
            </a:r>
          </a:p>
          <a:p>
            <a:pPr>
              <a:spcBef>
                <a:spcPct val="50000"/>
              </a:spcBef>
            </a:pPr>
            <a:endParaRPr lang="en-US" sz="2400" dirty="0"/>
          </a:p>
          <a:p>
            <a:pPr>
              <a:spcBef>
                <a:spcPct val="50000"/>
              </a:spcBef>
            </a:pPr>
            <a:r>
              <a:rPr lang="en-US" sz="2400" dirty="0" smtClean="0"/>
              <a:t>Record</a:t>
            </a:r>
            <a:endParaRPr lang="en-US" sz="2400" dirty="0"/>
          </a:p>
          <a:p>
            <a:pPr>
              <a:spcBef>
                <a:spcPct val="50000"/>
              </a:spcBef>
            </a:pPr>
            <a:endParaRPr lang="en-US" sz="2400" dirty="0" smtClean="0"/>
          </a:p>
          <a:p>
            <a:pPr>
              <a:spcBef>
                <a:spcPct val="50000"/>
              </a:spcBef>
            </a:pPr>
            <a:endParaRPr lang="en-US" sz="2400" dirty="0" smtClean="0"/>
          </a:p>
          <a:p>
            <a:pPr>
              <a:spcBef>
                <a:spcPct val="50000"/>
              </a:spcBef>
            </a:pPr>
            <a:r>
              <a:rPr lang="en-US" sz="2400" dirty="0" smtClean="0"/>
              <a:t>Review</a:t>
            </a:r>
            <a:endParaRPr lang="en-US" sz="2400" dirty="0"/>
          </a:p>
        </p:txBody>
      </p:sp>
      <p:sp>
        <p:nvSpPr>
          <p:cNvPr id="11268" name="Line 7"/>
          <p:cNvSpPr>
            <a:spLocks noChangeShapeType="1"/>
          </p:cNvSpPr>
          <p:nvPr/>
        </p:nvSpPr>
        <p:spPr bwMode="auto">
          <a:xfrm>
            <a:off x="2895600" y="1828800"/>
            <a:ext cx="0" cy="4267200"/>
          </a:xfrm>
          <a:prstGeom prst="line">
            <a:avLst/>
          </a:prstGeom>
          <a:noFill/>
          <a:ln w="9525">
            <a:solidFill>
              <a:schemeClr val="tx1"/>
            </a:solidFill>
            <a:round/>
            <a:headEnd/>
            <a:tailEnd/>
          </a:ln>
        </p:spPr>
        <p:txBody>
          <a:bodyPr/>
          <a:lstStyle/>
          <a:p>
            <a:endParaRPr lang="en-US"/>
          </a:p>
        </p:txBody>
      </p:sp>
      <p:sp>
        <p:nvSpPr>
          <p:cNvPr id="11269" name="Text Box 8"/>
          <p:cNvSpPr txBox="1">
            <a:spLocks noChangeArrowheads="1"/>
          </p:cNvSpPr>
          <p:nvPr/>
        </p:nvSpPr>
        <p:spPr bwMode="auto">
          <a:xfrm>
            <a:off x="3581400" y="2362200"/>
            <a:ext cx="4817344" cy="1200329"/>
          </a:xfrm>
          <a:prstGeom prst="rect">
            <a:avLst/>
          </a:prstGeom>
          <a:noFill/>
          <a:ln w="9525">
            <a:noFill/>
            <a:miter lim="800000"/>
            <a:headEnd/>
            <a:tailEnd/>
          </a:ln>
        </p:spPr>
        <p:txBody>
          <a:bodyPr wrap="none">
            <a:spAutoFit/>
          </a:bodyPr>
          <a:lstStyle/>
          <a:p>
            <a:pPr>
              <a:buFont typeface="Arial" pitchFamily="34" charset="0"/>
              <a:buChar char="•"/>
            </a:pPr>
            <a:r>
              <a:rPr lang="en-US" dirty="0"/>
              <a:t>Observe the teacher: Body language, clues, </a:t>
            </a:r>
          </a:p>
          <a:p>
            <a:pPr>
              <a:buFont typeface="Arial" pitchFamily="34" charset="0"/>
              <a:buChar char="•"/>
            </a:pPr>
            <a:r>
              <a:rPr lang="en-US" dirty="0"/>
              <a:t>teaching style</a:t>
            </a:r>
          </a:p>
          <a:p>
            <a:endParaRPr lang="en-US" dirty="0"/>
          </a:p>
          <a:p>
            <a:r>
              <a:rPr lang="en-US" dirty="0"/>
              <a:t>Observe self: learning style, attention</a:t>
            </a:r>
          </a:p>
        </p:txBody>
      </p:sp>
      <p:sp>
        <p:nvSpPr>
          <p:cNvPr id="11270" name="Text Box 10"/>
          <p:cNvSpPr txBox="1">
            <a:spLocks noChangeArrowheads="1"/>
          </p:cNvSpPr>
          <p:nvPr/>
        </p:nvSpPr>
        <p:spPr bwMode="auto">
          <a:xfrm>
            <a:off x="3505200" y="3770313"/>
            <a:ext cx="4587875" cy="641350"/>
          </a:xfrm>
          <a:prstGeom prst="rect">
            <a:avLst/>
          </a:prstGeom>
          <a:noFill/>
          <a:ln w="9525">
            <a:noFill/>
            <a:miter lim="800000"/>
            <a:headEnd/>
            <a:tailEnd/>
          </a:ln>
        </p:spPr>
        <p:txBody>
          <a:bodyPr>
            <a:spAutoFit/>
          </a:bodyPr>
          <a:lstStyle/>
          <a:p>
            <a:r>
              <a:rPr lang="en-US" dirty="0"/>
              <a:t>Select a method that works for the course, the instructor and for me.</a:t>
            </a:r>
          </a:p>
        </p:txBody>
      </p:sp>
      <p:sp>
        <p:nvSpPr>
          <p:cNvPr id="11271" name="Text Box 11"/>
          <p:cNvSpPr txBox="1">
            <a:spLocks noChangeArrowheads="1"/>
          </p:cNvSpPr>
          <p:nvPr/>
        </p:nvSpPr>
        <p:spPr bwMode="auto">
          <a:xfrm>
            <a:off x="3657600" y="5486400"/>
            <a:ext cx="184150" cy="366713"/>
          </a:xfrm>
          <a:prstGeom prst="rect">
            <a:avLst/>
          </a:prstGeom>
          <a:noFill/>
          <a:ln w="9525">
            <a:noFill/>
            <a:miter lim="800000"/>
            <a:headEnd/>
            <a:tailEnd/>
          </a:ln>
        </p:spPr>
        <p:txBody>
          <a:bodyPr wrap="none">
            <a:spAutoFit/>
          </a:bodyPr>
          <a:lstStyle/>
          <a:p>
            <a:endParaRPr lang="en-US"/>
          </a:p>
        </p:txBody>
      </p:sp>
      <p:sp>
        <p:nvSpPr>
          <p:cNvPr id="11272" name="Text Box 12"/>
          <p:cNvSpPr txBox="1">
            <a:spLocks noChangeArrowheads="1"/>
          </p:cNvSpPr>
          <p:nvPr/>
        </p:nvSpPr>
        <p:spPr bwMode="auto">
          <a:xfrm>
            <a:off x="3505200" y="5334000"/>
            <a:ext cx="5403850" cy="641350"/>
          </a:xfrm>
          <a:prstGeom prst="rect">
            <a:avLst/>
          </a:prstGeom>
          <a:noFill/>
          <a:ln w="9525">
            <a:noFill/>
            <a:miter lim="800000"/>
            <a:headEnd/>
            <a:tailEnd/>
          </a:ln>
        </p:spPr>
        <p:txBody>
          <a:bodyPr wrap="none">
            <a:spAutoFit/>
          </a:bodyPr>
          <a:lstStyle/>
          <a:p>
            <a:r>
              <a:rPr lang="en-US"/>
              <a:t>Within 24 hours, go over notes, look for “unknowns”</a:t>
            </a:r>
          </a:p>
          <a:p>
            <a:r>
              <a:rPr lang="en-US"/>
              <a:t>And then make it real (visual, auditory, kinesthetic)</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588</Words>
  <Application>Microsoft Office PowerPoint</Application>
  <PresentationFormat>On-screen Show (4:3)</PresentationFormat>
  <Paragraphs>148</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Wingdings</vt:lpstr>
      <vt:lpstr>Monotype Corsiva</vt:lpstr>
      <vt:lpstr>Default Design</vt:lpstr>
      <vt:lpstr>  Taking  Lecture Notes</vt:lpstr>
      <vt:lpstr>The Process of Note-Taking</vt:lpstr>
      <vt:lpstr>Observe</vt:lpstr>
      <vt:lpstr>Observing the Instructor</vt:lpstr>
      <vt:lpstr>Observing Self</vt:lpstr>
      <vt:lpstr>Record</vt:lpstr>
      <vt:lpstr>Example of Key Words</vt:lpstr>
      <vt:lpstr>Example of Image Prompting</vt:lpstr>
      <vt:lpstr>Example of Cornell: This is not really a preferred method. Given the idea of seeing the “connections”, why do you think this isn’t so great?</vt:lpstr>
      <vt:lpstr>Example of a Summarizing Method</vt:lpstr>
      <vt:lpstr>Outline</vt:lpstr>
      <vt:lpstr>Example of Mapping</vt:lpstr>
      <vt:lpstr>Review</vt:lpstr>
      <vt:lpstr>Quick Tips on Textbook Notes</vt:lpstr>
      <vt:lpstr>More tips on annotating</vt:lpstr>
      <vt:lpstr>Reading Log</vt:lpstr>
      <vt:lpstr>Prepare</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Taking Lecture Notes</dc:title>
  <dc:creator> </dc:creator>
  <cp:lastModifiedBy>Kathryn Adams</cp:lastModifiedBy>
  <cp:revision>18</cp:revision>
  <dcterms:created xsi:type="dcterms:W3CDTF">2008-01-31T18:02:00Z</dcterms:created>
  <dcterms:modified xsi:type="dcterms:W3CDTF">2011-09-09T16:09:45Z</dcterms:modified>
</cp:coreProperties>
</file>