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7" r:id="rId4"/>
    <p:sldId id="262" r:id="rId5"/>
    <p:sldId id="263" r:id="rId6"/>
    <p:sldId id="258" r:id="rId7"/>
    <p:sldId id="259" r:id="rId8"/>
    <p:sldId id="261" r:id="rId9"/>
    <p:sldId id="264" r:id="rId10"/>
    <p:sldId id="265" r:id="rId11"/>
    <p:sldId id="266" r:id="rId12"/>
    <p:sldId id="272" r:id="rId13"/>
    <p:sldId id="267" r:id="rId14"/>
    <p:sldId id="273" r:id="rId15"/>
    <p:sldId id="268" r:id="rId16"/>
    <p:sldId id="269" r:id="rId17"/>
    <p:sldId id="271" r:id="rId18"/>
    <p:sldId id="274" r:id="rId19"/>
    <p:sldId id="282" r:id="rId20"/>
    <p:sldId id="275" r:id="rId21"/>
    <p:sldId id="281" r:id="rId22"/>
    <p:sldId id="276" r:id="rId23"/>
    <p:sldId id="280" r:id="rId24"/>
    <p:sldId id="277" r:id="rId25"/>
    <p:sldId id="278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5204" autoAdjust="0"/>
  </p:normalViewPr>
  <p:slideViewPr>
    <p:cSldViewPr snapToGrid="0">
      <p:cViewPr varScale="1">
        <p:scale>
          <a:sx n="79" d="100"/>
          <a:sy n="79" d="100"/>
        </p:scale>
        <p:origin x="-5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28C96-7F6D-4EFA-A723-EE22130B818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279E-997D-4C4D-BF46-D23681D1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9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8279E-997D-4C4D-BF46-D23681D1A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8279E-997D-4C4D-BF46-D23681D1A8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2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AArutyunyan@vccc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Serving Students on the </a:t>
            </a:r>
            <a:r>
              <a:rPr lang="en-US" smtClean="0"/>
              <a:t>Autism Spectrum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Araksya Arutyunyan, Neurodiversity Specialist</a:t>
            </a:r>
          </a:p>
          <a:p>
            <a:r>
              <a:rPr lang="en-US" dirty="0" smtClean="0"/>
              <a:t>Silva Arzunyan, ACCESS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3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research says about teaching students these skills.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Strategy instruction should be embedded in the curriculum, as it will benefit ALL Students and is essential for the academic progress of students with learning and attention challenges (Goldstein, &amp; </a:t>
            </a:r>
            <a:r>
              <a:rPr lang="en-US" sz="2400" dirty="0" err="1" smtClean="0"/>
              <a:t>Naglieri</a:t>
            </a:r>
            <a:r>
              <a:rPr lang="en-US" sz="2400" dirty="0" smtClean="0"/>
              <a:t>, 2014; Deshler, Ellis, &amp; Lenz, 1996; Ellis, 1993, 1994).</a:t>
            </a:r>
          </a:p>
          <a:p>
            <a:r>
              <a:rPr lang="en-US" sz="2400" dirty="0" smtClean="0"/>
              <a:t>Skills to focus on in order to teach EF: cognitive flexibility/shifting, </a:t>
            </a:r>
            <a:r>
              <a:rPr lang="en-US" sz="2400" dirty="0"/>
              <a:t>emotional and </a:t>
            </a:r>
            <a:r>
              <a:rPr lang="en-US" sz="2400" dirty="0" smtClean="0"/>
              <a:t>self-regulation, impulse control, organizing and prioritizing, self-monitoring and self-checking.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92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489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ability to shift back and forth between different approaches to a problem and make changes to your plans as needed. </a:t>
            </a:r>
          </a:p>
          <a:p>
            <a:r>
              <a:rPr lang="en-US" sz="2000" dirty="0" smtClean="0"/>
              <a:t>How can we teach flexibility in the classroom?</a:t>
            </a:r>
          </a:p>
          <a:p>
            <a:pPr lvl="1"/>
            <a:r>
              <a:rPr lang="en-US" sz="2000" dirty="0" smtClean="0"/>
              <a:t>Embed strategies for teaching ways to thinking about different possible outcomes to a problem.</a:t>
            </a:r>
          </a:p>
          <a:p>
            <a:pPr lvl="1"/>
            <a:r>
              <a:rPr lang="en-US" sz="2000" dirty="0" smtClean="0"/>
              <a:t>Emphasize problem solving and critical thinking. </a:t>
            </a:r>
          </a:p>
          <a:p>
            <a:pPr lvl="1"/>
            <a:r>
              <a:rPr lang="en-US" sz="2000" dirty="0" smtClean="0"/>
              <a:t>To teach students to view situations from the perspective of their peers, encourage peer discussions and collaborative learning. </a:t>
            </a:r>
          </a:p>
          <a:p>
            <a:pPr lvl="1"/>
            <a:r>
              <a:rPr lang="en-US" sz="2000" dirty="0" smtClean="0"/>
              <a:t>Incorporate jokes, riddles, and puzzles into activities to help practice flexibility with different meanings of words, different interpretations, and manipulations.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389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teach flexibility in the classroom</a:t>
            </a:r>
            <a:r>
              <a:rPr lang="en-US" dirty="0" smtClean="0"/>
              <a:t>? Cont.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Focusing on reading comprehension can help students practice shifting between and among major concepts and details. </a:t>
            </a:r>
          </a:p>
          <a:p>
            <a:pPr lvl="1"/>
            <a:r>
              <a:rPr lang="en-US" sz="2400" dirty="0" smtClean="0"/>
              <a:t>Students also need to study differently for different types of tests. Provide tips on how to study for each type:</a:t>
            </a:r>
          </a:p>
          <a:p>
            <a:pPr lvl="2"/>
            <a:r>
              <a:rPr lang="en-US" sz="2400" dirty="0" smtClean="0"/>
              <a:t>Multiple choice tests- study more specific details. </a:t>
            </a:r>
          </a:p>
          <a:p>
            <a:pPr lvl="2"/>
            <a:r>
              <a:rPr lang="en-US" sz="2400" dirty="0" smtClean="0"/>
              <a:t>Essay format- know more major concepts and be able to tell a story.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and Self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6647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ability to regulate both the emotions and the self avoiding extreme mood changes. </a:t>
            </a:r>
          </a:p>
          <a:p>
            <a:pPr lvl="1"/>
            <a:r>
              <a:rPr lang="en-US" sz="2200" dirty="0" smtClean="0"/>
              <a:t>Some proactive approaches to help: understand students have different learning styles, experience difficulties in different areas, and have different emotional vulnerabilities. </a:t>
            </a:r>
          </a:p>
          <a:p>
            <a:pPr lvl="1"/>
            <a:r>
              <a:rPr lang="en-US" sz="2200" dirty="0" smtClean="0"/>
              <a:t>Try to know and anticipate the triggers that activate a strong emotional reaction. </a:t>
            </a:r>
          </a:p>
          <a:p>
            <a:pPr lvl="1"/>
            <a:r>
              <a:rPr lang="en-US" sz="2200" dirty="0" smtClean="0"/>
              <a:t>Develop an individualized prevention and intervention plan for vulnerable students that can be incorporated in the classroom.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087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and Self Regulation help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78351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Prevention </a:t>
            </a:r>
          </a:p>
          <a:p>
            <a:pPr lvl="1"/>
            <a:r>
              <a:rPr lang="en-US" sz="2000" dirty="0"/>
              <a:t>Approaches may include helping or suggesting the student breaks down tasks into smaller and more manageable ones and/or giving alternative assignments that the student may be able to feel more successful completing.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Intervention</a:t>
            </a:r>
          </a:p>
          <a:p>
            <a:pPr lvl="1"/>
            <a:r>
              <a:rPr lang="en-US" sz="2000" dirty="0" smtClean="0"/>
              <a:t>Approaches may include providing support and avoiding judgement, anger, or blame. Offering a student a place to reduce stress or a less distractible room to take tests may be some ways to help a student regulate frustrations. </a:t>
            </a:r>
          </a:p>
        </p:txBody>
      </p:sp>
    </p:spTree>
    <p:extLst>
      <p:ext uri="{BB962C8B-B14F-4D97-AF65-F5344CB8AC3E}">
        <p14:creationId xmlns:p14="http://schemas.microsoft.com/office/powerpoint/2010/main" val="395983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Impulse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9993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The ability to inhibit your impulses, such as waiting to speak until called upon. </a:t>
            </a:r>
          </a:p>
          <a:p>
            <a:pPr lvl="1"/>
            <a:r>
              <a:rPr lang="en-US" sz="2400" dirty="0" smtClean="0"/>
              <a:t>Explicitly teach classroom expectations of respect for others by using positive interventions and supports (PBIS). </a:t>
            </a:r>
          </a:p>
          <a:p>
            <a:pPr lvl="2"/>
            <a:r>
              <a:rPr lang="en-US" sz="2400" dirty="0" smtClean="0"/>
              <a:t>Identify three to five positively stated behaviors or expectations (i.e. raise your hand, wait to be called on, etc.)</a:t>
            </a:r>
          </a:p>
          <a:p>
            <a:pPr lvl="2"/>
            <a:r>
              <a:rPr lang="en-US" sz="2400" dirty="0" smtClean="0"/>
              <a:t>Teach the expected behaviors explicitly and systematically.</a:t>
            </a:r>
          </a:p>
          <a:p>
            <a:pPr lvl="2"/>
            <a:r>
              <a:rPr lang="en-US" sz="2400" dirty="0" smtClean="0"/>
              <a:t>Develop a system for recognizing when desired behaviors occurred, and</a:t>
            </a:r>
          </a:p>
          <a:p>
            <a:pPr lvl="2"/>
            <a:r>
              <a:rPr lang="en-US" sz="2400" dirty="0" smtClean="0"/>
              <a:t>Plan an appropriate response (in advance) when undesired behaviors occur.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38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and Prioritizing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schedule activities and keep track of time and materials so that work is finished on time. </a:t>
            </a:r>
          </a:p>
          <a:p>
            <a:pPr lvl="1"/>
            <a:r>
              <a:rPr lang="en-US" dirty="0" smtClean="0"/>
              <a:t>Reading comprehension has been called one of the major cornerstones of teaching organization and prioritization. </a:t>
            </a:r>
            <a:endParaRPr lang="en-US" dirty="0"/>
          </a:p>
          <a:p>
            <a:pPr lvl="1"/>
            <a:r>
              <a:rPr lang="en-US" dirty="0" smtClean="0"/>
              <a:t>Using thinking maps and graphic organizers provide students with a structured format to help them extract major themes and understand meanings. </a:t>
            </a:r>
          </a:p>
          <a:p>
            <a:pPr lvl="1"/>
            <a:r>
              <a:rPr lang="en-US" dirty="0" smtClean="0"/>
              <a:t>Making columns and separating main ideas from supporting ideas can be used to teach students note taking skills. </a:t>
            </a:r>
          </a:p>
          <a:p>
            <a:pPr lvl="1"/>
            <a:r>
              <a:rPr lang="en-US" dirty="0" smtClean="0"/>
              <a:t>Reading the textbook and writing down important information. </a:t>
            </a:r>
          </a:p>
          <a:p>
            <a:pPr lvl="1"/>
            <a:r>
              <a:rPr lang="en-US" dirty="0" smtClean="0"/>
              <a:t>Using structured methods to help students take notes will teach them skills needed later. </a:t>
            </a:r>
          </a:p>
        </p:txBody>
      </p:sp>
    </p:spTree>
    <p:extLst>
      <p:ext uri="{BB962C8B-B14F-4D97-AF65-F5344CB8AC3E}">
        <p14:creationId xmlns:p14="http://schemas.microsoft.com/office/powerpoint/2010/main" val="130868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Self-monitoring and Self-checking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setting goals, reviewing their progress towards their goals, evaluating outcomes, and shifting back and forth as needed to make improvements. Self monitoring skills require metacognitive awareness and flexibility. </a:t>
            </a:r>
          </a:p>
          <a:p>
            <a:pPr lvl="1"/>
            <a:r>
              <a:rPr lang="en-US" dirty="0" smtClean="0"/>
              <a:t>Explicitly teaching students systematic, structured, and </a:t>
            </a:r>
            <a:r>
              <a:rPr lang="en-US" dirty="0" err="1" smtClean="0"/>
              <a:t>scaffolded</a:t>
            </a:r>
            <a:r>
              <a:rPr lang="en-US" dirty="0" smtClean="0"/>
              <a:t> strategies of self-monitoring can help students become more independent in using these skills.</a:t>
            </a:r>
          </a:p>
          <a:p>
            <a:pPr lvl="1"/>
            <a:r>
              <a:rPr lang="en-US" dirty="0" smtClean="0"/>
              <a:t>Encourage the use of calendars and planners to help with goal setting and breaking down tasks. </a:t>
            </a:r>
          </a:p>
          <a:p>
            <a:pPr lvl="1"/>
            <a:r>
              <a:rPr lang="en-US" dirty="0" smtClean="0"/>
              <a:t>Suggest mnemonics to help students learn to check their work and teach steps to check their math calculations. </a:t>
            </a:r>
          </a:p>
          <a:p>
            <a:pPr lvl="1"/>
            <a:r>
              <a:rPr lang="en-US" dirty="0" smtClean="0"/>
              <a:t>Checklists can be helpful to check their work before they turn it 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14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Academic Challenges and Some Tips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Writing Papers</a:t>
            </a:r>
          </a:p>
          <a:p>
            <a:pPr lvl="1"/>
            <a:r>
              <a:rPr lang="en-US" sz="2400" dirty="0" smtClean="0"/>
              <a:t>Frequent challenges</a:t>
            </a:r>
          </a:p>
          <a:p>
            <a:pPr lvl="2"/>
            <a:r>
              <a:rPr lang="en-US" sz="2400" dirty="0" smtClean="0"/>
              <a:t>Producing a narrative vs. lists of facts or outlines</a:t>
            </a:r>
          </a:p>
          <a:p>
            <a:pPr lvl="2"/>
            <a:r>
              <a:rPr lang="en-US" sz="2400" dirty="0" smtClean="0"/>
              <a:t>Essay questions (understanding the question, flow of ideas, writing enough)</a:t>
            </a:r>
          </a:p>
          <a:p>
            <a:pPr lvl="2"/>
            <a:r>
              <a:rPr lang="en-US" sz="2400" dirty="0" smtClean="0"/>
              <a:t>Term papers/long-term assignments (planning, time management, staying on topic)</a:t>
            </a:r>
          </a:p>
          <a:p>
            <a:pPr lvl="2"/>
            <a:r>
              <a:rPr lang="en-US" sz="2400" dirty="0" smtClean="0"/>
              <a:t>Compare and contrast</a:t>
            </a:r>
          </a:p>
          <a:p>
            <a:pPr lvl="2"/>
            <a:r>
              <a:rPr lang="en-US" sz="2400" dirty="0" smtClean="0"/>
              <a:t>Using perspectives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18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Suggested </a:t>
            </a:r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Make use of the writing center or tutors that can work on writing</a:t>
            </a:r>
          </a:p>
          <a:p>
            <a:pPr lvl="1"/>
            <a:r>
              <a:rPr lang="en-US" dirty="0" smtClean="0"/>
              <a:t>Faculty can also use the following suggestions. </a:t>
            </a:r>
          </a:p>
          <a:p>
            <a:pPr lvl="2"/>
            <a:r>
              <a:rPr lang="en-US" dirty="0" smtClean="0"/>
              <a:t>Help the student maintain focus and not write tangentially</a:t>
            </a:r>
          </a:p>
          <a:p>
            <a:pPr lvl="2"/>
            <a:r>
              <a:rPr lang="en-US" dirty="0" smtClean="0"/>
              <a:t>Attach sticky notes on pages as reminders for the student</a:t>
            </a:r>
          </a:p>
          <a:p>
            <a:pPr lvl="2"/>
            <a:r>
              <a:rPr lang="en-US" dirty="0" smtClean="0"/>
              <a:t>Review the paper with the student in comparison with the instructor’s requirements</a:t>
            </a:r>
          </a:p>
          <a:p>
            <a:pPr lvl="2"/>
            <a:r>
              <a:rPr lang="en-US" dirty="0" smtClean="0"/>
              <a:t>Write down notes for the student or make a list of tips which can help them on future papers.</a:t>
            </a:r>
          </a:p>
          <a:p>
            <a:pPr lvl="2"/>
            <a:r>
              <a:rPr lang="en-US" dirty="0" smtClean="0"/>
              <a:t>Instead of writing suggest trying dictation software, outlining first (to help with expanding the paper), audio recording with or without transcription.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Autism Spectrum Disorder</a:t>
            </a:r>
          </a:p>
          <a:p>
            <a:r>
              <a:rPr lang="en-US" sz="2800" dirty="0" smtClean="0"/>
              <a:t>Some Diagnostic Criteria</a:t>
            </a:r>
          </a:p>
          <a:p>
            <a:r>
              <a:rPr lang="en-US" sz="2800" dirty="0" smtClean="0"/>
              <a:t>Classroom behaviors that may arise</a:t>
            </a:r>
          </a:p>
          <a:p>
            <a:r>
              <a:rPr lang="en-US" sz="2800" dirty="0" smtClean="0"/>
              <a:t>How to respond to classroom behaviors</a:t>
            </a:r>
          </a:p>
          <a:p>
            <a:r>
              <a:rPr lang="en-US" sz="2800" dirty="0" smtClean="0"/>
              <a:t>Academic accommodations that may be helpful</a:t>
            </a:r>
          </a:p>
          <a:p>
            <a:r>
              <a:rPr lang="en-US" sz="2800" dirty="0" smtClean="0"/>
              <a:t>Questions and troubleshooting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544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Taking exams</a:t>
            </a:r>
          </a:p>
          <a:p>
            <a:pPr lvl="1"/>
            <a:r>
              <a:rPr lang="en-US" sz="2400" dirty="0"/>
              <a:t>Frequent </a:t>
            </a:r>
            <a:r>
              <a:rPr lang="en-US" sz="2400" dirty="0" smtClean="0"/>
              <a:t>challenges</a:t>
            </a:r>
          </a:p>
          <a:p>
            <a:pPr lvl="2"/>
            <a:r>
              <a:rPr lang="en-US" sz="2400" dirty="0" smtClean="0"/>
              <a:t>Essay questions</a:t>
            </a:r>
          </a:p>
          <a:p>
            <a:pPr lvl="2"/>
            <a:r>
              <a:rPr lang="en-US" sz="2400" dirty="0" smtClean="0"/>
              <a:t>Following the directions</a:t>
            </a:r>
          </a:p>
          <a:p>
            <a:pPr lvl="2"/>
            <a:r>
              <a:rPr lang="en-US" sz="2400" dirty="0" smtClean="0"/>
              <a:t>Processing speed</a:t>
            </a:r>
          </a:p>
          <a:p>
            <a:pPr lvl="2"/>
            <a:r>
              <a:rPr lang="en-US" sz="2400" dirty="0" smtClean="0"/>
              <a:t>Distractions</a:t>
            </a:r>
          </a:p>
          <a:p>
            <a:pPr lvl="2"/>
            <a:r>
              <a:rPr lang="en-US" sz="2400" dirty="0" smtClean="0"/>
              <a:t>Sensory issues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2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 dirty="0"/>
              <a:t>Suggested </a:t>
            </a:r>
            <a:r>
              <a:rPr lang="en-US" sz="2800" dirty="0" smtClean="0"/>
              <a:t>help</a:t>
            </a:r>
          </a:p>
          <a:p>
            <a:pPr lvl="1"/>
            <a:r>
              <a:rPr lang="en-US" sz="2800" dirty="0" smtClean="0"/>
              <a:t>Make sure the student receives accommodations from ACCESS. Use concrete steps and suggest a script for the student to request the support. </a:t>
            </a:r>
            <a:endParaRPr lang="en-US" sz="2800" dirty="0"/>
          </a:p>
          <a:p>
            <a:pPr lvl="2"/>
            <a:r>
              <a:rPr lang="en-US" sz="2800" dirty="0"/>
              <a:t>Use concise directions, bullet point format</a:t>
            </a:r>
          </a:p>
          <a:p>
            <a:pPr lvl="2"/>
            <a:r>
              <a:rPr lang="en-US" sz="2800" dirty="0"/>
              <a:t>Extra time</a:t>
            </a:r>
          </a:p>
          <a:p>
            <a:pPr lvl="2"/>
            <a:r>
              <a:rPr lang="en-US" sz="2800" dirty="0"/>
              <a:t>Distraction reduced setting</a:t>
            </a:r>
          </a:p>
          <a:p>
            <a:pPr lvl="2"/>
            <a:r>
              <a:rPr lang="en-US" sz="2800" dirty="0"/>
              <a:t>Fidget toy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61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Presentations and group projects</a:t>
            </a:r>
          </a:p>
          <a:p>
            <a:pPr lvl="1"/>
            <a:r>
              <a:rPr lang="en-US" sz="2400" dirty="0"/>
              <a:t>Frequent </a:t>
            </a:r>
            <a:r>
              <a:rPr lang="en-US" sz="2400" dirty="0" smtClean="0"/>
              <a:t>challenges</a:t>
            </a:r>
          </a:p>
          <a:p>
            <a:pPr lvl="2"/>
            <a:r>
              <a:rPr lang="en-US" sz="2400" dirty="0" smtClean="0"/>
              <a:t>Social anxiety</a:t>
            </a:r>
          </a:p>
          <a:p>
            <a:pPr lvl="2"/>
            <a:r>
              <a:rPr lang="en-US" sz="2400" dirty="0" smtClean="0"/>
              <a:t>Language problems</a:t>
            </a:r>
          </a:p>
          <a:p>
            <a:pPr lvl="2"/>
            <a:r>
              <a:rPr lang="en-US" sz="2400" dirty="0" smtClean="0"/>
              <a:t>Speed</a:t>
            </a:r>
          </a:p>
          <a:p>
            <a:pPr lvl="2"/>
            <a:r>
              <a:rPr lang="en-US" sz="2400" dirty="0" smtClean="0"/>
              <a:t>Narrow or literal interest in topic</a:t>
            </a:r>
          </a:p>
          <a:p>
            <a:pPr lvl="2"/>
            <a:r>
              <a:rPr lang="en-US" sz="2400" dirty="0" smtClean="0"/>
              <a:t>Tone of voice (of the student AND of the teacher)</a:t>
            </a:r>
            <a:endParaRPr lang="en-US" sz="2400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97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77990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Suggested help</a:t>
            </a:r>
          </a:p>
          <a:p>
            <a:pPr lvl="2"/>
            <a:r>
              <a:rPr lang="en-US" sz="1800" dirty="0"/>
              <a:t>Present to a smaller group, present only to instructor, pre-record your presentation</a:t>
            </a:r>
          </a:p>
          <a:p>
            <a:pPr lvl="2"/>
            <a:r>
              <a:rPr lang="en-US" sz="1800" dirty="0"/>
              <a:t>Discreetly facilitate including the student in a group or pairing them with someone</a:t>
            </a:r>
          </a:p>
          <a:p>
            <a:pPr lvl="2"/>
            <a:r>
              <a:rPr lang="en-US" sz="1800" dirty="0"/>
              <a:t>Introductions to help warm them up to others in the class</a:t>
            </a:r>
          </a:p>
          <a:p>
            <a:pPr lvl="2"/>
            <a:r>
              <a:rPr lang="en-US" sz="1800" dirty="0"/>
              <a:t>Help with time management (timers, five minute prompts)</a:t>
            </a:r>
          </a:p>
          <a:p>
            <a:pPr lvl="2"/>
            <a:r>
              <a:rPr lang="en-US" sz="1800" dirty="0"/>
              <a:t>Allow to pick their topic of interest if there is flexibility</a:t>
            </a:r>
          </a:p>
          <a:p>
            <a:pPr lvl="2"/>
            <a:r>
              <a:rPr lang="en-US" sz="1800" dirty="0"/>
              <a:t>Recognize that your tone isn’t always interpreted the way you’d like it to be</a:t>
            </a:r>
          </a:p>
          <a:p>
            <a:pPr lvl="2"/>
            <a:r>
              <a:rPr lang="en-US" sz="1800" dirty="0"/>
              <a:t>Suggest prior practice with peers or instructor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39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Taking notes</a:t>
            </a:r>
          </a:p>
          <a:p>
            <a:pPr lvl="1"/>
            <a:r>
              <a:rPr lang="en-US" sz="2400" dirty="0"/>
              <a:t>Frequent </a:t>
            </a:r>
            <a:r>
              <a:rPr lang="en-US" sz="2400" dirty="0" smtClean="0"/>
              <a:t>challenges</a:t>
            </a:r>
          </a:p>
          <a:p>
            <a:pPr lvl="2"/>
            <a:r>
              <a:rPr lang="en-US" sz="2400" dirty="0" smtClean="0"/>
              <a:t>Struggles to take down information verbatim</a:t>
            </a:r>
          </a:p>
          <a:p>
            <a:pPr lvl="2"/>
            <a:r>
              <a:rPr lang="en-US" sz="2400" dirty="0" smtClean="0"/>
              <a:t>Large gaps in the notes</a:t>
            </a:r>
          </a:p>
          <a:p>
            <a:pPr lvl="2"/>
            <a:r>
              <a:rPr lang="en-US" sz="2400" dirty="0" smtClean="0"/>
              <a:t>Irrelevant information in the notes</a:t>
            </a:r>
          </a:p>
          <a:p>
            <a:pPr lvl="2"/>
            <a:r>
              <a:rPr lang="en-US" sz="2400" dirty="0" smtClean="0"/>
              <a:t>Extrinsic barriers (harsh lighting, seating arrangements, open door, uncomfortable temperatures)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3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Challenges and Some Tips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Suggested help</a:t>
            </a:r>
          </a:p>
          <a:p>
            <a:pPr lvl="2"/>
            <a:r>
              <a:rPr lang="en-US" sz="2400" dirty="0" err="1"/>
              <a:t>Notetaker</a:t>
            </a:r>
            <a:r>
              <a:rPr lang="en-US" sz="2400" dirty="0"/>
              <a:t>, recorder, smart-pen</a:t>
            </a:r>
          </a:p>
          <a:p>
            <a:pPr lvl="2"/>
            <a:r>
              <a:rPr lang="en-US" sz="2400" dirty="0"/>
              <a:t>Provide slides if possible</a:t>
            </a:r>
          </a:p>
          <a:p>
            <a:pPr lvl="2"/>
            <a:r>
              <a:rPr lang="en-US" sz="2400" dirty="0"/>
              <a:t>Provide an outline with space to write notes in</a:t>
            </a:r>
          </a:p>
          <a:p>
            <a:pPr lvl="2"/>
            <a:r>
              <a:rPr lang="en-US" sz="2400" dirty="0"/>
              <a:t>Allow for headphones, sunglasses as a way to reduce sensory stimulation</a:t>
            </a:r>
          </a:p>
          <a:p>
            <a:pPr lvl="2"/>
            <a:r>
              <a:rPr lang="en-US" sz="2400" dirty="0"/>
              <a:t>Adjust lighting if possible, close windows/doors to reduce noise</a:t>
            </a:r>
          </a:p>
          <a:p>
            <a:pPr lvl="2"/>
            <a:r>
              <a:rPr lang="en-US" sz="2400" dirty="0"/>
              <a:t>Accommodate for seating arrangements</a:t>
            </a:r>
          </a:p>
          <a:p>
            <a:pPr lvl="2"/>
            <a:r>
              <a:rPr lang="en-US" sz="2400" dirty="0"/>
              <a:t>Suggest to dress in layers, jacket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us with questions and/or concerns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Araksya Arutyunyan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AArutyunyan@vcccd.edu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Silva Arzunyan</a:t>
            </a:r>
          </a:p>
          <a:p>
            <a:pPr marL="0" indent="0" algn="ctr">
              <a:buNone/>
            </a:pPr>
            <a:r>
              <a:rPr lang="en-US" dirty="0" smtClean="0"/>
              <a:t>SArzunyan@vcccd.edu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Autism Spectrum Disorder?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1289"/>
          </a:xfrm>
        </p:spPr>
        <p:txBody>
          <a:bodyPr>
            <a:noAutofit/>
          </a:bodyPr>
          <a:lstStyle/>
          <a:p>
            <a:r>
              <a:rPr lang="en-US" sz="2400" dirty="0" smtClean="0"/>
              <a:t>ASD is a neurodevelopmental disorder spread across a spectrum (ranging from mild to severe). The essential features are persistent impairment in social communication and interaction; and restricted, repetitive patterns of behavior, interests, or activities. </a:t>
            </a:r>
          </a:p>
          <a:p>
            <a:r>
              <a:rPr lang="en-US" sz="2400" dirty="0" smtClean="0"/>
              <a:t>Present from early childhood and limit or impair daily functioning. 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1400" dirty="0" smtClean="0"/>
              <a:t>(</a:t>
            </a:r>
            <a:r>
              <a:rPr lang="en-US" sz="1400" dirty="0"/>
              <a:t>APA, DSM-5, 2013)</a:t>
            </a:r>
          </a:p>
          <a:p>
            <a:pPr marL="0" indent="0" algn="r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3657600" lvl="8" indent="0" algn="r">
              <a:buNone/>
            </a:pPr>
            <a:r>
              <a:rPr lang="en-US" sz="2400" dirty="0" smtClean="0"/>
              <a:t>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112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756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 in 59 births in the U.S. has autism (CDC, 2018)</a:t>
            </a:r>
          </a:p>
          <a:p>
            <a:r>
              <a:rPr lang="en-US" sz="2000" dirty="0" smtClean="0"/>
              <a:t>Used to be 1 in 150 in 2000 and 1 in 68 in 2012 (CDC, 2014)</a:t>
            </a:r>
          </a:p>
          <a:p>
            <a:r>
              <a:rPr lang="en-US" sz="2000" dirty="0" smtClean="0"/>
              <a:t>119.5% increase from 2000</a:t>
            </a:r>
          </a:p>
          <a:p>
            <a:r>
              <a:rPr lang="en-US" sz="2000" dirty="0" smtClean="0"/>
              <a:t>6-15 percent increase each year from 2002 to 2010 (based on biennial numbers from CDC). </a:t>
            </a:r>
          </a:p>
          <a:p>
            <a:r>
              <a:rPr lang="en-US" sz="2000" dirty="0" smtClean="0"/>
              <a:t>Each year and estimated 50,000 teens age out of school based services (CDC, 2018). This means we have more students with autism entering our classrooms. </a:t>
            </a:r>
          </a:p>
          <a:p>
            <a:r>
              <a:rPr lang="en-US" sz="2000" dirty="0" smtClean="0"/>
              <a:t>35% of young adults (ages 19-23) with autism have not had a job or entered higher education after high school (Shattuck et al., 2012)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0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causing the increase?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Environmental factors.</a:t>
            </a:r>
          </a:p>
          <a:p>
            <a:r>
              <a:rPr lang="en-US" sz="2800" dirty="0" smtClean="0"/>
              <a:t>Diagnostic criteria/changes in DSM 5</a:t>
            </a:r>
          </a:p>
          <a:p>
            <a:r>
              <a:rPr lang="en-US" sz="2800" dirty="0" smtClean="0"/>
              <a:t>Sampling differences. Some areas gave researchers more access to complete student records. </a:t>
            </a:r>
          </a:p>
          <a:p>
            <a:r>
              <a:rPr lang="en-US" sz="2800" dirty="0" smtClean="0"/>
              <a:t>Perceived advantages and support out there?</a:t>
            </a:r>
          </a:p>
          <a:p>
            <a:r>
              <a:rPr lang="en-US" sz="2800" dirty="0" smtClean="0"/>
              <a:t>Increased awareness in minority groups. </a:t>
            </a:r>
          </a:p>
        </p:txBody>
      </p:sp>
    </p:spTree>
    <p:extLst>
      <p:ext uri="{BB962C8B-B14F-4D97-AF65-F5344CB8AC3E}">
        <p14:creationId xmlns:p14="http://schemas.microsoft.com/office/powerpoint/2010/main" val="402403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diagnostic criteria…..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56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Deficits in social communication and Social interaction such as…</a:t>
            </a:r>
          </a:p>
          <a:p>
            <a:pPr lvl="1"/>
            <a:r>
              <a:rPr lang="en-US" sz="2000" dirty="0" smtClean="0"/>
              <a:t>Social-emotional reciprocity (ranging from inappropriate social approach; to lack of sharing of interests, emotions, or affect; to failure to initiate or respond to social interactions). </a:t>
            </a:r>
          </a:p>
          <a:p>
            <a:pPr lvl="1"/>
            <a:r>
              <a:rPr lang="en-US" sz="2000" dirty="0" smtClean="0"/>
              <a:t>Deficits in nonverbal communication (poor eye contact and atypical body language, deficits in understanding and use of gestures, lack of facial expressions). </a:t>
            </a:r>
          </a:p>
          <a:p>
            <a:pPr lvl="1"/>
            <a:r>
              <a:rPr lang="en-US" sz="2000" dirty="0" smtClean="0"/>
              <a:t>Deficits in developing friends/relationships, maintaining them, and/or understanding them (difficulties in adjusting behaviors to fit various social contexts to lack of interest in peers). </a:t>
            </a:r>
          </a:p>
          <a:p>
            <a:pPr marL="457200" lvl="1" indent="0" algn="r">
              <a:buNone/>
            </a:pPr>
            <a:r>
              <a:rPr lang="en-US" dirty="0" smtClean="0"/>
              <a:t>(APA,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0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diagnostic criteria…..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Restricted, repetitive patterns of behaviors, interests, or activities:</a:t>
            </a:r>
          </a:p>
          <a:p>
            <a:pPr lvl="1"/>
            <a:r>
              <a:rPr lang="en-US" sz="2000" dirty="0" smtClean="0"/>
              <a:t>Repetitive motor movements, speech (i.e. simple motor stereotypies, echolalia, idiosyncratic phrases).</a:t>
            </a:r>
          </a:p>
          <a:p>
            <a:pPr lvl="1"/>
            <a:r>
              <a:rPr lang="en-US" sz="2000" dirty="0" smtClean="0"/>
              <a:t>Difficulty adjusting to changes in routines or in the environment. Difficulties with transitions (i.e. need to take same route or eat same food every day, greeting rituals). </a:t>
            </a:r>
          </a:p>
          <a:p>
            <a:pPr lvl="1"/>
            <a:r>
              <a:rPr lang="en-US" sz="2000" dirty="0" smtClean="0"/>
              <a:t>Highly fixated and intense interests (i.e. knows everything there is to know about Disneyland).</a:t>
            </a:r>
          </a:p>
          <a:p>
            <a:pPr lvl="1"/>
            <a:r>
              <a:rPr lang="en-US" sz="2000" dirty="0" smtClean="0"/>
              <a:t>Hyper- or </a:t>
            </a:r>
            <a:r>
              <a:rPr lang="en-US" sz="2000" dirty="0" err="1" smtClean="0"/>
              <a:t>hyporeactivity</a:t>
            </a:r>
            <a:r>
              <a:rPr lang="en-US" sz="2000" dirty="0" smtClean="0"/>
              <a:t> to sensory input and the environment (i.e. lights, noise, the feeling of the seat).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9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behaviors that may arise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468"/>
          </a:xfrm>
        </p:spPr>
        <p:txBody>
          <a:bodyPr>
            <a:noAutofit/>
          </a:bodyPr>
          <a:lstStyle/>
          <a:p>
            <a:r>
              <a:rPr lang="en-US" sz="2000" dirty="0" smtClean="0"/>
              <a:t>Easily distractible</a:t>
            </a:r>
          </a:p>
          <a:p>
            <a:r>
              <a:rPr lang="en-US" sz="2000" dirty="0" smtClean="0"/>
              <a:t>Concrete – black and white thinking</a:t>
            </a:r>
          </a:p>
          <a:p>
            <a:r>
              <a:rPr lang="en-US" sz="2000" dirty="0" smtClean="0"/>
              <a:t>Rule bound</a:t>
            </a:r>
          </a:p>
          <a:p>
            <a:r>
              <a:rPr lang="en-US" sz="2000" dirty="0" smtClean="0"/>
              <a:t>Show little or no interest in friends/relationships OR have interest, but can’t</a:t>
            </a:r>
          </a:p>
          <a:p>
            <a:r>
              <a:rPr lang="en-US" sz="2000" dirty="0" smtClean="0"/>
              <a:t>Problems generalizing across settings</a:t>
            </a:r>
          </a:p>
          <a:p>
            <a:r>
              <a:rPr lang="en-US" sz="2000" dirty="0" smtClean="0"/>
              <a:t>Deficits in executive functioning skills</a:t>
            </a:r>
          </a:p>
          <a:p>
            <a:r>
              <a:rPr lang="en-US" sz="2000" dirty="0" smtClean="0"/>
              <a:t>Poor judgment and decision making</a:t>
            </a:r>
          </a:p>
          <a:p>
            <a:r>
              <a:rPr lang="en-US" sz="2000" dirty="0" smtClean="0"/>
              <a:t>Rigid thinking…inflexible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252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challenges: Executive Functioning Deficits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EF: Umbrella term used to look at different cognitive processes.</a:t>
            </a:r>
          </a:p>
          <a:p>
            <a:pPr lvl="1"/>
            <a:r>
              <a:rPr lang="en-US" sz="2400" dirty="0" smtClean="0"/>
              <a:t>Planning</a:t>
            </a:r>
          </a:p>
          <a:p>
            <a:pPr lvl="1"/>
            <a:r>
              <a:rPr lang="en-US" sz="2400" dirty="0" smtClean="0"/>
              <a:t>Working memory</a:t>
            </a:r>
          </a:p>
          <a:p>
            <a:pPr lvl="1"/>
            <a:r>
              <a:rPr lang="en-US" sz="2400" dirty="0" smtClean="0"/>
              <a:t>Attention</a:t>
            </a:r>
          </a:p>
          <a:p>
            <a:pPr lvl="1"/>
            <a:r>
              <a:rPr lang="en-US" sz="2400" dirty="0" smtClean="0"/>
              <a:t>Inhibition</a:t>
            </a:r>
          </a:p>
          <a:p>
            <a:pPr lvl="1"/>
            <a:r>
              <a:rPr lang="en-US" sz="2400" dirty="0" smtClean="0"/>
              <a:t>Self-regulation</a:t>
            </a:r>
          </a:p>
          <a:p>
            <a:pPr lvl="1"/>
            <a:r>
              <a:rPr lang="en-US" sz="2400" dirty="0" smtClean="0"/>
              <a:t>initiation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0340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1440</TotalTime>
  <Words>1747</Words>
  <Application>Microsoft Office PowerPoint</Application>
  <PresentationFormat>Custom</PresentationFormat>
  <Paragraphs>184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Wisp</vt:lpstr>
      <vt:lpstr>Serving Students on the Autism Spectrum</vt:lpstr>
      <vt:lpstr>What will be covered</vt:lpstr>
      <vt:lpstr>What is Autism Spectrum Disorder?</vt:lpstr>
      <vt:lpstr>National statistics</vt:lpstr>
      <vt:lpstr>What’s causing the increase?</vt:lpstr>
      <vt:lpstr>Some diagnostic criteria…..</vt:lpstr>
      <vt:lpstr>Some diagnostic criteria…..</vt:lpstr>
      <vt:lpstr>Classroom behaviors that may arise</vt:lpstr>
      <vt:lpstr>Some of the challenges: Executive Functioning Deficits </vt:lpstr>
      <vt:lpstr>What research says about teaching students these skills. </vt:lpstr>
      <vt:lpstr>Flexibility</vt:lpstr>
      <vt:lpstr>How can we teach flexibility in the classroom? Cont.  </vt:lpstr>
      <vt:lpstr>Emotional and Self Regulation</vt:lpstr>
      <vt:lpstr>Emotional and Self Regulation help cont. </vt:lpstr>
      <vt:lpstr>Impulse Control</vt:lpstr>
      <vt:lpstr>Organizing and Prioritizing</vt:lpstr>
      <vt:lpstr>Self-monitoring and Self-checking</vt:lpstr>
      <vt:lpstr>Academic Challenges and Some Tips to Help</vt:lpstr>
      <vt:lpstr>Academic Challenges and Some Tips to Help</vt:lpstr>
      <vt:lpstr>Academic Challenges and Some Tips to Help</vt:lpstr>
      <vt:lpstr>Academic Challenges and Some Tips to Help</vt:lpstr>
      <vt:lpstr>Academic Challenges and Some Tips to Help</vt:lpstr>
      <vt:lpstr>Academic Challenges and Some Tips to Help</vt:lpstr>
      <vt:lpstr>Academic Challenges and Some Tips to Help</vt:lpstr>
      <vt:lpstr>Academic Challenges and Some Tips to Help</vt:lpstr>
      <vt:lpstr>Contact us with questions and/or concerns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work with students with ASD</dc:title>
  <dc:creator>Araksya Arutyunyan</dc:creator>
  <cp:lastModifiedBy>Obalid Younan</cp:lastModifiedBy>
  <cp:revision>48</cp:revision>
  <dcterms:created xsi:type="dcterms:W3CDTF">2018-10-23T18:20:43Z</dcterms:created>
  <dcterms:modified xsi:type="dcterms:W3CDTF">2019-04-29T22:21:02Z</dcterms:modified>
</cp:coreProperties>
</file>