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3"/>
  </p:notesMasterIdLst>
  <p:handoutMasterIdLst>
    <p:handoutMasterId r:id="rId34"/>
  </p:handoutMasterIdLst>
  <p:sldIdLst>
    <p:sldId id="256" r:id="rId3"/>
    <p:sldId id="315" r:id="rId4"/>
    <p:sldId id="312" r:id="rId5"/>
    <p:sldId id="311" r:id="rId6"/>
    <p:sldId id="304" r:id="rId7"/>
    <p:sldId id="258" r:id="rId8"/>
    <p:sldId id="301" r:id="rId9"/>
    <p:sldId id="271" r:id="rId10"/>
    <p:sldId id="299" r:id="rId11"/>
    <p:sldId id="272" r:id="rId12"/>
    <p:sldId id="297" r:id="rId13"/>
    <p:sldId id="274" r:id="rId14"/>
    <p:sldId id="305" r:id="rId15"/>
    <p:sldId id="317" r:id="rId16"/>
    <p:sldId id="309" r:id="rId17"/>
    <p:sldId id="310" r:id="rId18"/>
    <p:sldId id="276" r:id="rId19"/>
    <p:sldId id="298" r:id="rId20"/>
    <p:sldId id="291" r:id="rId21"/>
    <p:sldId id="295" r:id="rId22"/>
    <p:sldId id="281" r:id="rId23"/>
    <p:sldId id="282" r:id="rId24"/>
    <p:sldId id="277" r:id="rId25"/>
    <p:sldId id="307" r:id="rId26"/>
    <p:sldId id="313" r:id="rId27"/>
    <p:sldId id="314" r:id="rId28"/>
    <p:sldId id="293" r:id="rId29"/>
    <p:sldId id="287" r:id="rId30"/>
    <p:sldId id="288" r:id="rId31"/>
    <p:sldId id="308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4402F21-155A-4074-BD6D-9198A0785632}">
          <p14:sldIdLst>
            <p14:sldId id="256"/>
            <p14:sldId id="315"/>
            <p14:sldId id="312"/>
            <p14:sldId id="311"/>
            <p14:sldId id="304"/>
            <p14:sldId id="258"/>
            <p14:sldId id="301"/>
            <p14:sldId id="271"/>
            <p14:sldId id="299"/>
            <p14:sldId id="272"/>
            <p14:sldId id="297"/>
            <p14:sldId id="274"/>
            <p14:sldId id="305"/>
            <p14:sldId id="317"/>
            <p14:sldId id="309"/>
            <p14:sldId id="310"/>
            <p14:sldId id="276"/>
            <p14:sldId id="298"/>
            <p14:sldId id="291"/>
            <p14:sldId id="295"/>
            <p14:sldId id="281"/>
            <p14:sldId id="282"/>
            <p14:sldId id="277"/>
            <p14:sldId id="307"/>
            <p14:sldId id="313"/>
            <p14:sldId id="314"/>
            <p14:sldId id="293"/>
            <p14:sldId id="287"/>
            <p14:sldId id="288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88" d="100"/>
          <a:sy n="88" d="100"/>
        </p:scale>
        <p:origin x="129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817268-C632-434C-AF40-79B1D5F387AE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967173-D536-4D9B-A84D-FD1FF5C9C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0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11/28/2018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specialistern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838200"/>
            <a:ext cx="7406640" cy="2895600"/>
          </a:xfrm>
        </p:spPr>
        <p:txBody>
          <a:bodyPr>
            <a:noAutofit/>
          </a:bodyPr>
          <a:lstStyle/>
          <a:p>
            <a:r>
              <a:rPr lang="en-US" sz="4800" dirty="0">
                <a:effectLst/>
              </a:rPr>
              <a:t>ADHD and Autism: </a:t>
            </a:r>
            <a:br>
              <a:rPr lang="en-US" sz="4800" dirty="0">
                <a:effectLst/>
              </a:rPr>
            </a:br>
            <a:r>
              <a:rPr lang="en-US" sz="4800" dirty="0">
                <a:effectLst/>
              </a:rPr>
              <a:t>Promoting Neurodiversity in the College Classroom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317" y="4114800"/>
            <a:ext cx="7406640" cy="2590800"/>
          </a:xfrm>
        </p:spPr>
        <p:txBody>
          <a:bodyPr>
            <a:normAutofit/>
          </a:bodyPr>
          <a:lstStyle/>
          <a:p>
            <a:r>
              <a:rPr lang="en-US" dirty="0"/>
              <a:t>Kara </a:t>
            </a:r>
            <a:r>
              <a:rPr lang="en-US" dirty="0" err="1"/>
              <a:t>Lybarger</a:t>
            </a:r>
            <a:r>
              <a:rPr lang="en-US" dirty="0"/>
              <a:t>-Monson</a:t>
            </a:r>
          </a:p>
          <a:p>
            <a:r>
              <a:rPr lang="en-US" dirty="0"/>
              <a:t>Moorpark College, English Professor</a:t>
            </a:r>
          </a:p>
          <a:p>
            <a:r>
              <a:rPr lang="en-US" dirty="0" smtClean="0"/>
              <a:t>klybargermonson@vcccd.edu</a:t>
            </a:r>
          </a:p>
          <a:p>
            <a:endParaRPr lang="en-US" dirty="0"/>
          </a:p>
          <a:p>
            <a:r>
              <a:rPr lang="en-US" dirty="0" smtClean="0"/>
              <a:t>Multicultural Day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82C0-A58F-4BD9-BB45-5533C74E6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Attention-Deficit/Hyperactivity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EEFF0-357E-488F-9257-C352EA148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Attention-Deficit/Hyperactivity </a:t>
            </a:r>
            <a:r>
              <a:rPr lang="en-US" dirty="0"/>
              <a:t>Disorder is primarily an </a:t>
            </a:r>
            <a:r>
              <a:rPr lang="en-US" b="1" dirty="0"/>
              <a:t>executive functioning disorder </a:t>
            </a:r>
            <a:r>
              <a:rPr lang="en-US" dirty="0"/>
              <a:t>and a self-regulation disorder </a:t>
            </a:r>
            <a:r>
              <a:rPr lang="en-US" dirty="0" smtClean="0"/>
              <a:t>and </a:t>
            </a:r>
            <a:r>
              <a:rPr lang="en-US" dirty="0"/>
              <a:t>includes two main categories: </a:t>
            </a:r>
          </a:p>
          <a:p>
            <a:r>
              <a:rPr lang="en-US" dirty="0" smtClean="0"/>
              <a:t>Poor </a:t>
            </a:r>
            <a:r>
              <a:rPr lang="en-US" dirty="0"/>
              <a:t>sustained </a:t>
            </a:r>
            <a:r>
              <a:rPr lang="en-US" dirty="0" smtClean="0"/>
              <a:t>attention </a:t>
            </a:r>
          </a:p>
          <a:p>
            <a:r>
              <a:rPr lang="en-US" dirty="0" smtClean="0"/>
              <a:t>Hyperactivity-impulsiveness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Core </a:t>
            </a:r>
            <a:r>
              <a:rPr lang="en-US" dirty="0"/>
              <a:t>symptoms are inattention, hyperactivity, and impulsivity 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E130A-1FC3-4EA4-943B-7BA4088C3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ADHD Behaviors and Traits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F98D5-5191-47F6-9F61-CB4C7A45F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attention span</a:t>
            </a:r>
          </a:p>
          <a:p>
            <a:r>
              <a:rPr lang="en-US" dirty="0"/>
              <a:t>Disorganized</a:t>
            </a:r>
          </a:p>
          <a:p>
            <a:r>
              <a:rPr lang="en-US" dirty="0" smtClean="0"/>
              <a:t>Procrastinates</a:t>
            </a:r>
            <a:endParaRPr lang="en-US" dirty="0"/>
          </a:p>
          <a:p>
            <a:r>
              <a:rPr lang="en-US" dirty="0"/>
              <a:t>Easily distracted</a:t>
            </a:r>
          </a:p>
          <a:p>
            <a:r>
              <a:rPr lang="en-US" dirty="0"/>
              <a:t>Poor follow through</a:t>
            </a:r>
          </a:p>
        </p:txBody>
      </p:sp>
    </p:spTree>
    <p:extLst>
      <p:ext uri="{BB962C8B-B14F-4D97-AF65-F5344CB8AC3E}">
        <p14:creationId xmlns:p14="http://schemas.microsoft.com/office/powerpoint/2010/main" val="36640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D4E64-2E45-4812-B734-F9BE903A1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Traits: ASD and ADHD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1B014-BC23-452D-87AA-D5DF1FE1A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Low working memory</a:t>
            </a:r>
          </a:p>
          <a:p>
            <a:pPr lvl="0"/>
            <a:r>
              <a:rPr lang="en-US" dirty="0"/>
              <a:t>Lack of executive functioning skills, such as being able to see the big picture and understand the appropriate hierarchy of tasks</a:t>
            </a:r>
          </a:p>
          <a:p>
            <a:pPr lvl="0"/>
            <a:r>
              <a:rPr lang="en-US" dirty="0" smtClean="0"/>
              <a:t>Need </a:t>
            </a:r>
            <a:r>
              <a:rPr lang="en-US" dirty="0"/>
              <a:t>assistance in organizational and time management skills</a:t>
            </a:r>
          </a:p>
          <a:p>
            <a:pPr lvl="0"/>
            <a:r>
              <a:rPr lang="en-US" dirty="0"/>
              <a:t>Difficult time transitioning</a:t>
            </a:r>
          </a:p>
          <a:p>
            <a:pPr lvl="0"/>
            <a:r>
              <a:rPr lang="en-US" dirty="0"/>
              <a:t>Difficulties in social relationships with their </a:t>
            </a:r>
            <a:r>
              <a:rPr lang="en-US" dirty="0" smtClean="0"/>
              <a:t>peers</a:t>
            </a:r>
          </a:p>
          <a:p>
            <a:r>
              <a:rPr lang="en-US" dirty="0" smtClean="0"/>
              <a:t>Possess </a:t>
            </a:r>
            <a:r>
              <a:rPr lang="en-US" dirty="0"/>
              <a:t>an </a:t>
            </a:r>
            <a:r>
              <a:rPr lang="en-US" b="1" dirty="0"/>
              <a:t>excellent long-term memory </a:t>
            </a:r>
            <a:r>
              <a:rPr lang="en-US" dirty="0"/>
              <a:t>for areas of interest and mastered subjects</a:t>
            </a:r>
          </a:p>
          <a:p>
            <a:pPr marL="82296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audiovisual </a:t>
            </a:r>
            <a:r>
              <a:rPr lang="en-US" dirty="0"/>
              <a:t>aids, graphic organizers, and timelines to complete assignments. </a:t>
            </a:r>
            <a:endParaRPr lang="en-US" dirty="0" smtClean="0"/>
          </a:p>
          <a:p>
            <a:pPr marL="82296" lvl="0" indent="0">
              <a:buNone/>
            </a:pPr>
            <a:endParaRPr lang="en-US" dirty="0"/>
          </a:p>
          <a:p>
            <a:pPr lvl="0"/>
            <a:r>
              <a:rPr lang="en-US" dirty="0" smtClean="0"/>
              <a:t>Diagram </a:t>
            </a:r>
            <a:r>
              <a:rPr lang="en-US" dirty="0"/>
              <a:t>steps for planning and organizing </a:t>
            </a:r>
            <a:r>
              <a:rPr lang="en-US" dirty="0" smtClean="0"/>
              <a:t>to </a:t>
            </a:r>
            <a:r>
              <a:rPr lang="en-US" dirty="0"/>
              <a:t>complete larger tasks</a:t>
            </a:r>
            <a:r>
              <a:rPr lang="en-US" dirty="0" smtClean="0"/>
              <a:t>.</a:t>
            </a:r>
          </a:p>
          <a:p>
            <a:pPr marL="82296" lvl="0" indent="0">
              <a:buNone/>
            </a:pPr>
            <a:endParaRPr lang="en-US" dirty="0"/>
          </a:p>
          <a:p>
            <a:pPr lvl="0"/>
            <a:r>
              <a:rPr lang="en-US" dirty="0" smtClean="0"/>
              <a:t>Use transitional </a:t>
            </a:r>
            <a:r>
              <a:rPr lang="en-US" dirty="0"/>
              <a:t>cues to move between activities in the classroom.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ADHD and ASD students thrive in environments that are organized, consistent, and low key: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High rate of sensory perception disorder with ASD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0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English, Meta-Studies, the 1990s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In a comprehensive study of the literature published in 2013 about learning disabilities in the college classroom from 1990 to 2000, the researchers found </a:t>
            </a:r>
            <a:r>
              <a:rPr lang="en-US" dirty="0" smtClean="0"/>
              <a:t>that…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the </a:t>
            </a:r>
            <a:r>
              <a:rPr lang="en-US" b="1" dirty="0"/>
              <a:t>use of computers </a:t>
            </a:r>
            <a:r>
              <a:rPr lang="en-US" dirty="0"/>
              <a:t>to type essays helped students the most along with </a:t>
            </a:r>
            <a:r>
              <a:rPr lang="en-US" b="1" dirty="0"/>
              <a:t>peer-response, portfolios, self-reflection assignments, and </a:t>
            </a:r>
            <a:r>
              <a:rPr lang="en-US" b="1" dirty="0" smtClean="0"/>
              <a:t>assistive </a:t>
            </a:r>
            <a:r>
              <a:rPr lang="en-US" b="1" dirty="0"/>
              <a:t>technologies </a:t>
            </a:r>
            <a:r>
              <a:rPr lang="en-US" dirty="0"/>
              <a:t>along with work on basic writing skills and emotional support.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English, Meta-Studies, 2000s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/>
              <a:t>The authors analyzed 53 studies and focused on </a:t>
            </a:r>
            <a:r>
              <a:rPr lang="en-US" b="1" dirty="0"/>
              <a:t>text production skills</a:t>
            </a:r>
            <a:r>
              <a:rPr lang="en-US" dirty="0"/>
              <a:t> as the best areas to help students: Sentence fluency, handwriting, spelling, and grammar. </a:t>
            </a:r>
            <a:r>
              <a:rPr lang="en-US" dirty="0" smtClean="0"/>
              <a:t>The writing process is complex!</a:t>
            </a:r>
          </a:p>
          <a:p>
            <a:pPr marL="82296" indent="0">
              <a:buNone/>
            </a:pPr>
            <a:r>
              <a:rPr lang="en-US" dirty="0" smtClean="0"/>
              <a:t>“</a:t>
            </a:r>
            <a:r>
              <a:rPr lang="en-US" dirty="0"/>
              <a:t>It requires the </a:t>
            </a:r>
            <a:r>
              <a:rPr lang="en-US" b="1" dirty="0"/>
              <a:t>orchestration</a:t>
            </a:r>
            <a:r>
              <a:rPr lang="en-US" dirty="0"/>
              <a:t> of handwriting, typing, spelling, and sentence construction skills that allow for composing to take place; strategies for planning, evaluating, monitoring, drafting, and revising text; topic, genre, linguistic, and semantic knowledge for creating meaning; and the motivational aspirations to put these skills, strategies, and knowledge into play.”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8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78453-A27B-4C80-AEA3-2D966FDB8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Rate of Comorbidities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87F5-B5A5-4858-A000-BC4A17701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/>
              <a:t>One-third of students with </a:t>
            </a:r>
            <a:r>
              <a:rPr lang="en-US" b="1" dirty="0" smtClean="0"/>
              <a:t>ADHD</a:t>
            </a:r>
            <a:r>
              <a:rPr lang="en-US" dirty="0" smtClean="0"/>
              <a:t>:</a:t>
            </a:r>
          </a:p>
          <a:p>
            <a:r>
              <a:rPr lang="en-US" dirty="0"/>
              <a:t>L</a:t>
            </a:r>
            <a:r>
              <a:rPr lang="en-US" dirty="0" smtClean="0"/>
              <a:t>earning disabilities (most common, dyslexia)</a:t>
            </a:r>
          </a:p>
          <a:p>
            <a:r>
              <a:rPr lang="en-US" dirty="0"/>
              <a:t>C</a:t>
            </a:r>
            <a:r>
              <a:rPr lang="en-US" dirty="0" smtClean="0"/>
              <a:t>oexisting </a:t>
            </a:r>
            <a:r>
              <a:rPr lang="en-US" dirty="0"/>
              <a:t>psychiatric disorders at a higher rate than the average student without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comorbid behaviors are depression, anxiety, compulsive behaviors, and oppositional defiant disorders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70 percent of adults with </a:t>
            </a:r>
            <a:r>
              <a:rPr lang="en-US" b="1" dirty="0"/>
              <a:t>autism</a:t>
            </a:r>
            <a:r>
              <a:rPr lang="en-US" dirty="0"/>
              <a:t> have at least one additional </a:t>
            </a:r>
            <a:r>
              <a:rPr lang="en-US" dirty="0" smtClean="0"/>
              <a:t>disorder: Social anxiety, ADHD, and </a:t>
            </a:r>
            <a:r>
              <a:rPr lang="en-US" dirty="0"/>
              <a:t>oppositional disorder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5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28FC-8157-4DB8-8FA0-49DBD306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Aspects of ASD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981A-AAD5-4F11-A903-92A0D280D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dirty="0"/>
              <a:t>The Wisconsin Technical College disability staff created an “Autism Spectrum Disorders Guide” for </a:t>
            </a:r>
            <a:r>
              <a:rPr lang="en-US" dirty="0" smtClean="0"/>
              <a:t>instructors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Perseverance</a:t>
            </a:r>
          </a:p>
          <a:p>
            <a:r>
              <a:rPr lang="en-US" dirty="0"/>
              <a:t>R</a:t>
            </a:r>
            <a:r>
              <a:rPr lang="en-US" dirty="0" smtClean="0"/>
              <a:t>arely </a:t>
            </a:r>
            <a:r>
              <a:rPr lang="en-US" dirty="0"/>
              <a:t>judges </a:t>
            </a:r>
            <a:r>
              <a:rPr lang="en-US" dirty="0" smtClean="0"/>
              <a:t>others</a:t>
            </a:r>
          </a:p>
          <a:p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distracted by social cues or random small </a:t>
            </a:r>
            <a:r>
              <a:rPr lang="en-US" dirty="0" smtClean="0"/>
              <a:t>talk</a:t>
            </a:r>
          </a:p>
          <a:p>
            <a:r>
              <a:rPr lang="en-US" dirty="0"/>
              <a:t>A</a:t>
            </a:r>
            <a:r>
              <a:rPr lang="en-US" dirty="0" smtClean="0"/>
              <a:t>ttention </a:t>
            </a:r>
            <a:r>
              <a:rPr lang="en-US" dirty="0"/>
              <a:t>to detail and sustained </a:t>
            </a:r>
            <a:r>
              <a:rPr lang="en-US" dirty="0" smtClean="0"/>
              <a:t>concentration</a:t>
            </a:r>
          </a:p>
          <a:p>
            <a:r>
              <a:rPr lang="en-US" dirty="0"/>
              <a:t>E</a:t>
            </a:r>
            <a:r>
              <a:rPr lang="en-US" dirty="0" smtClean="0"/>
              <a:t>xcellent </a:t>
            </a:r>
            <a:r>
              <a:rPr lang="en-US" dirty="0"/>
              <a:t>long-term </a:t>
            </a:r>
            <a:r>
              <a:rPr lang="en-US" dirty="0" smtClean="0"/>
              <a:t>memory</a:t>
            </a:r>
          </a:p>
          <a:p>
            <a:r>
              <a:rPr lang="en-US" dirty="0"/>
              <a:t>H</a:t>
            </a:r>
            <a:r>
              <a:rPr lang="en-US" dirty="0" smtClean="0"/>
              <a:t>onest </a:t>
            </a:r>
            <a:r>
              <a:rPr lang="en-US" dirty="0"/>
              <a:t>and </a:t>
            </a:r>
            <a:r>
              <a:rPr lang="en-US" dirty="0" smtClean="0"/>
              <a:t>loyal</a:t>
            </a:r>
          </a:p>
          <a:p>
            <a:r>
              <a:rPr lang="en-US" dirty="0"/>
              <a:t>T</a:t>
            </a:r>
            <a:r>
              <a:rPr lang="en-US" dirty="0" smtClean="0"/>
              <a:t>olerance </a:t>
            </a:r>
            <a:r>
              <a:rPr lang="en-US" dirty="0"/>
              <a:t>of repetition and </a:t>
            </a:r>
            <a:r>
              <a:rPr lang="en-US" dirty="0" smtClean="0"/>
              <a:t>routine</a:t>
            </a:r>
          </a:p>
          <a:p>
            <a:r>
              <a:rPr lang="en-US" dirty="0"/>
              <a:t>A</a:t>
            </a:r>
            <a:r>
              <a:rPr lang="en-US" dirty="0" smtClean="0"/>
              <a:t>bility </a:t>
            </a:r>
            <a:r>
              <a:rPr lang="en-US" dirty="0"/>
              <a:t>to think outside the box and find creative </a:t>
            </a:r>
            <a:r>
              <a:rPr lang="en-US" dirty="0" smtClean="0"/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2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FF81-3528-4209-B7DD-6F0F9D60E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far side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E20EE-8CF4-4B9D-90E2-0F12F73D6E3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6400800" cy="698500"/>
          </a:xfrm>
        </p:spPr>
        <p:txBody>
          <a:bodyPr>
            <a:noAutofit/>
          </a:bodyPr>
          <a:lstStyle/>
          <a:p>
            <a:endParaRPr lang="en-US" sz="2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55C9E15-7968-4CD6-8A42-46FF13EA8B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31" y="1981201"/>
            <a:ext cx="5455969" cy="4603750"/>
          </a:xfrm>
        </p:spPr>
      </p:pic>
    </p:spTree>
    <p:extLst>
      <p:ext uri="{BB962C8B-B14F-4D97-AF65-F5344CB8AC3E}">
        <p14:creationId xmlns:p14="http://schemas.microsoft.com/office/powerpoint/2010/main" val="36099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ADHD and ASD are neurological disorders</a:t>
            </a:r>
          </a:p>
          <a:p>
            <a:r>
              <a:rPr lang="en-US" dirty="0" smtClean="0"/>
              <a:t>Research shows that the disorders have 50% genetic and 50% environmental causes</a:t>
            </a:r>
          </a:p>
          <a:p>
            <a:r>
              <a:rPr lang="en-US" dirty="0" smtClean="0"/>
              <a:t>The rates are on the rise</a:t>
            </a:r>
          </a:p>
          <a:p>
            <a:r>
              <a:rPr lang="en-US" dirty="0" smtClean="0"/>
              <a:t>They impact individuals </a:t>
            </a:r>
            <a:r>
              <a:rPr lang="en-US" dirty="0"/>
              <a:t>across </a:t>
            </a:r>
            <a:r>
              <a:rPr lang="en-US" dirty="0" smtClean="0"/>
              <a:t>ALL </a:t>
            </a:r>
            <a:r>
              <a:rPr lang="en-US" dirty="0"/>
              <a:t>gender, racial, ethnic, and socioeconomic </a:t>
            </a:r>
            <a:r>
              <a:rPr lang="en-US" dirty="0" smtClean="0"/>
              <a:t>backgrounds</a:t>
            </a:r>
          </a:p>
          <a:p>
            <a:r>
              <a:rPr lang="en-US" dirty="0" smtClean="0"/>
              <a:t>They have a high rate of coexisting conditions</a:t>
            </a:r>
          </a:p>
          <a:p>
            <a:r>
              <a:rPr lang="en-US" dirty="0" smtClean="0"/>
              <a:t>Every person is absolutely unique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678A8-ACFA-4DFC-8ED2-B489DE0BE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Aspects of ADHD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CC7AB-A127-4022-9888-2A28B9098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Hyperfocus</a:t>
            </a:r>
            <a:endParaRPr lang="en-US" dirty="0"/>
          </a:p>
          <a:p>
            <a:r>
              <a:rPr lang="en-US" dirty="0"/>
              <a:t>Resilience</a:t>
            </a:r>
          </a:p>
          <a:p>
            <a:r>
              <a:rPr lang="en-US" dirty="0"/>
              <a:t>Risk-taking</a:t>
            </a:r>
          </a:p>
          <a:p>
            <a:r>
              <a:rPr lang="en-US" dirty="0"/>
              <a:t>Spontaneity</a:t>
            </a:r>
          </a:p>
          <a:p>
            <a:r>
              <a:rPr lang="en-US" dirty="0"/>
              <a:t>Creativity</a:t>
            </a:r>
          </a:p>
          <a:p>
            <a:r>
              <a:rPr lang="en-US" dirty="0"/>
              <a:t>Out-of-the-box thinking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54F3-A915-4DA2-BDE2-B6EB671F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Practices: ASD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54E78-5510-4F6D-A85D-2FE22DAD9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b="1" dirty="0"/>
              <a:t>Visual learners</a:t>
            </a:r>
            <a:r>
              <a:rPr lang="en-US" sz="3400" dirty="0"/>
              <a:t>: Balance lectures with audiovisuals and use graphic organizers </a:t>
            </a:r>
          </a:p>
          <a:p>
            <a:pPr lvl="0"/>
            <a:r>
              <a:rPr lang="en-US" sz="3400" dirty="0"/>
              <a:t>Be </a:t>
            </a:r>
            <a:r>
              <a:rPr lang="en-US" sz="3400" dirty="0" smtClean="0"/>
              <a:t>consistent</a:t>
            </a:r>
            <a:r>
              <a:rPr lang="en-US" sz="3400" dirty="0"/>
              <a:t> </a:t>
            </a:r>
            <a:r>
              <a:rPr lang="en-US" sz="3400" dirty="0" smtClean="0"/>
              <a:t>and organized</a:t>
            </a:r>
          </a:p>
          <a:p>
            <a:pPr lvl="0"/>
            <a:r>
              <a:rPr lang="en-US" sz="3400" dirty="0" smtClean="0"/>
              <a:t>Minimize </a:t>
            </a:r>
            <a:r>
              <a:rPr lang="en-US" sz="3400" dirty="0"/>
              <a:t>or be aware of bright lights, loud sounds, and strong smells. </a:t>
            </a:r>
          </a:p>
          <a:p>
            <a:pPr lvl="0"/>
            <a:r>
              <a:rPr lang="en-US" sz="3400" dirty="0"/>
              <a:t>Allow assignments to be </a:t>
            </a:r>
            <a:r>
              <a:rPr lang="en-US" sz="3400" dirty="0" smtClean="0"/>
              <a:t>typed due to fine motor skills</a:t>
            </a:r>
            <a:endParaRPr lang="en-US" sz="3400" dirty="0"/>
          </a:p>
          <a:p>
            <a:pPr lvl="0"/>
            <a:r>
              <a:rPr lang="en-US" sz="3400" dirty="0"/>
              <a:t>Prime students for transitions</a:t>
            </a:r>
          </a:p>
          <a:p>
            <a:pPr lvl="0"/>
            <a:r>
              <a:rPr lang="en-US" sz="3400" dirty="0"/>
              <a:t>Provide lecture ahead of time or on the back 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1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3E91F-34F5-48CD-AAC4-C0A3CE237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Practices: ADHD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E2244-CDF4-46AA-B630-82F9CE266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10-2 </a:t>
            </a:r>
            <a:r>
              <a:rPr lang="en-US" dirty="0" smtClean="0"/>
              <a:t>strategy</a:t>
            </a:r>
          </a:p>
          <a:p>
            <a:r>
              <a:rPr lang="en-US" dirty="0" smtClean="0"/>
              <a:t>Reduce the amount of timed tests</a:t>
            </a:r>
          </a:p>
          <a:p>
            <a:r>
              <a:rPr lang="en-US" dirty="0" smtClean="0"/>
              <a:t>Scaffolding</a:t>
            </a:r>
            <a:r>
              <a:rPr lang="en-US" dirty="0"/>
              <a:t>: Break down </a:t>
            </a:r>
            <a:r>
              <a:rPr lang="en-US" dirty="0" smtClean="0"/>
              <a:t>assignments</a:t>
            </a:r>
          </a:p>
          <a:p>
            <a:r>
              <a:rPr lang="en-US" dirty="0" smtClean="0"/>
              <a:t>Hands-on-learning strategies</a:t>
            </a:r>
          </a:p>
          <a:p>
            <a:pPr lvl="0"/>
            <a:r>
              <a:rPr lang="en-US" dirty="0" smtClean="0"/>
              <a:t>Kinesthetic/Auditory </a:t>
            </a:r>
            <a:r>
              <a:rPr lang="en-US" dirty="0"/>
              <a:t>Activities:</a:t>
            </a:r>
          </a:p>
          <a:p>
            <a:pPr lvl="1"/>
            <a:r>
              <a:rPr lang="en-US" dirty="0"/>
              <a:t>Share/Pair/Square</a:t>
            </a:r>
          </a:p>
          <a:p>
            <a:pPr lvl="1"/>
            <a:r>
              <a:rPr lang="en-US" dirty="0" smtClean="0"/>
              <a:t>Jigsaw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9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B0D8-A663-4BD2-BCD7-F5CF8149B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Teach to the Seven Different Learning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3E4A0-0B3B-4B75-B431-F5FFDA60F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Listening and taking </a:t>
            </a:r>
            <a:r>
              <a:rPr lang="en-US" dirty="0"/>
              <a:t>notes while paying attention </a:t>
            </a:r>
            <a:r>
              <a:rPr lang="en-US" dirty="0" smtClean="0"/>
              <a:t>will </a:t>
            </a:r>
            <a:r>
              <a:rPr lang="en-US" dirty="0"/>
              <a:t>address the </a:t>
            </a:r>
            <a:r>
              <a:rPr lang="en-US" b="1" dirty="0"/>
              <a:t>visual, tactile, and auditory</a:t>
            </a:r>
            <a:r>
              <a:rPr lang="en-US" dirty="0"/>
              <a:t> aspects of </a:t>
            </a:r>
            <a:r>
              <a:rPr lang="en-US" dirty="0" smtClean="0"/>
              <a:t>learning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Using the </a:t>
            </a:r>
            <a:r>
              <a:rPr lang="en-US" dirty="0"/>
              <a:t>board or manipulatives will help the </a:t>
            </a:r>
            <a:r>
              <a:rPr lang="en-US" b="1" dirty="0"/>
              <a:t>tactile (or kinesthetic)</a:t>
            </a:r>
            <a:r>
              <a:rPr lang="en-US" dirty="0"/>
              <a:t> </a:t>
            </a:r>
            <a:r>
              <a:rPr lang="en-US" dirty="0" smtClean="0"/>
              <a:t>learner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8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individually </a:t>
            </a:r>
            <a:r>
              <a:rPr lang="en-US" dirty="0"/>
              <a:t>will help the </a:t>
            </a:r>
            <a:r>
              <a:rPr lang="en-US" b="1" dirty="0"/>
              <a:t>intrapersonal</a:t>
            </a:r>
            <a:r>
              <a:rPr lang="en-US" dirty="0"/>
              <a:t> </a:t>
            </a:r>
            <a:r>
              <a:rPr lang="en-US" dirty="0" smtClean="0"/>
              <a:t>learner while </a:t>
            </a:r>
            <a:r>
              <a:rPr lang="en-US" dirty="0" err="1" smtClean="0"/>
              <a:t>groupwork</a:t>
            </a:r>
            <a:r>
              <a:rPr lang="en-US" dirty="0" smtClean="0"/>
              <a:t> </a:t>
            </a:r>
            <a:r>
              <a:rPr lang="en-US" dirty="0"/>
              <a:t>will encourage the </a:t>
            </a:r>
            <a:r>
              <a:rPr lang="en-US" b="1" dirty="0"/>
              <a:t>interpersonal</a:t>
            </a:r>
            <a:r>
              <a:rPr lang="en-US" dirty="0"/>
              <a:t> learner to </a:t>
            </a:r>
            <a:r>
              <a:rPr lang="en-US" dirty="0" smtClean="0"/>
              <a:t>succeed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Repeating what </a:t>
            </a:r>
            <a:r>
              <a:rPr lang="en-US" dirty="0"/>
              <a:t>was said in lecture </a:t>
            </a:r>
            <a:r>
              <a:rPr lang="en-US" dirty="0" smtClean="0"/>
              <a:t>and presenting findings </a:t>
            </a:r>
            <a:r>
              <a:rPr lang="en-US" dirty="0"/>
              <a:t>from the group will assist the </a:t>
            </a:r>
            <a:r>
              <a:rPr lang="en-US" b="1" dirty="0"/>
              <a:t>linguistic</a:t>
            </a:r>
            <a:r>
              <a:rPr lang="en-US" dirty="0"/>
              <a:t> learner and providing the logical background or reasoning of what is being learned will help the </a:t>
            </a:r>
            <a:r>
              <a:rPr lang="en-US" b="1" dirty="0"/>
              <a:t>logical</a:t>
            </a:r>
            <a:r>
              <a:rPr lang="en-US" dirty="0"/>
              <a:t> </a:t>
            </a:r>
            <a:r>
              <a:rPr lang="en-US" dirty="0" smtClean="0"/>
              <a:t>learner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Autism in the Workplace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/>
              <a:t>In May of 2013, SAP, an Internet technology company, started an Autism at Work program as part of their Diversity and Inclusion division: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“</a:t>
            </a:r>
            <a:r>
              <a:rPr lang="en-US" dirty="0"/>
              <a:t>We focus on everyone’s unique ability to contribute, rather than a person’s perceived limitations . . . SAP’s internationally-recognized Autism at Work program is a shining example of this commitment, with nearly 120 colleagues on the autism spectrum onboard and the program in nine countries. By embracing differences, we help spark innovation — while challenging assumptions and inspiring change.”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inspired SAP?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err="1"/>
              <a:t>Specialisterne</a:t>
            </a:r>
            <a:r>
              <a:rPr lang="en-US" dirty="0"/>
              <a:t> is a software company who employs individuals on the spectrum and was started by a man whose son is autistic: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“We harness the special characteristics and talents of people with autism and use them as a competitive advantage, and as a means to help people with autism secure meaningful employment.”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FF6F-9100-4AA9-B633-F57A62E9B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ADHD and the Workplace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9C954-7687-4C99-920C-E7F8634FE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Highly routine environments may be boring compared to varied and unpredictable environments that are more stimulating and fast-paced.</a:t>
            </a:r>
          </a:p>
          <a:p>
            <a:r>
              <a:rPr lang="en-US" dirty="0"/>
              <a:t>Short attention span, restlessness, and impatience are assets in this environment.</a:t>
            </a:r>
          </a:p>
          <a:p>
            <a:r>
              <a:rPr lang="en-US" dirty="0"/>
              <a:t>Weill Cornell Medical College clinical psychiatry professor Richard A. Friedman says in a </a:t>
            </a:r>
            <a:r>
              <a:rPr lang="en-US" i="1" dirty="0"/>
              <a:t>New York Times</a:t>
            </a:r>
            <a:r>
              <a:rPr lang="en-US" dirty="0"/>
              <a:t> article, “Let’s not rush to medicalize, their curiosity, energy and novelty-seeking; in the right environment, these traits are not a disability, and can be a real asset.”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804FE-A36A-430E-B752-93513FC2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Neurodiversity Promotes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71AEF-0E4C-443A-94B8-3B9B31FB6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neurological disorders impact students across all gender, racial, ethnic, and socioeconomic backgrounds. </a:t>
            </a:r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using inclusionary practices in the classroom, instructors may promote neurodiversity and ensure equity. 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0ED5E-E0F3-4F8A-98F4-10D2A04D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Conclusion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F2CF3-B1E5-4E83-B230-40B05F29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endParaRPr lang="en-US" sz="3600" dirty="0"/>
          </a:p>
          <a:p>
            <a:pPr marL="82296" indent="0">
              <a:buNone/>
            </a:pPr>
            <a:endParaRPr lang="en-US" sz="3600" dirty="0"/>
          </a:p>
          <a:p>
            <a:pPr marL="82296" indent="0">
              <a:buNone/>
            </a:pPr>
            <a:r>
              <a:rPr lang="en-US" sz="4700" dirty="0"/>
              <a:t>"Be a little flexible. Be a little creative. We have to rethink, what is the end goal in education?"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Dr. Temple </a:t>
            </a:r>
            <a:r>
              <a:rPr lang="en-US" dirty="0" smtClean="0"/>
              <a:t>Grandin</a:t>
            </a:r>
          </a:p>
          <a:p>
            <a:pPr marL="82296" indent="0">
              <a:buNone/>
            </a:pPr>
            <a:endParaRPr lang="en-US" sz="3600" dirty="0"/>
          </a:p>
          <a:p>
            <a:pPr marL="82296" indent="0">
              <a:buNone/>
            </a:pPr>
            <a:endParaRPr lang="en-US" sz="3600" dirty="0" smtClean="0"/>
          </a:p>
          <a:p>
            <a:pPr marL="82296" indent="0">
              <a:buNone/>
            </a:pPr>
            <a:r>
              <a:rPr lang="en-US" sz="2200" dirty="0" smtClean="0"/>
              <a:t>For more information, please contact me at </a:t>
            </a:r>
            <a:r>
              <a:rPr lang="en-US" sz="2200" dirty="0"/>
              <a:t>klybargermonson@vcccd.edu</a:t>
            </a:r>
          </a:p>
          <a:p>
            <a:pPr marL="82296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01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Case for Neurodiversity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17638"/>
            <a:ext cx="7498080" cy="4830762"/>
          </a:xfrm>
        </p:spPr>
        <p:txBody>
          <a:bodyPr/>
          <a:lstStyle/>
          <a:p>
            <a:pPr marL="82296" indent="0">
              <a:buNone/>
            </a:pPr>
            <a:r>
              <a:rPr lang="en-US" sz="3600" dirty="0"/>
              <a:t>Neurodiversity is the idea </a:t>
            </a:r>
            <a:r>
              <a:rPr lang="en-US" sz="3600" dirty="0" smtClean="0"/>
              <a:t>that having </a:t>
            </a:r>
            <a:r>
              <a:rPr lang="en-US" sz="3600" dirty="0"/>
              <a:t>individuals with autism, ADHD, and other </a:t>
            </a:r>
            <a:r>
              <a:rPr lang="en-US" sz="3600" dirty="0" smtClean="0"/>
              <a:t>neurological disorders </a:t>
            </a:r>
            <a:r>
              <a:rPr lang="en-US" sz="3600" dirty="0"/>
              <a:t>in the </a:t>
            </a:r>
            <a:r>
              <a:rPr lang="en-US" sz="3600" dirty="0" smtClean="0"/>
              <a:t>classroom and workplace </a:t>
            </a:r>
            <a:r>
              <a:rPr lang="en-US" sz="3600" dirty="0"/>
              <a:t>is an </a:t>
            </a:r>
            <a:endParaRPr lang="en-US" sz="3600" dirty="0" smtClean="0"/>
          </a:p>
          <a:p>
            <a:pPr marL="82296" indent="0">
              <a:buNone/>
            </a:pPr>
            <a:r>
              <a:rPr lang="en-US" sz="3600" b="1" dirty="0" smtClean="0"/>
              <a:t>advantage</a:t>
            </a:r>
            <a:r>
              <a:rPr lang="en-US" sz="3600" dirty="0" smtClean="0"/>
              <a:t> </a:t>
            </a:r>
            <a:r>
              <a:rPr lang="en-US" sz="3600" dirty="0"/>
              <a:t>and contributes to </a:t>
            </a:r>
            <a:endParaRPr lang="en-US" sz="3600" dirty="0" smtClean="0"/>
          </a:p>
          <a:p>
            <a:pPr marL="82296" indent="0">
              <a:buNone/>
            </a:pPr>
            <a:r>
              <a:rPr lang="en-US" sz="3600" b="1" dirty="0" smtClean="0"/>
              <a:t>diversity </a:t>
            </a:r>
            <a:r>
              <a:rPr lang="en-US" sz="3600" b="1" dirty="0"/>
              <a:t>initiatives</a:t>
            </a:r>
            <a:r>
              <a:rPr lang="en-US" sz="3600" dirty="0"/>
              <a:t> and </a:t>
            </a:r>
            <a:endParaRPr lang="en-US" sz="3600" dirty="0" smtClean="0"/>
          </a:p>
          <a:p>
            <a:pPr marL="82296" indent="0">
              <a:buNone/>
            </a:pPr>
            <a:r>
              <a:rPr lang="en-US" sz="3600" b="1" dirty="0" smtClean="0"/>
              <a:t>inclusionary </a:t>
            </a:r>
            <a:r>
              <a:rPr lang="en-US" sz="3600" b="1" dirty="0"/>
              <a:t>practices.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562600"/>
          </a:xfrm>
        </p:spPr>
        <p:txBody>
          <a:bodyPr>
            <a:normAutofit fontScale="40000" lnSpcReduction="20000"/>
          </a:bodyPr>
          <a:lstStyle/>
          <a:p>
            <a:pPr marL="82296" indent="-457200" fontAlgn="base">
              <a:lnSpc>
                <a:spcPct val="120000"/>
              </a:lnSpc>
              <a:buNone/>
            </a:pPr>
            <a:r>
              <a:rPr lang="en-US" dirty="0"/>
              <a:t>American Psychiatric Association</a:t>
            </a:r>
            <a:r>
              <a:rPr lang="en-US" i="1" dirty="0"/>
              <a:t>. Diagnostic Statistical Manual of Mental Disorders</a:t>
            </a:r>
            <a:r>
              <a:rPr lang="en-US" dirty="0"/>
              <a:t> (DSM-V), 2013.</a:t>
            </a:r>
          </a:p>
          <a:p>
            <a:pPr marL="82296" indent="-457200" fontAlgn="base">
              <a:lnSpc>
                <a:spcPct val="120000"/>
              </a:lnSpc>
              <a:buNone/>
            </a:pPr>
            <a:r>
              <a:rPr lang="en-US" dirty="0"/>
              <a:t> “Attention-Deficit/Hyperactivity Homepage.” </a:t>
            </a:r>
            <a:r>
              <a:rPr lang="en-US" i="1" dirty="0"/>
              <a:t>Centers for Disease Control and Prevention</a:t>
            </a:r>
            <a:r>
              <a:rPr lang="en-US" dirty="0"/>
              <a:t>, 2017, https://www.cdc.gov/ncbddd/adhd/index.html. </a:t>
            </a:r>
            <a:r>
              <a:rPr lang="en-US" dirty="0" smtClean="0"/>
              <a:t>  Accessed </a:t>
            </a:r>
            <a:r>
              <a:rPr lang="en-US" dirty="0"/>
              <a:t>30 August 2017.</a:t>
            </a:r>
          </a:p>
          <a:p>
            <a:pPr marL="82296" indent="-457200" fontAlgn="base">
              <a:lnSpc>
                <a:spcPct val="120000"/>
              </a:lnSpc>
              <a:buNone/>
            </a:pPr>
            <a:r>
              <a:rPr lang="en-US" dirty="0"/>
              <a:t>“Autism Spectrum Disorder Homepage.” </a:t>
            </a:r>
            <a:r>
              <a:rPr lang="en-US" i="1" dirty="0"/>
              <a:t>Centers for Disease Control and Prevention</a:t>
            </a:r>
            <a:r>
              <a:rPr lang="en-US" dirty="0"/>
              <a:t>, 2017, https://www.cdc.gov/ncbddd/autism/data.html. Accessed 30 August 2017.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/>
              <a:t> “Autism Spectrum Disorders Quick Guide.” Wisconsin Technical College System, 2015.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 smtClean="0"/>
              <a:t>Friedman</a:t>
            </a:r>
            <a:r>
              <a:rPr lang="en-US" dirty="0"/>
              <a:t>, Robert A. “A Natural Fix for A.D.H.D.” </a:t>
            </a:r>
            <a:r>
              <a:rPr lang="en-US" i="1" dirty="0"/>
              <a:t>The New York Times, </a:t>
            </a:r>
            <a:r>
              <a:rPr lang="en-US" dirty="0"/>
              <a:t>31 Oct. 2014, https://www.nytimes.com/2014/11/02/opinion/sunday/a-natural-fix-for-adhd.html.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 smtClean="0"/>
              <a:t>Graham</a:t>
            </a:r>
            <a:r>
              <a:rPr lang="en-US" dirty="0"/>
              <a:t>, Steve, et al. “Writing Characteristics of Students with Learning Disabilities and Typically Achieving Peers: A Meta-Analysis.” </a:t>
            </a:r>
            <a:r>
              <a:rPr lang="en-US" i="1" dirty="0"/>
              <a:t>Exceptional Children</a:t>
            </a:r>
            <a:r>
              <a:rPr lang="en-US" dirty="0"/>
              <a:t>, vol. 83, no. 2, 1 Jan. 2017, pp. 199-218. </a:t>
            </a:r>
            <a:r>
              <a:rPr lang="en-US" i="1" dirty="0"/>
              <a:t>EBSCO Host</a:t>
            </a:r>
            <a:r>
              <a:rPr lang="en-US" dirty="0"/>
              <a:t>, search.ebscohost.com/</a:t>
            </a:r>
            <a:r>
              <a:rPr lang="en-US" dirty="0" err="1"/>
              <a:t>login.aspx?direct</a:t>
            </a:r>
            <a:r>
              <a:rPr lang="en-US" dirty="0"/>
              <a:t>=</a:t>
            </a:r>
            <a:r>
              <a:rPr lang="en-US" dirty="0" err="1"/>
              <a:t>true&amp;bd</a:t>
            </a:r>
            <a:r>
              <a:rPr lang="en-US" dirty="0"/>
              <a:t>=</a:t>
            </a:r>
            <a:r>
              <a:rPr lang="en-US" dirty="0" err="1"/>
              <a:t>eric&amp;AN</a:t>
            </a:r>
            <a:r>
              <a:rPr lang="en-US" dirty="0"/>
              <a:t>=EJ1125287&amp;site=</a:t>
            </a:r>
            <a:r>
              <a:rPr lang="en-US" dirty="0" err="1"/>
              <a:t>ehost</a:t>
            </a:r>
            <a:r>
              <a:rPr lang="en-US" dirty="0"/>
              <a:t>-live. Accessed 17 Sept. 2017.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 smtClean="0"/>
              <a:t>Harris </a:t>
            </a:r>
            <a:r>
              <a:rPr lang="en-US" dirty="0" err="1"/>
              <a:t>Delrieu</a:t>
            </a:r>
            <a:r>
              <a:rPr lang="en-US" dirty="0"/>
              <a:t>, Laura. “Students with Autism in the College Classroom.” </a:t>
            </a:r>
            <a:r>
              <a:rPr lang="en-US" i="1" dirty="0"/>
              <a:t>The HEATH Resource Center at the National Youth Transitions Center</a:t>
            </a:r>
            <a:r>
              <a:rPr lang="en-US" dirty="0"/>
              <a:t>, George Washington University, 2013, https://www.heath.gwu.edu/students-autism-college-classroom. Accessed 1 September 2017.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/>
              <a:t>Holland, Roberta. “Neurodiversity: The Benefits of Recruiting Employees with Cognitive Disabilities.” </a:t>
            </a:r>
            <a:r>
              <a:rPr lang="en-US" i="1" dirty="0"/>
              <a:t>Harvard Business Review</a:t>
            </a:r>
            <a:r>
              <a:rPr lang="en-US" dirty="0"/>
              <a:t>, 11 July 2016, https://hbswk.hbs.edu/item/neurodiversity-the-benefits-of-recruiting-employees-with-cognitive-disabilities. 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/>
              <a:t>SAP. “Differently Abled People.” https://www.sap.com/corporate/en/company/diversity/differently-abled.html. 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 err="1"/>
              <a:t>Specialisterne</a:t>
            </a:r>
            <a:r>
              <a:rPr lang="en-US" dirty="0"/>
              <a:t>. “Welcome to </a:t>
            </a:r>
            <a:r>
              <a:rPr lang="en-US" dirty="0" err="1"/>
              <a:t>Specialisterne</a:t>
            </a:r>
            <a:r>
              <a:rPr lang="en-US" dirty="0"/>
              <a:t>.” </a:t>
            </a:r>
            <a:r>
              <a:rPr lang="en-US" u="sng" dirty="0">
                <a:hlinkClick r:id="rId2"/>
              </a:rPr>
              <a:t>http://specialisterne.com/</a:t>
            </a:r>
            <a:r>
              <a:rPr lang="en-US" dirty="0"/>
              <a:t>.</a:t>
            </a:r>
          </a:p>
          <a:p>
            <a:pPr marL="82296" indent="-457200">
              <a:lnSpc>
                <a:spcPct val="120000"/>
              </a:lnSpc>
              <a:buNone/>
            </a:pPr>
            <a:r>
              <a:rPr lang="en-US" dirty="0" smtClean="0"/>
              <a:t>United </a:t>
            </a:r>
            <a:r>
              <a:rPr lang="en-US" dirty="0"/>
              <a:t>States, Department of Education</a:t>
            </a:r>
            <a:r>
              <a:rPr lang="en-US" i="1" dirty="0"/>
              <a:t>. Teaching Children with Attention-Deficit/Hyperactivity Disorder: Instructional Strategies and Practices</a:t>
            </a:r>
            <a:r>
              <a:rPr lang="en-US" dirty="0"/>
              <a:t>, 2008, https://www2.ed.gov/rschstat/research/pubs/adhd/adhd-teaching-2008.pdf.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8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Article in Harvard Business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Gary P. Pisano of Harvard Business School 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/>
              <a:t>“Their intellectual horsepower is quite high. They do things differently and they behave differently, but the question is, can you turn that into a virtue? That’s part of the thinking on this idea of neurodiversity; that we do better when we mix people who think differently or are wired a bit differently” (</a:t>
            </a:r>
            <a:r>
              <a:rPr lang="en-US" dirty="0" err="1"/>
              <a:t>qtd</a:t>
            </a:r>
            <a:r>
              <a:rPr lang="en-US" dirty="0"/>
              <a:t>. in Holland).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707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Spectrum of Success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143000"/>
            <a:ext cx="7406640" cy="5257800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Promote neurodiversity and </a:t>
            </a:r>
            <a:r>
              <a:rPr lang="en-US" sz="4000" dirty="0"/>
              <a:t>e</a:t>
            </a:r>
            <a:r>
              <a:rPr lang="en-US" sz="4000" dirty="0" smtClean="0"/>
              <a:t>nsure equity:</a:t>
            </a:r>
            <a:endParaRPr lang="en-US" sz="40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000" dirty="0" smtClean="0"/>
              <a:t>Use</a:t>
            </a:r>
            <a:r>
              <a:rPr lang="en-US" sz="4000" b="1" dirty="0" smtClean="0"/>
              <a:t> </a:t>
            </a:r>
            <a:r>
              <a:rPr lang="en-US" sz="4000" b="1" dirty="0"/>
              <a:t>effective instruction strategies</a:t>
            </a:r>
            <a:endParaRPr lang="en-US" sz="40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000" dirty="0"/>
              <a:t>Address </a:t>
            </a:r>
            <a:r>
              <a:rPr lang="en-US" sz="4000" b="1" dirty="0"/>
              <a:t>different learning styles</a:t>
            </a:r>
            <a:endParaRPr lang="en-US" sz="40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4000" dirty="0"/>
              <a:t>Increase </a:t>
            </a:r>
            <a:r>
              <a:rPr lang="en-US" sz="4000" b="1" dirty="0"/>
              <a:t>one’s general understanding </a:t>
            </a:r>
            <a:r>
              <a:rPr lang="en-US" sz="4000" dirty="0"/>
              <a:t>of these neurological disorders</a:t>
            </a:r>
          </a:p>
          <a:p>
            <a:pPr marL="530352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Rising Rates of ADHD and ASD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17638"/>
            <a:ext cx="7498080" cy="4830762"/>
          </a:xfrm>
        </p:spPr>
        <p:txBody>
          <a:bodyPr>
            <a:normAutofit/>
          </a:bodyPr>
          <a:lstStyle/>
          <a:p>
            <a:pPr lvl="0"/>
            <a:r>
              <a:rPr lang="en-US" sz="4400" dirty="0" smtClean="0"/>
              <a:t>ADHD </a:t>
            </a:r>
            <a:r>
              <a:rPr lang="en-US" sz="4400" dirty="0"/>
              <a:t>diagnosis has </a:t>
            </a:r>
            <a:r>
              <a:rPr lang="en-US" sz="4400" dirty="0" smtClean="0"/>
              <a:t>increased: </a:t>
            </a:r>
          </a:p>
          <a:p>
            <a:pPr lvl="1"/>
            <a:r>
              <a:rPr lang="en-US" sz="4000" dirty="0" smtClean="0"/>
              <a:t>7.8</a:t>
            </a:r>
            <a:r>
              <a:rPr lang="en-US" sz="4000" dirty="0"/>
              <a:t>% in </a:t>
            </a:r>
            <a:r>
              <a:rPr lang="en-US" sz="4000" dirty="0" smtClean="0"/>
              <a:t>2003</a:t>
            </a:r>
          </a:p>
          <a:p>
            <a:pPr lvl="1"/>
            <a:r>
              <a:rPr lang="en-US" sz="4000" dirty="0" smtClean="0"/>
              <a:t>9.5</a:t>
            </a:r>
            <a:r>
              <a:rPr lang="en-US" sz="4000" dirty="0"/>
              <a:t>% in </a:t>
            </a:r>
            <a:r>
              <a:rPr lang="en-US" sz="4000" dirty="0" smtClean="0"/>
              <a:t>2007</a:t>
            </a:r>
          </a:p>
          <a:p>
            <a:pPr lvl="1"/>
            <a:r>
              <a:rPr lang="en-US" sz="4000" dirty="0" smtClean="0"/>
              <a:t>11.0</a:t>
            </a:r>
            <a:r>
              <a:rPr lang="en-US" sz="4000" dirty="0"/>
              <a:t>% </a:t>
            </a:r>
            <a:r>
              <a:rPr lang="en-US" sz="4000"/>
              <a:t>in </a:t>
            </a:r>
            <a:r>
              <a:rPr lang="en-US" sz="4000" smtClean="0"/>
              <a:t>2012</a:t>
            </a:r>
            <a:endParaRPr lang="en-US" sz="4000" dirty="0" smtClean="0"/>
          </a:p>
          <a:p>
            <a:pPr marL="402336" lvl="1" indent="0">
              <a:buNone/>
            </a:pPr>
            <a:endParaRPr lang="en-US" sz="4400" dirty="0" smtClean="0"/>
          </a:p>
          <a:p>
            <a:pPr lvl="0"/>
            <a:r>
              <a:rPr lang="en-US" sz="4400" dirty="0" smtClean="0"/>
              <a:t>ASD diagnosis has increased:</a:t>
            </a:r>
          </a:p>
          <a:p>
            <a:pPr lvl="1"/>
            <a:r>
              <a:rPr lang="en-US" sz="4000" dirty="0" smtClean="0"/>
              <a:t>One </a:t>
            </a:r>
            <a:r>
              <a:rPr lang="en-US" sz="4000" dirty="0"/>
              <a:t>in 150 in </a:t>
            </a:r>
            <a:r>
              <a:rPr lang="en-US" sz="4000" dirty="0" smtClean="0"/>
              <a:t>2000</a:t>
            </a:r>
          </a:p>
          <a:p>
            <a:pPr lvl="1"/>
            <a:r>
              <a:rPr lang="en-US" sz="4000" dirty="0"/>
              <a:t>One in 68 in 2010 </a:t>
            </a:r>
          </a:p>
          <a:p>
            <a:pPr marL="82296" lvl="0" indent="0"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CF63C-06F6-43B2-A149-2E57722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Centers for Disease Control and Prevention: Study of 8-year-olds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2EF207-DBEF-4EDA-81AA-F5B474562B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1738908"/>
            <a:ext cx="7499350" cy="4218384"/>
          </a:xfrm>
        </p:spPr>
      </p:pic>
    </p:spTree>
    <p:extLst>
      <p:ext uri="{BB962C8B-B14F-4D97-AF65-F5344CB8AC3E}">
        <p14:creationId xmlns:p14="http://schemas.microsoft.com/office/powerpoint/2010/main" val="4611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79237-5309-4D1C-9B69-ECA005BEC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Autism Spectrum Disorder (ASD)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1AAB6-2E45-4B2A-AEC7-B3B141F52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/>
              <a:t>ASD is </a:t>
            </a:r>
            <a:r>
              <a:rPr lang="en-US" dirty="0" smtClean="0"/>
              <a:t>primarily a </a:t>
            </a:r>
            <a:r>
              <a:rPr lang="en-US" b="1" dirty="0" smtClean="0"/>
              <a:t>social relational disorder</a:t>
            </a:r>
            <a:r>
              <a:rPr lang="en-US" dirty="0" smtClean="0"/>
              <a:t> </a:t>
            </a:r>
            <a:r>
              <a:rPr lang="en-US" dirty="0"/>
              <a:t>and the definition includes two symptoms: </a:t>
            </a:r>
            <a:endParaRPr lang="en-US" dirty="0" smtClean="0"/>
          </a:p>
          <a:p>
            <a:pPr marL="596646" indent="-514350">
              <a:buAutoNum type="arabicParenBoth"/>
            </a:pPr>
            <a:r>
              <a:rPr lang="en-US" dirty="0" smtClean="0"/>
              <a:t>Restricted</a:t>
            </a:r>
            <a:r>
              <a:rPr lang="en-US" dirty="0"/>
              <a:t>, repetitive behavior </a:t>
            </a:r>
            <a:endParaRPr lang="en-US" dirty="0" smtClean="0"/>
          </a:p>
          <a:p>
            <a:pPr marL="596646" indent="-514350">
              <a:buAutoNum type="arabicParenBoth"/>
            </a:pPr>
            <a:r>
              <a:rPr lang="en-US" dirty="0" smtClean="0"/>
              <a:t>Deficits </a:t>
            </a:r>
            <a:r>
              <a:rPr lang="en-US" dirty="0"/>
              <a:t>in social interaction and </a:t>
            </a:r>
            <a:r>
              <a:rPr lang="en-US" dirty="0" smtClean="0"/>
              <a:t>communication </a:t>
            </a:r>
          </a:p>
          <a:p>
            <a:pPr marL="82296" indent="0">
              <a:buNone/>
            </a:pPr>
            <a:r>
              <a:rPr lang="en-US" dirty="0" smtClean="0"/>
              <a:t>These </a:t>
            </a:r>
            <a:r>
              <a:rPr lang="en-US" dirty="0"/>
              <a:t>students have trouble with the following: </a:t>
            </a:r>
            <a:endParaRPr lang="en-US" dirty="0" smtClean="0"/>
          </a:p>
          <a:p>
            <a:r>
              <a:rPr lang="en-US" dirty="0" smtClean="0"/>
              <a:t>Executive Functions </a:t>
            </a:r>
            <a:r>
              <a:rPr lang="en-US" dirty="0"/>
              <a:t>(order of </a:t>
            </a:r>
            <a:r>
              <a:rPr lang="en-US" dirty="0" smtClean="0"/>
              <a:t>hierarchy)</a:t>
            </a:r>
          </a:p>
          <a:p>
            <a:r>
              <a:rPr lang="en-US" dirty="0" smtClean="0"/>
              <a:t>Theory </a:t>
            </a:r>
            <a:r>
              <a:rPr lang="en-US" dirty="0"/>
              <a:t>of Mind (shared perception/situational </a:t>
            </a:r>
            <a:r>
              <a:rPr lang="en-US" dirty="0" smtClean="0"/>
              <a:t>awareness)</a:t>
            </a:r>
          </a:p>
          <a:p>
            <a:r>
              <a:rPr lang="en-US" dirty="0" smtClean="0"/>
              <a:t>Central </a:t>
            </a:r>
            <a:r>
              <a:rPr lang="en-US" dirty="0"/>
              <a:t>Coherence (the big picture</a:t>
            </a:r>
            <a:r>
              <a:rPr lang="en-US" dirty="0" smtClean="0"/>
              <a:t>)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E3DD-614B-4DE4-823C-9F4FC92A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ASD Behaviors and Traits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D33AD-F0D2-4E2B-8B34-301A6062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challenges – may not always respond in expected ways </a:t>
            </a:r>
            <a:r>
              <a:rPr lang="en-US" dirty="0" smtClean="0"/>
              <a:t>with </a:t>
            </a:r>
            <a:r>
              <a:rPr lang="en-US" dirty="0"/>
              <a:t>peers</a:t>
            </a:r>
          </a:p>
          <a:p>
            <a:r>
              <a:rPr lang="en-US" dirty="0"/>
              <a:t>Difficulties with communication – may misunderstand facial expressions or tone of voice</a:t>
            </a:r>
          </a:p>
          <a:p>
            <a:r>
              <a:rPr lang="en-US" dirty="0"/>
              <a:t>Sensory sensitivities</a:t>
            </a:r>
          </a:p>
          <a:p>
            <a:r>
              <a:rPr lang="en-US" dirty="0"/>
              <a:t>Tendency to engage in repetitive behaviors</a:t>
            </a:r>
          </a:p>
          <a:p>
            <a:r>
              <a:rPr lang="en-US" dirty="0"/>
              <a:t>May have specialized area of </a:t>
            </a:r>
            <a:r>
              <a:rPr lang="en-US" dirty="0" smtClean="0"/>
              <a:t>interest</a:t>
            </a:r>
          </a:p>
          <a:p>
            <a:r>
              <a:rPr lang="en-US" dirty="0"/>
              <a:t>H</a:t>
            </a:r>
            <a:r>
              <a:rPr lang="en-US" dirty="0" smtClean="0"/>
              <a:t>ighly </a:t>
            </a:r>
            <a:r>
              <a:rPr lang="en-US" dirty="0"/>
              <a:t>intelligent and most place in the average to above-average </a:t>
            </a:r>
            <a:r>
              <a:rPr lang="en-US" dirty="0" smtClean="0"/>
              <a:t>range</a:t>
            </a:r>
          </a:p>
          <a:p>
            <a:pPr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2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 General</Template>
  <TotalTime>0</TotalTime>
  <Words>1537</Words>
  <Application>Microsoft Office PowerPoint</Application>
  <PresentationFormat>On-screen Show (4:3)</PresentationFormat>
  <Paragraphs>183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Gill Sans MT</vt:lpstr>
      <vt:lpstr>Verdana</vt:lpstr>
      <vt:lpstr>Wingdings 2</vt:lpstr>
      <vt:lpstr>Solstice</vt:lpstr>
      <vt:lpstr>ADHD and Autism:  Promoting Neurodiversity in the College Classroom</vt:lpstr>
      <vt:lpstr>Background</vt:lpstr>
      <vt:lpstr>A Case for Neurodiversity</vt:lpstr>
      <vt:lpstr>Article in Harvard Business Review</vt:lpstr>
      <vt:lpstr>The Spectrum of Success</vt:lpstr>
      <vt:lpstr>Rising Rates of ADHD and ASD</vt:lpstr>
      <vt:lpstr>Centers for Disease Control and Prevention: Study of 8-year-olds</vt:lpstr>
      <vt:lpstr>Definition of Autism Spectrum Disorder (ASD)</vt:lpstr>
      <vt:lpstr>ASD Behaviors and Traits</vt:lpstr>
      <vt:lpstr>Definition of Attention-Deficit/Hyperactivity Disorder</vt:lpstr>
      <vt:lpstr>ADHD Behaviors and Traits</vt:lpstr>
      <vt:lpstr>Similar Traits: ASD and ADHD</vt:lpstr>
      <vt:lpstr>How to Help</vt:lpstr>
      <vt:lpstr>PowerPoint Presentation</vt:lpstr>
      <vt:lpstr>English, Meta-Studies, the 1990s</vt:lpstr>
      <vt:lpstr>English, Meta-Studies, 2000s</vt:lpstr>
      <vt:lpstr>High Rate of Comorbidities</vt:lpstr>
      <vt:lpstr>Positive Aspects of ASD</vt:lpstr>
      <vt:lpstr>The far side</vt:lpstr>
      <vt:lpstr>Positive Aspects of ADHD</vt:lpstr>
      <vt:lpstr>Best Practices: ASD</vt:lpstr>
      <vt:lpstr>Best Practices: ADHD</vt:lpstr>
      <vt:lpstr>Teach to the Seven Different Learning Styles</vt:lpstr>
      <vt:lpstr>Con’t</vt:lpstr>
      <vt:lpstr>Autism in the Workplace</vt:lpstr>
      <vt:lpstr>Who inspired SAP?</vt:lpstr>
      <vt:lpstr>ADHD and the Workplace</vt:lpstr>
      <vt:lpstr>Neurodiversity Promotes Equity</vt:lpstr>
      <vt:lpstr>In Conclusion …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2017-06-07T20:09:57Z</dcterms:created>
  <dcterms:modified xsi:type="dcterms:W3CDTF">2018-11-28T20:55:38Z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