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61" r:id="rId3"/>
    <p:sldId id="259" r:id="rId4"/>
    <p:sldId id="277" r:id="rId5"/>
    <p:sldId id="278" r:id="rId6"/>
    <p:sldId id="279" r:id="rId7"/>
    <p:sldId id="280" r:id="rId8"/>
    <p:sldId id="260" r:id="rId9"/>
    <p:sldId id="276" r:id="rId10"/>
    <p:sldId id="281" r:id="rId11"/>
    <p:sldId id="263" r:id="rId12"/>
    <p:sldId id="265" r:id="rId13"/>
    <p:sldId id="282" r:id="rId14"/>
    <p:sldId id="262" r:id="rId15"/>
    <p:sldId id="264" r:id="rId16"/>
    <p:sldId id="266" r:id="rId17"/>
    <p:sldId id="267" r:id="rId18"/>
    <p:sldId id="269" r:id="rId19"/>
    <p:sldId id="289" r:id="rId20"/>
    <p:sldId id="284" r:id="rId21"/>
    <p:sldId id="285" r:id="rId22"/>
    <p:sldId id="286" r:id="rId23"/>
    <p:sldId id="287" r:id="rId24"/>
    <p:sldId id="283" r:id="rId25"/>
    <p:sldId id="288" r:id="rId26"/>
    <p:sldId id="273" r:id="rId27"/>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0" d="100"/>
          <a:sy n="30" d="100"/>
        </p:scale>
        <p:origin x="-840"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29A048D4-DE34-BD4E-B7A7-3510D68F795B}" type="datetimeFigureOut">
              <a:rPr lang="en-US" smtClean="0"/>
              <a:t>4/27/2017</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CA290ED6-6D0C-7F4C-AD7E-E8009D780183}" type="slidenum">
              <a:rPr lang="en-US" smtClean="0"/>
              <a:t>‹#›</a:t>
            </a:fld>
            <a:endParaRPr lang="en-US"/>
          </a:p>
        </p:txBody>
      </p:sp>
    </p:spTree>
    <p:extLst>
      <p:ext uri="{BB962C8B-B14F-4D97-AF65-F5344CB8AC3E}">
        <p14:creationId xmlns:p14="http://schemas.microsoft.com/office/powerpoint/2010/main" val="454077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THESE ARE THE POINTS IN THE CURRENT MOU FOR DSPS</a:t>
            </a:r>
            <a:endParaRPr lang="en-US" sz="1200" b="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16. Teaching</a:t>
            </a:r>
            <a:r>
              <a:rPr lang="en-US" sz="1200" b="0" kern="1200" baseline="0" dirty="0" smtClean="0">
                <a:solidFill>
                  <a:schemeClr val="tx1"/>
                </a:solidFill>
                <a:latin typeface="+mn-lt"/>
                <a:ea typeface="+mn-ea"/>
                <a:cs typeface="+mn-cs"/>
              </a:rPr>
              <a:t> C</a:t>
            </a:r>
            <a:r>
              <a:rPr lang="en-US" sz="1200" b="0" kern="1200" dirty="0" smtClean="0">
                <a:solidFill>
                  <a:schemeClr val="tx1"/>
                </a:solidFill>
                <a:latin typeface="+mn-lt"/>
                <a:ea typeface="+mn-ea"/>
                <a:cs typeface="+mn-cs"/>
              </a:rPr>
              <a:t>ollege will accept the Home College’s classification of DSPS (as per Title 5, Section 56006) if the student provides informed consent to share records collected by Home College with Teaching college.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17. The</a:t>
            </a:r>
            <a:r>
              <a:rPr lang="en-US" sz="1200" b="0" kern="1200" baseline="0" dirty="0" smtClean="0">
                <a:solidFill>
                  <a:schemeClr val="tx1"/>
                </a:solidFill>
                <a:latin typeface="+mn-lt"/>
                <a:ea typeface="+mn-ea"/>
                <a:cs typeface="+mn-cs"/>
              </a:rPr>
              <a:t> H</a:t>
            </a:r>
            <a:r>
              <a:rPr lang="en-US" sz="1200" b="0" kern="1200" dirty="0" smtClean="0">
                <a:solidFill>
                  <a:schemeClr val="tx1"/>
                </a:solidFill>
                <a:latin typeface="+mn-lt"/>
                <a:ea typeface="+mn-ea"/>
                <a:cs typeface="+mn-cs"/>
              </a:rPr>
              <a:t>ome College will provide students with any qualified on-campus student support services and accommodations as described in the Academic Accommodations Plan (AAP) required pursuant to Section 56022.</a:t>
            </a:r>
          </a:p>
          <a:p>
            <a:endParaRPr lang="en-US" sz="1200" b="0" kern="1200" dirty="0" smtClean="0">
              <a:solidFill>
                <a:schemeClr val="tx1"/>
              </a:solidFill>
              <a:latin typeface="+mn-lt"/>
              <a:ea typeface="+mn-ea"/>
              <a:cs typeface="+mn-cs"/>
            </a:endParaRPr>
          </a:p>
          <a:p>
            <a:r>
              <a:rPr lang="fi-FI" sz="1200" b="0" kern="1200" dirty="0" smtClean="0">
                <a:solidFill>
                  <a:schemeClr val="tx1"/>
                </a:solidFill>
                <a:latin typeface="+mn-lt"/>
                <a:ea typeface="+mn-ea"/>
                <a:cs typeface="+mn-cs"/>
              </a:rPr>
              <a:t>18.</a:t>
            </a:r>
            <a:r>
              <a:rPr lang="fi-FI" sz="1200" b="0" kern="1200" baseline="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Teaching</a:t>
            </a:r>
            <a:r>
              <a:rPr lang="fi-FI" sz="1200" b="0" kern="1200" baseline="0" dirty="0" smtClean="0">
                <a:solidFill>
                  <a:schemeClr val="tx1"/>
                </a:solidFill>
                <a:latin typeface="+mn-lt"/>
                <a:ea typeface="+mn-ea"/>
                <a:cs typeface="+mn-cs"/>
              </a:rPr>
              <a:t> </a:t>
            </a:r>
            <a:r>
              <a:rPr lang="fi-FI" sz="1200" b="0" kern="1200" dirty="0" smtClean="0">
                <a:solidFill>
                  <a:schemeClr val="tx1"/>
                </a:solidFill>
                <a:latin typeface="+mn-lt"/>
                <a:ea typeface="+mn-ea"/>
                <a:cs typeface="+mn-cs"/>
              </a:rPr>
              <a:t>College </a:t>
            </a:r>
            <a:r>
              <a:rPr lang="fi-FI" sz="1200" b="0" kern="1200" dirty="0" err="1" smtClean="0">
                <a:solidFill>
                  <a:schemeClr val="tx1"/>
                </a:solidFill>
                <a:latin typeface="+mn-lt"/>
                <a:ea typeface="+mn-ea"/>
                <a:cs typeface="+mn-cs"/>
              </a:rPr>
              <a:t>will</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provide</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qualified</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in-class</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academic</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accommodation</a:t>
            </a:r>
            <a:r>
              <a:rPr lang="fi-FI" sz="1200" b="0" kern="1200" dirty="0" smtClean="0">
                <a:solidFill>
                  <a:schemeClr val="tx1"/>
                </a:solidFill>
                <a:latin typeface="+mn-lt"/>
                <a:ea typeface="+mn-ea"/>
                <a:cs typeface="+mn-cs"/>
              </a:rPr>
              <a:t> for Exchange </a:t>
            </a:r>
            <a:r>
              <a:rPr lang="fi-FI" sz="1200" b="0" kern="1200" dirty="0" err="1" smtClean="0">
                <a:solidFill>
                  <a:schemeClr val="tx1"/>
                </a:solidFill>
                <a:latin typeface="+mn-lt"/>
                <a:ea typeface="+mn-ea"/>
                <a:cs typeface="+mn-cs"/>
              </a:rPr>
              <a:t>courses</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being</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taught</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by</a:t>
            </a:r>
            <a:r>
              <a:rPr lang="fi-FI" sz="1200" b="0" kern="1200" dirty="0" smtClean="0">
                <a:solidFill>
                  <a:schemeClr val="tx1"/>
                </a:solidFill>
                <a:latin typeface="+mn-lt"/>
                <a:ea typeface="+mn-ea"/>
                <a:cs typeface="+mn-cs"/>
              </a:rPr>
              <a:t> the </a:t>
            </a:r>
            <a:r>
              <a:rPr lang="fi-FI" sz="1200" b="0" kern="1200" dirty="0" err="1" smtClean="0">
                <a:solidFill>
                  <a:schemeClr val="tx1"/>
                </a:solidFill>
                <a:latin typeface="+mn-lt"/>
                <a:ea typeface="+mn-ea"/>
                <a:cs typeface="+mn-cs"/>
              </a:rPr>
              <a:t>Teaching</a:t>
            </a:r>
            <a:r>
              <a:rPr lang="fi-FI" sz="1200" b="0" kern="1200" dirty="0" smtClean="0">
                <a:solidFill>
                  <a:schemeClr val="tx1"/>
                </a:solidFill>
                <a:latin typeface="+mn-lt"/>
                <a:ea typeface="+mn-ea"/>
                <a:cs typeface="+mn-cs"/>
              </a:rPr>
              <a:t> College as </a:t>
            </a:r>
            <a:r>
              <a:rPr lang="fi-FI" sz="1200" b="0" kern="1200" dirty="0" err="1" smtClean="0">
                <a:solidFill>
                  <a:schemeClr val="tx1"/>
                </a:solidFill>
                <a:latin typeface="+mn-lt"/>
                <a:ea typeface="+mn-ea"/>
                <a:cs typeface="+mn-cs"/>
              </a:rPr>
              <a:t>described</a:t>
            </a:r>
            <a:r>
              <a:rPr lang="fi-FI" sz="1200" b="0" kern="1200" dirty="0" smtClean="0">
                <a:solidFill>
                  <a:schemeClr val="tx1"/>
                </a:solidFill>
                <a:latin typeface="+mn-lt"/>
                <a:ea typeface="+mn-ea"/>
                <a:cs typeface="+mn-cs"/>
              </a:rPr>
              <a:t> in the </a:t>
            </a:r>
            <a:r>
              <a:rPr lang="fi-FI" sz="1200" b="0" kern="1200" dirty="0" err="1" smtClean="0">
                <a:solidFill>
                  <a:schemeClr val="tx1"/>
                </a:solidFill>
                <a:latin typeface="+mn-lt"/>
                <a:ea typeface="+mn-ea"/>
                <a:cs typeface="+mn-cs"/>
              </a:rPr>
              <a:t>Academic</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Accommodations</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Plan</a:t>
            </a:r>
            <a:r>
              <a:rPr lang="fi-FI" sz="1200" b="0" kern="1200" dirty="0" smtClean="0">
                <a:solidFill>
                  <a:schemeClr val="tx1"/>
                </a:solidFill>
                <a:latin typeface="+mn-lt"/>
                <a:ea typeface="+mn-ea"/>
                <a:cs typeface="+mn-cs"/>
              </a:rPr>
              <a:t> (AAP).</a:t>
            </a:r>
          </a:p>
          <a:p>
            <a:endParaRPr lang="fi-FI" sz="1200" b="0" kern="1200" dirty="0" smtClean="0">
              <a:solidFill>
                <a:schemeClr val="tx1"/>
              </a:solidFill>
              <a:latin typeface="+mn-lt"/>
              <a:ea typeface="+mn-ea"/>
              <a:cs typeface="+mn-cs"/>
            </a:endParaRPr>
          </a:p>
          <a:p>
            <a:r>
              <a:rPr lang="fi-FI" sz="1200" b="0" kern="1200" dirty="0" smtClean="0">
                <a:solidFill>
                  <a:schemeClr val="tx1"/>
                </a:solidFill>
                <a:latin typeface="+mn-lt"/>
                <a:ea typeface="+mn-ea"/>
                <a:cs typeface="+mn-cs"/>
              </a:rPr>
              <a:t>19.</a:t>
            </a:r>
            <a:r>
              <a:rPr lang="fi-FI" sz="1200" b="0" kern="1200" baseline="0" dirty="0" smtClean="0">
                <a:solidFill>
                  <a:schemeClr val="tx1"/>
                </a:solidFill>
                <a:latin typeface="+mn-lt"/>
                <a:ea typeface="+mn-ea"/>
                <a:cs typeface="+mn-cs"/>
              </a:rPr>
              <a:t> </a:t>
            </a:r>
            <a:r>
              <a:rPr lang="fi-FI" sz="1200" b="0" kern="1200" dirty="0" smtClean="0">
                <a:solidFill>
                  <a:schemeClr val="tx1"/>
                </a:solidFill>
                <a:latin typeface="+mn-lt"/>
                <a:ea typeface="+mn-ea"/>
                <a:cs typeface="+mn-cs"/>
              </a:rPr>
              <a:t>The</a:t>
            </a:r>
            <a:r>
              <a:rPr lang="fi-FI" sz="1200" b="0" kern="1200" baseline="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Teaching</a:t>
            </a:r>
            <a:r>
              <a:rPr lang="fi-FI" sz="1200" b="0" kern="1200" dirty="0" smtClean="0">
                <a:solidFill>
                  <a:schemeClr val="tx1"/>
                </a:solidFill>
                <a:latin typeface="+mn-lt"/>
                <a:ea typeface="+mn-ea"/>
                <a:cs typeface="+mn-cs"/>
              </a:rPr>
              <a:t> College and Home College DSPS </a:t>
            </a:r>
            <a:r>
              <a:rPr lang="fi-FI" sz="1200" b="0" kern="1200" dirty="0" err="1" smtClean="0">
                <a:solidFill>
                  <a:schemeClr val="tx1"/>
                </a:solidFill>
                <a:latin typeface="+mn-lt"/>
                <a:ea typeface="+mn-ea"/>
                <a:cs typeface="+mn-cs"/>
              </a:rPr>
              <a:t>offices</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will</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collaborate</a:t>
            </a:r>
            <a:r>
              <a:rPr lang="fi-FI" sz="1200" b="0" kern="1200" dirty="0" smtClean="0">
                <a:solidFill>
                  <a:schemeClr val="tx1"/>
                </a:solidFill>
                <a:latin typeface="+mn-lt"/>
                <a:ea typeface="+mn-ea"/>
                <a:cs typeface="+mn-cs"/>
              </a:rPr>
              <a:t> to </a:t>
            </a:r>
            <a:r>
              <a:rPr lang="fi-FI" sz="1200" b="0" kern="1200" dirty="0" err="1" smtClean="0">
                <a:solidFill>
                  <a:schemeClr val="tx1"/>
                </a:solidFill>
                <a:latin typeface="+mn-lt"/>
                <a:ea typeface="+mn-ea"/>
                <a:cs typeface="+mn-cs"/>
              </a:rPr>
              <a:t>ensure</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that</a:t>
            </a:r>
            <a:r>
              <a:rPr lang="fi-FI" sz="1200" b="0" kern="1200" dirty="0" smtClean="0">
                <a:solidFill>
                  <a:schemeClr val="tx1"/>
                </a:solidFill>
                <a:latin typeface="+mn-lt"/>
                <a:ea typeface="+mn-ea"/>
                <a:cs typeface="+mn-cs"/>
              </a:rPr>
              <a:t> Exchange </a:t>
            </a:r>
            <a:r>
              <a:rPr lang="fi-FI" sz="1200" b="0" kern="1200" dirty="0" err="1" smtClean="0">
                <a:solidFill>
                  <a:schemeClr val="tx1"/>
                </a:solidFill>
                <a:latin typeface="+mn-lt"/>
                <a:ea typeface="+mn-ea"/>
                <a:cs typeface="+mn-cs"/>
              </a:rPr>
              <a:t>students</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requiring</a:t>
            </a:r>
            <a:r>
              <a:rPr lang="fi-FI" sz="1200" b="0" kern="1200" dirty="0" smtClean="0">
                <a:solidFill>
                  <a:schemeClr val="tx1"/>
                </a:solidFill>
                <a:latin typeface="+mn-lt"/>
                <a:ea typeface="+mn-ea"/>
                <a:cs typeface="+mn-cs"/>
              </a:rPr>
              <a:t> DSPS </a:t>
            </a:r>
            <a:r>
              <a:rPr lang="fi-FI" sz="1200" b="0" kern="1200" dirty="0" err="1" smtClean="0">
                <a:solidFill>
                  <a:schemeClr val="tx1"/>
                </a:solidFill>
                <a:latin typeface="+mn-lt"/>
                <a:ea typeface="+mn-ea"/>
                <a:cs typeface="+mn-cs"/>
              </a:rPr>
              <a:t>services</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that</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their</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needs</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are</a:t>
            </a:r>
            <a:r>
              <a:rPr lang="fi-FI" sz="1200" b="0" kern="1200" dirty="0" smtClean="0">
                <a:solidFill>
                  <a:schemeClr val="tx1"/>
                </a:solidFill>
                <a:latin typeface="+mn-lt"/>
                <a:ea typeface="+mn-ea"/>
                <a:cs typeface="+mn-cs"/>
              </a:rPr>
              <a:t> </a:t>
            </a:r>
            <a:r>
              <a:rPr lang="fi-FI" sz="1200" b="0" kern="1200" dirty="0" err="1" smtClean="0">
                <a:solidFill>
                  <a:schemeClr val="tx1"/>
                </a:solidFill>
                <a:latin typeface="+mn-lt"/>
                <a:ea typeface="+mn-ea"/>
                <a:cs typeface="+mn-cs"/>
              </a:rPr>
              <a:t>met</a:t>
            </a:r>
            <a:r>
              <a:rPr lang="fi-FI" sz="1200" b="0" kern="1200" dirty="0" smtClean="0">
                <a:solidFill>
                  <a:schemeClr val="tx1"/>
                </a:solidFill>
                <a:latin typeface="+mn-lt"/>
                <a:ea typeface="+mn-ea"/>
                <a:cs typeface="+mn-cs"/>
              </a:rPr>
              <a:t>.</a:t>
            </a:r>
          </a:p>
          <a:p>
            <a:endParaRPr lang="fi-FI"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290ED6-6D0C-7F4C-AD7E-E8009D780183}" type="slidenum">
              <a:rPr lang="en-US" smtClean="0"/>
              <a:t>23</a:t>
            </a:fld>
            <a:endParaRPr lang="en-US"/>
          </a:p>
        </p:txBody>
      </p:sp>
    </p:spTree>
    <p:extLst>
      <p:ext uri="{BB962C8B-B14F-4D97-AF65-F5344CB8AC3E}">
        <p14:creationId xmlns:p14="http://schemas.microsoft.com/office/powerpoint/2010/main" val="248262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FEFEFE"/>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FEFEFE"/>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212121"/>
          </a:solidFill>
        </p:spPr>
        <p:txBody>
          <a:bodyPr wrap="square" lIns="0" tIns="0" rIns="0" bIns="0" rtlCol="0"/>
          <a:lstStyle/>
          <a:p>
            <a:endParaRPr/>
          </a:p>
        </p:txBody>
      </p:sp>
      <p:sp>
        <p:nvSpPr>
          <p:cNvPr id="17" name="bk object 17"/>
          <p:cNvSpPr/>
          <p:nvPr/>
        </p:nvSpPr>
        <p:spPr>
          <a:xfrm>
            <a:off x="0" y="0"/>
            <a:ext cx="12192000" cy="5200650"/>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0"/>
            <a:ext cx="12186285" cy="5198110"/>
          </a:xfrm>
          <a:custGeom>
            <a:avLst/>
            <a:gdLst/>
            <a:ahLst/>
            <a:cxnLst/>
            <a:rect l="l" t="t" r="r" b="b"/>
            <a:pathLst>
              <a:path w="12186285" h="5198110">
                <a:moveTo>
                  <a:pt x="0" y="4899698"/>
                </a:moveTo>
                <a:lnTo>
                  <a:pt x="1994998" y="4899698"/>
                </a:lnTo>
                <a:lnTo>
                  <a:pt x="2375803" y="5185302"/>
                </a:lnTo>
                <a:lnTo>
                  <a:pt x="2384265" y="5188475"/>
                </a:lnTo>
                <a:lnTo>
                  <a:pt x="2396958" y="5193235"/>
                </a:lnTo>
                <a:lnTo>
                  <a:pt x="2409652" y="5197995"/>
                </a:lnTo>
                <a:lnTo>
                  <a:pt x="2420231" y="5197995"/>
                </a:lnTo>
                <a:lnTo>
                  <a:pt x="2432924" y="5197995"/>
                </a:lnTo>
                <a:lnTo>
                  <a:pt x="2443502" y="5193235"/>
                </a:lnTo>
                <a:lnTo>
                  <a:pt x="2456195" y="5188475"/>
                </a:lnTo>
                <a:lnTo>
                  <a:pt x="2464658" y="5185302"/>
                </a:lnTo>
                <a:lnTo>
                  <a:pt x="2845464" y="4899698"/>
                </a:lnTo>
                <a:lnTo>
                  <a:pt x="12185781" y="4899698"/>
                </a:lnTo>
                <a:lnTo>
                  <a:pt x="12185781" y="0"/>
                </a:lnTo>
              </a:path>
            </a:pathLst>
          </a:custGeom>
          <a:ln w="9520">
            <a:solidFill>
              <a:srgbClr val="00C6BB"/>
            </a:solidFill>
          </a:ln>
        </p:spPr>
        <p:txBody>
          <a:bodyPr wrap="square" lIns="0" tIns="0" rIns="0" bIns="0" rtlCol="0"/>
          <a:lstStyle/>
          <a:p>
            <a:endParaRPr/>
          </a:p>
        </p:txBody>
      </p:sp>
      <p:sp>
        <p:nvSpPr>
          <p:cNvPr id="19" name="bk object 19"/>
          <p:cNvSpPr/>
          <p:nvPr/>
        </p:nvSpPr>
        <p:spPr>
          <a:xfrm>
            <a:off x="1625600" y="5202766"/>
            <a:ext cx="1553632" cy="592666"/>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FEFEFE"/>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21212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1891030"/>
          </a:xfrm>
          <a:custGeom>
            <a:avLst/>
            <a:gdLst/>
            <a:ahLst/>
            <a:cxnLst/>
            <a:rect l="l" t="t" r="r" b="b"/>
            <a:pathLst>
              <a:path w="12192000" h="1891030">
                <a:moveTo>
                  <a:pt x="0" y="1890935"/>
                </a:moveTo>
                <a:lnTo>
                  <a:pt x="12192000" y="1890935"/>
                </a:lnTo>
                <a:lnTo>
                  <a:pt x="12192000" y="0"/>
                </a:lnTo>
                <a:lnTo>
                  <a:pt x="0" y="0"/>
                </a:lnTo>
                <a:lnTo>
                  <a:pt x="0" y="1890935"/>
                </a:lnTo>
                <a:close/>
              </a:path>
            </a:pathLst>
          </a:custGeom>
          <a:solidFill>
            <a:srgbClr val="212121"/>
          </a:solidFill>
        </p:spPr>
        <p:txBody>
          <a:bodyPr wrap="square" lIns="0" tIns="0" rIns="0" bIns="0" rtlCol="0"/>
          <a:lstStyle/>
          <a:p>
            <a:endParaRPr/>
          </a:p>
        </p:txBody>
      </p:sp>
      <p:sp>
        <p:nvSpPr>
          <p:cNvPr id="17" name="bk object 17"/>
          <p:cNvSpPr/>
          <p:nvPr/>
        </p:nvSpPr>
        <p:spPr>
          <a:xfrm>
            <a:off x="0" y="1890934"/>
            <a:ext cx="12192000" cy="4967605"/>
          </a:xfrm>
          <a:custGeom>
            <a:avLst/>
            <a:gdLst/>
            <a:ahLst/>
            <a:cxnLst/>
            <a:rect l="l" t="t" r="r" b="b"/>
            <a:pathLst>
              <a:path w="12192000" h="4967605">
                <a:moveTo>
                  <a:pt x="0" y="4967064"/>
                </a:moveTo>
                <a:lnTo>
                  <a:pt x="12192000" y="4967064"/>
                </a:lnTo>
                <a:lnTo>
                  <a:pt x="12192000" y="0"/>
                </a:lnTo>
                <a:lnTo>
                  <a:pt x="0" y="0"/>
                </a:lnTo>
                <a:lnTo>
                  <a:pt x="0" y="4967064"/>
                </a:lnTo>
                <a:close/>
              </a:path>
            </a:pathLst>
          </a:custGeom>
          <a:solidFill>
            <a:srgbClr val="E7F9F5"/>
          </a:solidFill>
        </p:spPr>
        <p:txBody>
          <a:bodyPr wrap="square" lIns="0" tIns="0" rIns="0" bIns="0" rtlCol="0"/>
          <a:lstStyle/>
          <a:p>
            <a:endParaRPr/>
          </a:p>
        </p:txBody>
      </p:sp>
      <p:sp>
        <p:nvSpPr>
          <p:cNvPr id="2" name="Holder 2"/>
          <p:cNvSpPr>
            <a:spLocks noGrp="1"/>
          </p:cNvSpPr>
          <p:nvPr>
            <p:ph type="title"/>
          </p:nvPr>
        </p:nvSpPr>
        <p:spPr>
          <a:xfrm>
            <a:off x="888740" y="631051"/>
            <a:ext cx="10414519" cy="635000"/>
          </a:xfrm>
          <a:prstGeom prst="rect">
            <a:avLst/>
          </a:prstGeom>
        </p:spPr>
        <p:txBody>
          <a:bodyPr wrap="square" lIns="0" tIns="0" rIns="0" bIns="0">
            <a:spAutoFit/>
          </a:bodyPr>
          <a:lstStyle>
            <a:lvl1pPr>
              <a:defRPr sz="4000" b="1" i="0">
                <a:solidFill>
                  <a:srgbClr val="FEFEFE"/>
                </a:solidFill>
                <a:latin typeface="Century Gothic"/>
                <a:cs typeface="Century Gothic"/>
              </a:defRPr>
            </a:lvl1pPr>
          </a:lstStyle>
          <a:p>
            <a:endParaRPr/>
          </a:p>
        </p:txBody>
      </p:sp>
      <p:sp>
        <p:nvSpPr>
          <p:cNvPr id="3" name="Holder 3"/>
          <p:cNvSpPr>
            <a:spLocks noGrp="1"/>
          </p:cNvSpPr>
          <p:nvPr>
            <p:ph type="body" idx="1"/>
          </p:nvPr>
        </p:nvSpPr>
        <p:spPr>
          <a:xfrm>
            <a:off x="897452" y="2909544"/>
            <a:ext cx="10397095" cy="22561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4/27/2017</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ssentialfacts.theesa.com/Essential-Facts-2016.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s://ccconlineed.instructure.com/courses/77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06EB2Pxet5kV6w7_If-YXzZf1p_Wk9YhQwbwNl9ipnM/edit?usp=shari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ccconfer.zoom.us/j/310418165"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ssentialfacts.theesa.com/Essential-Facts-2016.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ssentialfacts.theesa.com/Essential-Facts-2016.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ssentialfacts.theesa.com/Essential-Facts-2016.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essentialfacts.theesa.com/Essential-Facts-2016.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cconlineed.or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youtube.com/playlist?list=PLGnFKrzE75OTxtR9Wl-4555UiKVnoYvYB"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8800" y="5410200"/>
            <a:ext cx="5130356" cy="1159292"/>
          </a:xfrm>
          <a:prstGeom prst="rect">
            <a:avLst/>
          </a:prstGeom>
        </p:spPr>
        <p:txBody>
          <a:bodyPr vert="horz" wrap="square" lIns="0" tIns="12700" rIns="0" bIns="0" rtlCol="0">
            <a:spAutoFit/>
          </a:bodyPr>
          <a:lstStyle/>
          <a:p>
            <a:pPr marL="12700">
              <a:lnSpc>
                <a:spcPct val="100000"/>
              </a:lnSpc>
              <a:spcBef>
                <a:spcPts val="100"/>
              </a:spcBef>
            </a:pPr>
            <a:r>
              <a:rPr lang="en-US" spc="-5" dirty="0" smtClean="0">
                <a:solidFill>
                  <a:srgbClr val="FFFFFF"/>
                </a:solidFill>
                <a:latin typeface="Century Gothic"/>
                <a:cs typeface="Century Gothic"/>
              </a:rPr>
              <a:t>Moorpark College</a:t>
            </a:r>
          </a:p>
          <a:p>
            <a:pPr marL="12700">
              <a:lnSpc>
                <a:spcPct val="100000"/>
              </a:lnSpc>
              <a:spcBef>
                <a:spcPts val="100"/>
              </a:spcBef>
            </a:pPr>
            <a:r>
              <a:rPr lang="en-US" spc="-5" dirty="0" smtClean="0">
                <a:solidFill>
                  <a:srgbClr val="FFFFFF"/>
                </a:solidFill>
                <a:latin typeface="Century Gothic"/>
                <a:cs typeface="Century Gothic"/>
              </a:rPr>
              <a:t>DE Committee, April 26, 2017</a:t>
            </a:r>
            <a:endParaRPr lang="en-US" spc="-5" dirty="0">
              <a:solidFill>
                <a:srgbClr val="FFFFFF"/>
              </a:solidFill>
              <a:latin typeface="Century Gothic"/>
              <a:cs typeface="Century Gothic"/>
            </a:endParaRPr>
          </a:p>
          <a:p>
            <a:pPr marL="12700">
              <a:lnSpc>
                <a:spcPct val="100000"/>
              </a:lnSpc>
              <a:spcBef>
                <a:spcPts val="100"/>
              </a:spcBef>
            </a:pPr>
            <a:endParaRPr lang="en-US" spc="-5" dirty="0" smtClean="0">
              <a:solidFill>
                <a:srgbClr val="FFFFFF"/>
              </a:solidFill>
              <a:latin typeface="Century Gothic"/>
              <a:cs typeface="Century Gothic"/>
            </a:endParaRPr>
          </a:p>
          <a:p>
            <a:pPr marL="12700">
              <a:lnSpc>
                <a:spcPct val="100000"/>
              </a:lnSpc>
              <a:spcBef>
                <a:spcPts val="100"/>
              </a:spcBef>
            </a:pPr>
            <a:r>
              <a:rPr lang="en-US" sz="1800" spc="-5" dirty="0" smtClean="0">
                <a:solidFill>
                  <a:srgbClr val="FFFFFF"/>
                </a:solidFill>
                <a:latin typeface="Century Gothic"/>
                <a:cs typeface="Century Gothic"/>
              </a:rPr>
              <a:t>Joanna Miller, DE Coordinator</a:t>
            </a:r>
            <a:endParaRPr sz="1800" dirty="0">
              <a:latin typeface="Century Gothic"/>
              <a:cs typeface="Century Gothic"/>
            </a:endParaRPr>
          </a:p>
        </p:txBody>
      </p:sp>
      <p:sp>
        <p:nvSpPr>
          <p:cNvPr id="4" name="Rectangle 3"/>
          <p:cNvSpPr/>
          <p:nvPr/>
        </p:nvSpPr>
        <p:spPr>
          <a:xfrm>
            <a:off x="381000" y="2057400"/>
            <a:ext cx="9144000" cy="1754327"/>
          </a:xfrm>
          <a:prstGeom prst="rect">
            <a:avLst/>
          </a:prstGeom>
          <a:noFill/>
        </p:spPr>
        <p:txBody>
          <a:bodyPr wrap="square" lIns="91440" tIns="45720" rIns="91440" bIns="45720">
            <a:spAutoFit/>
          </a:bodyPr>
          <a:lstStyle/>
          <a:p>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OEI CONSORTIUM &amp;</a:t>
            </a:r>
          </a:p>
          <a:p>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COURSE EXCHANGE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914400" y="762000"/>
            <a:ext cx="2514600" cy="461665"/>
          </a:xfrm>
          <a:prstGeom prst="rect">
            <a:avLst/>
          </a:prstGeom>
          <a:noFill/>
        </p:spPr>
        <p:txBody>
          <a:bodyPr wrap="square" rtlCol="0">
            <a:spAutoFit/>
          </a:bodyPr>
          <a:lstStyle/>
          <a:p>
            <a:r>
              <a:rPr lang="en-US" sz="2400" dirty="0" smtClean="0">
                <a:solidFill>
                  <a:schemeClr val="bg1"/>
                </a:solidFill>
              </a:rPr>
              <a:t>FIRST STEPS!</a:t>
            </a:r>
            <a:endParaRPr lang="en-US" sz="2400" dirty="0">
              <a:solidFill>
                <a:schemeClr val="bg1"/>
              </a:solidFill>
            </a:endParaRPr>
          </a:p>
        </p:txBody>
      </p:sp>
      <p:pic>
        <p:nvPicPr>
          <p:cNvPr id="8" name="Picture 7" descr="JMiller_2017.jpg" title="Joanna Miller headsh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 y="4953000"/>
            <a:ext cx="1353068" cy="1820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828800"/>
            <a:ext cx="11810999" cy="5306580"/>
          </a:xfrm>
          <a:prstGeom prst="rect">
            <a:avLst/>
          </a:prstGeom>
        </p:spPr>
        <p:txBody>
          <a:bodyPr vert="horz" wrap="square" lIns="0" tIns="12700" rIns="0" bIns="0" rtlCol="0">
            <a:spAutoFit/>
          </a:bodyPr>
          <a:lstStyle/>
          <a:p>
            <a:pPr marL="457200" indent="-457200">
              <a:buFont typeface="Wingdings" charset="2"/>
              <a:buChar char="Ø"/>
            </a:pPr>
            <a:r>
              <a:rPr lang="en-US" sz="3200" dirty="0"/>
              <a:t>Access to  “</a:t>
            </a:r>
            <a:r>
              <a:rPr lang="en-US" sz="3200" dirty="0" smtClean="0"/>
              <a:t>hard-to-get</a:t>
            </a:r>
            <a:r>
              <a:rPr lang="en-US" sz="3200" dirty="0"/>
              <a:t>” courses needed to graduate or </a:t>
            </a:r>
            <a:r>
              <a:rPr lang="en-US" sz="3200" dirty="0" smtClean="0"/>
              <a:t>transfer</a:t>
            </a:r>
            <a:endParaRPr lang="en-US" sz="3200" dirty="0"/>
          </a:p>
          <a:p>
            <a:pPr marL="457200" indent="-457200">
              <a:buFont typeface="Wingdings" charset="2"/>
              <a:buChar char="Ø"/>
            </a:pPr>
            <a:r>
              <a:rPr lang="en-US" sz="3200" dirty="0"/>
              <a:t>Exchange courses seamlessly articulate between colleges </a:t>
            </a:r>
            <a:br>
              <a:rPr lang="en-US" sz="3200" dirty="0"/>
            </a:br>
            <a:r>
              <a:rPr lang="en-US" sz="3200" dirty="0"/>
              <a:t>(specified C-ID, ADT courses</a:t>
            </a:r>
            <a:r>
              <a:rPr lang="en-US" sz="3200" dirty="0" smtClean="0"/>
              <a:t>)</a:t>
            </a:r>
            <a:endParaRPr lang="en-US" sz="3200" dirty="0"/>
          </a:p>
          <a:p>
            <a:pPr marL="457200" indent="-457200">
              <a:buFont typeface="Wingdings" charset="2"/>
              <a:buChar char="Ø"/>
            </a:pPr>
            <a:r>
              <a:rPr lang="en-US" sz="3200" dirty="0"/>
              <a:t>Examples of streamlined processes for students:</a:t>
            </a:r>
          </a:p>
          <a:p>
            <a:pPr marL="914400" lvl="1" indent="-457200">
              <a:buFont typeface="Wingdings" charset="2"/>
              <a:buChar char="Ø"/>
            </a:pPr>
            <a:r>
              <a:rPr lang="en-US" sz="3200" dirty="0"/>
              <a:t>Streamlined application and registration </a:t>
            </a:r>
            <a:r>
              <a:rPr lang="en-US" sz="3200" dirty="0" smtClean="0"/>
              <a:t>processes</a:t>
            </a:r>
            <a:endParaRPr lang="en-US" sz="3200" dirty="0"/>
          </a:p>
          <a:p>
            <a:pPr marL="914400" lvl="1" indent="-457200">
              <a:buFont typeface="Wingdings" charset="2"/>
              <a:buChar char="Ø"/>
            </a:pPr>
            <a:r>
              <a:rPr lang="en-US" sz="3200" dirty="0"/>
              <a:t>Financial aid combined across colleges in the </a:t>
            </a:r>
            <a:r>
              <a:rPr lang="en-US" sz="3200" dirty="0" smtClean="0"/>
              <a:t>Exchange</a:t>
            </a:r>
            <a:endParaRPr lang="en-US" sz="3200" dirty="0"/>
          </a:p>
          <a:p>
            <a:pPr marL="914400" lvl="1" indent="-457200">
              <a:buFont typeface="Wingdings" charset="2"/>
              <a:buChar char="Ø"/>
            </a:pPr>
            <a:r>
              <a:rPr lang="en-US" sz="3200" dirty="0"/>
              <a:t>Course status and transcript data shared back to </a:t>
            </a:r>
            <a:r>
              <a:rPr lang="en-US" sz="3200" dirty="0" smtClean="0"/>
              <a:t>Home College </a:t>
            </a:r>
            <a:r>
              <a:rPr lang="en-US" sz="3200" dirty="0"/>
              <a:t/>
            </a:r>
            <a:br>
              <a:rPr lang="en-US" sz="3200" dirty="0"/>
            </a:br>
            <a:r>
              <a:rPr lang="en-US" sz="3200" dirty="0"/>
              <a:t>(credit toward degree or transfer goal</a:t>
            </a:r>
            <a:r>
              <a:rPr lang="en-US" sz="3200" dirty="0" smtClean="0"/>
              <a:t>)</a:t>
            </a:r>
            <a:endParaRPr lang="en-US" sz="3200" dirty="0"/>
          </a:p>
          <a:p>
            <a:pPr marL="457200" indent="-457200">
              <a:buFont typeface="Wingdings" charset="2"/>
              <a:buChar char="Ø"/>
            </a:pPr>
            <a:r>
              <a:rPr lang="en-US" sz="3200" dirty="0"/>
              <a:t>Students and faculty use a Common Common Course Management System (Canvas</a:t>
            </a:r>
            <a:r>
              <a:rPr lang="en-US" sz="2400" dirty="0"/>
              <a:t>)</a:t>
            </a:r>
            <a:br>
              <a:rPr lang="en-US" sz="2400" dirty="0"/>
            </a:br>
            <a:endParaRPr lang="en-US" sz="2400" dirty="0"/>
          </a:p>
        </p:txBody>
      </p:sp>
      <p:sp>
        <p:nvSpPr>
          <p:cNvPr id="3" name="object 3"/>
          <p:cNvSpPr/>
          <p:nvPr/>
        </p:nvSpPr>
        <p:spPr>
          <a:xfrm>
            <a:off x="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888740" y="631051"/>
            <a:ext cx="10160260" cy="628377"/>
          </a:xfrm>
          <a:prstGeom prst="rect">
            <a:avLst/>
          </a:prstGeom>
        </p:spPr>
        <p:txBody>
          <a:bodyPr vert="horz" wrap="square" lIns="0" tIns="12700" rIns="0" bIns="0" rtlCol="0">
            <a:spAutoFit/>
          </a:bodyPr>
          <a:lstStyle/>
          <a:p>
            <a:pPr marL="12700">
              <a:lnSpc>
                <a:spcPct val="100000"/>
              </a:lnSpc>
              <a:spcBef>
                <a:spcPts val="100"/>
              </a:spcBef>
            </a:pPr>
            <a:r>
              <a:rPr lang="en-US" dirty="0" smtClean="0"/>
              <a:t>Benefits of the OEI Course Exchange</a:t>
            </a:r>
            <a:endParaRPr spc="-5" dirty="0"/>
          </a:p>
        </p:txBody>
      </p:sp>
    </p:spTree>
    <p:extLst>
      <p:ext uri="{BB962C8B-B14F-4D97-AF65-F5344CB8AC3E}">
        <p14:creationId xmlns:p14="http://schemas.microsoft.com/office/powerpoint/2010/main" val="1369842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710" y="4269310"/>
            <a:ext cx="1524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entury Gothic"/>
                <a:cs typeface="Century Gothic"/>
              </a:rPr>
              <a:t>v</a:t>
            </a:r>
            <a:endParaRPr sz="1800">
              <a:latin typeface="Century Gothic"/>
              <a:cs typeface="Century Gothic"/>
            </a:endParaRPr>
          </a:p>
        </p:txBody>
      </p:sp>
      <p:sp>
        <p:nvSpPr>
          <p:cNvPr id="3" name="object 3"/>
          <p:cNvSpPr/>
          <p:nvPr/>
        </p:nvSpPr>
        <p:spPr>
          <a:xfrm>
            <a:off x="0" y="-76200"/>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53340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6" name="object 6"/>
          <p:cNvSpPr txBox="1">
            <a:spLocks noGrp="1"/>
          </p:cNvSpPr>
          <p:nvPr>
            <p:ph type="title"/>
          </p:nvPr>
        </p:nvSpPr>
        <p:spPr>
          <a:xfrm>
            <a:off x="888740" y="593721"/>
            <a:ext cx="9550660" cy="665567"/>
          </a:xfrm>
          <a:prstGeom prst="rect">
            <a:avLst/>
          </a:prstGeom>
        </p:spPr>
        <p:txBody>
          <a:bodyPr vert="horz" wrap="square" lIns="0" tIns="49530" rIns="0" bIns="0" rtlCol="0">
            <a:spAutoFit/>
          </a:bodyPr>
          <a:lstStyle/>
          <a:p>
            <a:pPr marL="12700">
              <a:lnSpc>
                <a:spcPct val="100000"/>
              </a:lnSpc>
              <a:spcBef>
                <a:spcPts val="390"/>
              </a:spcBef>
            </a:pPr>
            <a:r>
              <a:rPr lang="en-US" spc="-5" dirty="0" smtClean="0"/>
              <a:t>OEI Course Exchange Current Status</a:t>
            </a:r>
            <a:endParaRPr spc="-5" dirty="0"/>
          </a:p>
        </p:txBody>
      </p:sp>
      <p:sp>
        <p:nvSpPr>
          <p:cNvPr id="7" name="TextBox 6"/>
          <p:cNvSpPr txBox="1"/>
          <p:nvPr/>
        </p:nvSpPr>
        <p:spPr>
          <a:xfrm>
            <a:off x="990600" y="2667000"/>
            <a:ext cx="9525000" cy="3046988"/>
          </a:xfrm>
          <a:prstGeom prst="rect">
            <a:avLst/>
          </a:prstGeom>
          <a:noFill/>
        </p:spPr>
        <p:txBody>
          <a:bodyPr wrap="square" rtlCol="0">
            <a:spAutoFit/>
          </a:bodyPr>
          <a:lstStyle/>
          <a:p>
            <a:pPr marL="285750" indent="-285750">
              <a:buFont typeface="Arial"/>
              <a:buChar char="•"/>
            </a:pPr>
            <a:r>
              <a:rPr lang="en-US" sz="3200" dirty="0" smtClean="0"/>
              <a:t>Launched in Spring 2017</a:t>
            </a:r>
          </a:p>
          <a:p>
            <a:pPr marL="285750" indent="-285750">
              <a:buFont typeface="Arial"/>
              <a:buChar char="•"/>
            </a:pPr>
            <a:r>
              <a:rPr lang="en-US" sz="3200" dirty="0" smtClean="0"/>
              <a:t>Only open to 24 OEI initial pilot schools</a:t>
            </a:r>
          </a:p>
          <a:p>
            <a:pPr marL="285750" indent="-285750">
              <a:buFont typeface="Arial"/>
              <a:buChar char="•"/>
            </a:pPr>
            <a:r>
              <a:rPr lang="en-US" sz="3200" dirty="0" smtClean="0"/>
              <a:t>Currently 5 pilots with 5 courses</a:t>
            </a:r>
          </a:p>
          <a:p>
            <a:pPr marL="285750" indent="-285750">
              <a:buFont typeface="Arial"/>
              <a:buChar char="•"/>
            </a:pPr>
            <a:r>
              <a:rPr lang="en-US" sz="3200" dirty="0" smtClean="0"/>
              <a:t>Courses currently are offered with majority of seats for </a:t>
            </a:r>
            <a:r>
              <a:rPr lang="en-US" sz="3200" dirty="0"/>
              <a:t>H</a:t>
            </a:r>
            <a:r>
              <a:rPr lang="en-US" sz="3200" dirty="0" smtClean="0"/>
              <a:t>ome College, and 5 seats for Teaching College</a:t>
            </a:r>
          </a:p>
          <a:p>
            <a:pPr marL="285750" indent="-285750">
              <a:buFont typeface="Arial"/>
              <a:buChar char="•"/>
            </a:pPr>
            <a:r>
              <a:rPr lang="en-US" sz="3200" dirty="0" smtClean="0"/>
              <a:t>Set to open to non-pilot schools in Fall 2017</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685800" y="304800"/>
            <a:ext cx="10515600" cy="1465786"/>
          </a:xfrm>
          <a:prstGeom prst="rect">
            <a:avLst/>
          </a:prstGeom>
        </p:spPr>
        <p:txBody>
          <a:bodyPr vert="horz" wrap="square" lIns="0" tIns="49530" rIns="0" bIns="0" rtlCol="0">
            <a:spAutoFit/>
          </a:bodyPr>
          <a:lstStyle/>
          <a:p>
            <a:pPr marL="12700">
              <a:lnSpc>
                <a:spcPct val="100000"/>
              </a:lnSpc>
              <a:spcBef>
                <a:spcPts val="390"/>
              </a:spcBef>
            </a:pPr>
            <a:r>
              <a:rPr lang="en-US" spc="-5" dirty="0" smtClean="0"/>
              <a:t>Current courses approved for Exchange</a:t>
            </a:r>
            <a:br>
              <a:rPr lang="en-US" spc="-5" dirty="0" smtClean="0"/>
            </a:br>
            <a:r>
              <a:rPr lang="en-US" spc="-5" dirty="0" smtClean="0"/>
              <a:t>Criteria expanded for Fall</a:t>
            </a:r>
            <a:br>
              <a:rPr lang="en-US" spc="-5" dirty="0" smtClean="0"/>
            </a:br>
            <a:endParaRPr sz="1200" dirty="0">
              <a:latin typeface="Century Gothic"/>
              <a:cs typeface="Century Gothic"/>
            </a:endParaRPr>
          </a:p>
        </p:txBody>
      </p:sp>
      <p:sp>
        <p:nvSpPr>
          <p:cNvPr id="6" name="TextBox 5"/>
          <p:cNvSpPr txBox="1"/>
          <p:nvPr/>
        </p:nvSpPr>
        <p:spPr>
          <a:xfrm>
            <a:off x="381000" y="2286000"/>
            <a:ext cx="5029200" cy="4524315"/>
          </a:xfrm>
          <a:prstGeom prst="rect">
            <a:avLst/>
          </a:prstGeom>
          <a:noFill/>
        </p:spPr>
        <p:txBody>
          <a:bodyPr wrap="square" rtlCol="0">
            <a:spAutoFit/>
          </a:bodyPr>
          <a:lstStyle/>
          <a:p>
            <a:pPr marL="457200" indent="-457200">
              <a:buFont typeface="+mj-lt"/>
              <a:buAutoNum type="arabicPeriod"/>
            </a:pPr>
            <a:r>
              <a:rPr lang="en-US" sz="2400" dirty="0" smtClean="0"/>
              <a:t>Introduction to Criminal Justice</a:t>
            </a:r>
          </a:p>
          <a:p>
            <a:pPr marL="457200" indent="-457200">
              <a:buFont typeface="+mj-lt"/>
              <a:buAutoNum type="arabicPeriod"/>
            </a:pPr>
            <a:r>
              <a:rPr lang="en-US" sz="2400" dirty="0" smtClean="0"/>
              <a:t>Introduction to Cultural Anthropology</a:t>
            </a:r>
          </a:p>
          <a:p>
            <a:pPr marL="457200" indent="-457200">
              <a:buFont typeface="+mj-lt"/>
              <a:buAutoNum type="arabicPeriod"/>
            </a:pPr>
            <a:r>
              <a:rPr lang="en-US" sz="2400" dirty="0" smtClean="0"/>
              <a:t>Child Growth and Development</a:t>
            </a:r>
          </a:p>
          <a:p>
            <a:pPr marL="457200" indent="-457200">
              <a:buFont typeface="+mj-lt"/>
              <a:buAutoNum type="arabicPeriod"/>
            </a:pPr>
            <a:r>
              <a:rPr lang="en-US" sz="2400" dirty="0" smtClean="0"/>
              <a:t>Intercultural Communication</a:t>
            </a:r>
          </a:p>
          <a:p>
            <a:pPr marL="457200" indent="-457200">
              <a:buFont typeface="+mj-lt"/>
              <a:buAutoNum type="arabicPeriod"/>
            </a:pPr>
            <a:r>
              <a:rPr lang="en-US" sz="2400" dirty="0" smtClean="0"/>
              <a:t>Principles of Microeconomics</a:t>
            </a:r>
          </a:p>
          <a:p>
            <a:pPr marL="457200" indent="-457200">
              <a:buFont typeface="+mj-lt"/>
              <a:buAutoNum type="arabicPeriod"/>
            </a:pPr>
            <a:r>
              <a:rPr lang="en-US" sz="2400" dirty="0" smtClean="0"/>
              <a:t>Principles of Macroeconomics</a:t>
            </a:r>
          </a:p>
          <a:p>
            <a:pPr marL="457200" indent="-457200">
              <a:buFont typeface="+mj-lt"/>
              <a:buAutoNum type="arabicPeriod"/>
            </a:pPr>
            <a:r>
              <a:rPr lang="en-US" sz="2400" dirty="0" smtClean="0"/>
              <a:t>College Composition</a:t>
            </a:r>
          </a:p>
          <a:p>
            <a:pPr marL="457200" indent="-457200">
              <a:buFont typeface="+mj-lt"/>
              <a:buAutoNum type="arabicPeriod"/>
            </a:pPr>
            <a:r>
              <a:rPr lang="en-US" sz="2400" dirty="0" smtClean="0"/>
              <a:t>Introduction to Human Geography</a:t>
            </a:r>
          </a:p>
          <a:p>
            <a:pPr marL="457200" indent="-457200">
              <a:buFont typeface="+mj-lt"/>
              <a:buAutoNum type="arabicPeriod"/>
            </a:pPr>
            <a:r>
              <a:rPr lang="en-US" sz="2400" dirty="0" smtClean="0"/>
              <a:t>Physical Geology</a:t>
            </a:r>
          </a:p>
          <a:p>
            <a:pPr marL="457200" indent="-457200">
              <a:buFont typeface="+mj-lt"/>
              <a:buAutoNum type="arabicPeriod"/>
            </a:pPr>
            <a:r>
              <a:rPr lang="en-US" sz="2400" dirty="0" smtClean="0"/>
              <a:t>United States History to 1877</a:t>
            </a:r>
          </a:p>
          <a:p>
            <a:endParaRPr lang="en-US" sz="2400" dirty="0" smtClean="0"/>
          </a:p>
        </p:txBody>
      </p:sp>
      <p:sp>
        <p:nvSpPr>
          <p:cNvPr id="8" name="TextBox 7"/>
          <p:cNvSpPr txBox="1"/>
          <p:nvPr/>
        </p:nvSpPr>
        <p:spPr>
          <a:xfrm>
            <a:off x="5562600" y="2133600"/>
            <a:ext cx="6019800" cy="4801314"/>
          </a:xfrm>
          <a:prstGeom prst="rect">
            <a:avLst/>
          </a:prstGeom>
          <a:noFill/>
        </p:spPr>
        <p:txBody>
          <a:bodyPr wrap="square" rtlCol="0">
            <a:spAutoFit/>
          </a:bodyPr>
          <a:lstStyle/>
          <a:p>
            <a:pPr marL="457200" indent="-457200">
              <a:buFont typeface="+mj-lt"/>
              <a:buAutoNum type="arabicPeriod"/>
            </a:pPr>
            <a:r>
              <a:rPr lang="en-US" sz="2400" dirty="0" smtClean="0"/>
              <a:t>United States History from 1865</a:t>
            </a:r>
          </a:p>
          <a:p>
            <a:pPr marL="457200" indent="-457200">
              <a:buFont typeface="+mj-lt"/>
              <a:buAutoNum type="arabicPeriod"/>
            </a:pPr>
            <a:r>
              <a:rPr lang="en-US" sz="2400" dirty="0" smtClean="0"/>
              <a:t>Introduction to Statistics</a:t>
            </a:r>
          </a:p>
          <a:p>
            <a:pPr marL="457200" indent="-457200">
              <a:buFont typeface="+mj-lt"/>
              <a:buAutoNum type="arabicPeriod"/>
            </a:pPr>
            <a:r>
              <a:rPr lang="en-US" sz="2400" dirty="0" smtClean="0"/>
              <a:t>Introduction to Philosophy</a:t>
            </a:r>
          </a:p>
          <a:p>
            <a:pPr marL="457200" indent="-457200">
              <a:buFont typeface="+mj-lt"/>
              <a:buAutoNum type="arabicPeriod"/>
            </a:pPr>
            <a:r>
              <a:rPr lang="en-US" sz="2400" dirty="0" smtClean="0"/>
              <a:t>Introduction to American Government and Politics</a:t>
            </a:r>
          </a:p>
          <a:p>
            <a:pPr marL="457200" indent="-457200">
              <a:buFont typeface="+mj-lt"/>
              <a:buAutoNum type="arabicPeriod"/>
            </a:pPr>
            <a:r>
              <a:rPr lang="en-US" sz="2400" dirty="0" smtClean="0"/>
              <a:t>Introductory Psychology</a:t>
            </a:r>
          </a:p>
          <a:p>
            <a:pPr marL="457200" indent="-457200">
              <a:buFont typeface="+mj-lt"/>
              <a:buAutoNum type="arabicPeriod"/>
            </a:pPr>
            <a:r>
              <a:rPr lang="en-US" sz="2400" dirty="0" smtClean="0"/>
              <a:t>Introduction to Research Methods in Psychology</a:t>
            </a:r>
          </a:p>
          <a:p>
            <a:pPr marL="457200" indent="-457200">
              <a:buFont typeface="+mj-lt"/>
              <a:buAutoNum type="arabicPeriod"/>
            </a:pPr>
            <a:r>
              <a:rPr lang="en-US" sz="2400" dirty="0" smtClean="0"/>
              <a:t>Introduction to Research Methods in Psychology (With Lab) </a:t>
            </a:r>
          </a:p>
          <a:p>
            <a:pPr marL="457200" indent="-457200">
              <a:buFont typeface="+mj-lt"/>
              <a:buAutoNum type="arabicPeriod"/>
            </a:pPr>
            <a:r>
              <a:rPr lang="en-US" sz="2400" dirty="0" smtClean="0"/>
              <a:t>Introduction to Sociology</a:t>
            </a:r>
          </a:p>
          <a:p>
            <a:pPr marL="457200" indent="-457200">
              <a:buFont typeface="+mj-lt"/>
              <a:buAutoNum type="arabicPeriod"/>
            </a:pPr>
            <a:r>
              <a:rPr lang="en-US" sz="2400" dirty="0" smtClean="0"/>
              <a:t>Introduction to Research Methods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685800" y="304800"/>
            <a:ext cx="10896600" cy="665567"/>
          </a:xfrm>
          <a:prstGeom prst="rect">
            <a:avLst/>
          </a:prstGeom>
        </p:spPr>
        <p:txBody>
          <a:bodyPr vert="horz" wrap="square" lIns="0" tIns="49530" rIns="0" bIns="0" rtlCol="0">
            <a:spAutoFit/>
          </a:bodyPr>
          <a:lstStyle/>
          <a:p>
            <a:pPr marL="12700">
              <a:lnSpc>
                <a:spcPct val="100000"/>
              </a:lnSpc>
              <a:spcBef>
                <a:spcPts val="390"/>
              </a:spcBef>
            </a:pPr>
            <a:r>
              <a:rPr lang="en-US" spc="-5" dirty="0" smtClean="0"/>
              <a:t>Criteria for new Exchange Courses</a:t>
            </a:r>
            <a:endParaRPr sz="1200" dirty="0">
              <a:latin typeface="Century Gothic"/>
              <a:cs typeface="Century Gothic"/>
            </a:endParaRPr>
          </a:p>
        </p:txBody>
      </p:sp>
      <p:sp>
        <p:nvSpPr>
          <p:cNvPr id="6" name="TextBox 5"/>
          <p:cNvSpPr txBox="1"/>
          <p:nvPr/>
        </p:nvSpPr>
        <p:spPr>
          <a:xfrm>
            <a:off x="457200" y="2057400"/>
            <a:ext cx="11049000" cy="4031873"/>
          </a:xfrm>
          <a:prstGeom prst="rect">
            <a:avLst/>
          </a:prstGeom>
          <a:noFill/>
        </p:spPr>
        <p:txBody>
          <a:bodyPr wrap="square" rtlCol="0">
            <a:spAutoFit/>
          </a:bodyPr>
          <a:lstStyle/>
          <a:p>
            <a:pPr marL="457200" indent="-457200">
              <a:buFont typeface="Arial"/>
              <a:buChar char="•"/>
            </a:pPr>
            <a:r>
              <a:rPr lang="en-US" sz="3200" dirty="0" smtClean="0"/>
              <a:t>Offered by Consortium college </a:t>
            </a:r>
            <a:endParaRPr lang="en-US" sz="3200" dirty="0"/>
          </a:p>
          <a:p>
            <a:pPr marL="457200" indent="-457200">
              <a:buFont typeface="Arial"/>
              <a:buChar char="•"/>
            </a:pPr>
            <a:r>
              <a:rPr lang="en-US" sz="3200" dirty="0" smtClean="0"/>
              <a:t>Taught in </a:t>
            </a:r>
            <a:r>
              <a:rPr lang="en-US" sz="3200" dirty="0"/>
              <a:t>Canvas  course management </a:t>
            </a:r>
            <a:r>
              <a:rPr lang="en-US" sz="3200" dirty="0" smtClean="0"/>
              <a:t>system</a:t>
            </a:r>
            <a:endParaRPr lang="en-US" sz="3200" dirty="0"/>
          </a:p>
          <a:p>
            <a:pPr marL="457200" indent="-457200">
              <a:buFont typeface="Arial"/>
              <a:buChar char="•"/>
            </a:pPr>
            <a:r>
              <a:rPr lang="en-US" sz="3200" dirty="0" smtClean="0"/>
              <a:t>C</a:t>
            </a:r>
            <a:r>
              <a:rPr lang="en-US" sz="3200" dirty="0"/>
              <a:t>-ID </a:t>
            </a:r>
            <a:r>
              <a:rPr lang="en-US" sz="3200" dirty="0" smtClean="0"/>
              <a:t>designation</a:t>
            </a:r>
            <a:endParaRPr lang="en-US" sz="3200" dirty="0"/>
          </a:p>
          <a:p>
            <a:pPr marL="457200" indent="-457200">
              <a:buFont typeface="Arial"/>
              <a:buChar char="•"/>
            </a:pPr>
            <a:r>
              <a:rPr lang="en-US" sz="3200" dirty="0"/>
              <a:t>P</a:t>
            </a:r>
            <a:r>
              <a:rPr lang="en-US" sz="3200" dirty="0" smtClean="0"/>
              <a:t>art </a:t>
            </a:r>
            <a:r>
              <a:rPr lang="en-US" sz="3200" dirty="0"/>
              <a:t>of an ADT, </a:t>
            </a:r>
            <a:r>
              <a:rPr lang="en-US" sz="3200" dirty="0" smtClean="0"/>
              <a:t>IGETC </a:t>
            </a:r>
            <a:r>
              <a:rPr lang="en-US" sz="3200" dirty="0"/>
              <a:t>Transfer Pattern, or CTE </a:t>
            </a:r>
            <a:r>
              <a:rPr lang="en-US" sz="3200" dirty="0" smtClean="0"/>
              <a:t>Pathway</a:t>
            </a:r>
            <a:endParaRPr lang="en-US" sz="3200" dirty="0"/>
          </a:p>
          <a:p>
            <a:pPr marL="457200" indent="-457200">
              <a:buFont typeface="Arial"/>
              <a:buChar char="•"/>
            </a:pPr>
            <a:r>
              <a:rPr lang="en-US" sz="3200" dirty="0"/>
              <a:t>Mathematics, English, and ESL courses must be transfer-</a:t>
            </a:r>
            <a:r>
              <a:rPr lang="en-US" sz="3200" dirty="0" smtClean="0"/>
              <a:t>level</a:t>
            </a:r>
            <a:endParaRPr lang="en-US" sz="3200" dirty="0"/>
          </a:p>
          <a:p>
            <a:pPr marL="457200" indent="-457200">
              <a:buFont typeface="Arial"/>
              <a:buChar char="•"/>
            </a:pPr>
            <a:r>
              <a:rPr lang="en-US" sz="3200" dirty="0" smtClean="0"/>
              <a:t>Any prerequisites </a:t>
            </a:r>
            <a:r>
              <a:rPr lang="en-US" sz="3200" dirty="0"/>
              <a:t>align with C-</a:t>
            </a:r>
            <a:r>
              <a:rPr lang="en-US" sz="3200" dirty="0" smtClean="0"/>
              <a:t>ID</a:t>
            </a:r>
          </a:p>
          <a:p>
            <a:pPr marL="457200" indent="-457200">
              <a:buFont typeface="Arial"/>
              <a:buChar char="•"/>
            </a:pPr>
            <a:r>
              <a:rPr lang="en-US" sz="3200" dirty="0"/>
              <a:t>F</a:t>
            </a:r>
            <a:r>
              <a:rPr lang="en-US" sz="3200" dirty="0" smtClean="0"/>
              <a:t>ully </a:t>
            </a:r>
            <a:r>
              <a:rPr lang="en-US" sz="3200" dirty="0"/>
              <a:t>online with the possible exception of on-campus proctored exams.</a:t>
            </a:r>
            <a:endParaRPr lang="en-US" sz="3200" dirty="0" smtClean="0"/>
          </a:p>
        </p:txBody>
      </p:sp>
    </p:spTree>
    <p:extLst>
      <p:ext uri="{BB962C8B-B14F-4D97-AF65-F5344CB8AC3E}">
        <p14:creationId xmlns:p14="http://schemas.microsoft.com/office/powerpoint/2010/main" val="3299903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50410" y="4280671"/>
            <a:ext cx="127000" cy="280670"/>
          </a:xfrm>
          <a:prstGeom prst="rect">
            <a:avLst/>
          </a:prstGeom>
        </p:spPr>
        <p:txBody>
          <a:bodyPr vert="horz" wrap="square" lIns="0" tIns="1270" rIns="0" bIns="0" rtlCol="0">
            <a:spAutoFit/>
          </a:bodyPr>
          <a:lstStyle/>
          <a:p>
            <a:pPr>
              <a:lnSpc>
                <a:spcPct val="100000"/>
              </a:lnSpc>
              <a:spcBef>
                <a:spcPts val="10"/>
              </a:spcBef>
            </a:pPr>
            <a:r>
              <a:rPr sz="1800" dirty="0">
                <a:solidFill>
                  <a:srgbClr val="FFFFFF"/>
                </a:solidFill>
                <a:latin typeface="Century Gothic"/>
                <a:cs typeface="Century Gothic"/>
              </a:rPr>
              <a:t>v</a:t>
            </a:r>
            <a:endParaRPr sz="1800">
              <a:latin typeface="Century Gothic"/>
              <a:cs typeface="Century Gothic"/>
            </a:endParaRPr>
          </a:p>
        </p:txBody>
      </p:sp>
      <p:sp>
        <p:nvSpPr>
          <p:cNvPr id="3" name="object 3"/>
          <p:cNvSpPr/>
          <p:nvPr/>
        </p:nvSpPr>
        <p:spPr>
          <a:xfrm>
            <a:off x="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6" name="object 6"/>
          <p:cNvSpPr txBox="1">
            <a:spLocks noGrp="1"/>
          </p:cNvSpPr>
          <p:nvPr>
            <p:ph type="title"/>
          </p:nvPr>
        </p:nvSpPr>
        <p:spPr>
          <a:xfrm>
            <a:off x="990600" y="533400"/>
            <a:ext cx="10439400" cy="861133"/>
          </a:xfrm>
          <a:prstGeom prst="rect">
            <a:avLst/>
          </a:prstGeom>
        </p:spPr>
        <p:txBody>
          <a:bodyPr vert="horz" wrap="square" lIns="0" tIns="49530" rIns="0" bIns="0" rtlCol="0">
            <a:spAutoFit/>
          </a:bodyPr>
          <a:lstStyle/>
          <a:p>
            <a:pPr marL="12700">
              <a:lnSpc>
                <a:spcPct val="100000"/>
              </a:lnSpc>
              <a:spcBef>
                <a:spcPts val="390"/>
              </a:spcBef>
            </a:pPr>
            <a:r>
              <a:rPr lang="en-US" spc="-5" dirty="0" smtClean="0"/>
              <a:t>Current status at Moorpark College</a:t>
            </a:r>
            <a:endParaRPr spc="-5" dirty="0"/>
          </a:p>
          <a:p>
            <a:pPr marL="12700">
              <a:lnSpc>
                <a:spcPct val="100000"/>
              </a:lnSpc>
              <a:spcBef>
                <a:spcPts val="85"/>
              </a:spcBef>
            </a:pPr>
            <a:r>
              <a:rPr sz="1200" b="0" spc="-5" dirty="0" smtClean="0">
                <a:solidFill>
                  <a:srgbClr val="636363"/>
                </a:solidFill>
                <a:latin typeface="Century Gothic"/>
                <a:cs typeface="Century Gothic"/>
                <a:hlinkClick r:id="rId3"/>
              </a:rPr>
              <a:t>)</a:t>
            </a:r>
            <a:endParaRPr sz="1200" dirty="0">
              <a:latin typeface="Century Gothic"/>
              <a:cs typeface="Century Gothic"/>
            </a:endParaRPr>
          </a:p>
        </p:txBody>
      </p:sp>
      <p:sp>
        <p:nvSpPr>
          <p:cNvPr id="7" name="TextBox 6"/>
          <p:cNvSpPr txBox="1"/>
          <p:nvPr/>
        </p:nvSpPr>
        <p:spPr>
          <a:xfrm>
            <a:off x="609600" y="2286000"/>
            <a:ext cx="10210800" cy="3323987"/>
          </a:xfrm>
          <a:prstGeom prst="rect">
            <a:avLst/>
          </a:prstGeom>
          <a:noFill/>
        </p:spPr>
        <p:txBody>
          <a:bodyPr wrap="square" rtlCol="0">
            <a:spAutoFit/>
          </a:bodyPr>
          <a:lstStyle/>
          <a:p>
            <a:pPr marL="285750" indent="-285750">
              <a:buFont typeface="Arial"/>
              <a:buChar char="•"/>
            </a:pPr>
            <a:r>
              <a:rPr lang="en-US" sz="3200" dirty="0" smtClean="0"/>
              <a:t>MC Distance Ed Committee approved resolution April 26, 2017 to recommend joining the Consortium</a:t>
            </a:r>
          </a:p>
          <a:p>
            <a:pPr marL="285750" indent="-285750">
              <a:buFont typeface="Arial"/>
              <a:buChar char="•"/>
            </a:pPr>
            <a:r>
              <a:rPr lang="en-US" sz="3200" dirty="0" smtClean="0"/>
              <a:t>May 2, 2017 Academic Senate considers whether to recommend beginning process to join the Consortium</a:t>
            </a:r>
          </a:p>
          <a:p>
            <a:pPr marL="285750" indent="-285750">
              <a:buFont typeface="Arial"/>
              <a:buChar char="•"/>
            </a:pPr>
            <a:r>
              <a:rPr lang="en-US" sz="3200" dirty="0" smtClean="0"/>
              <a:t>If we proceed, an Implementation team is formed, MOU developed, parameters set</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1219200" y="228600"/>
            <a:ext cx="8667115" cy="1281120"/>
          </a:xfrm>
          <a:prstGeom prst="rect">
            <a:avLst/>
          </a:prstGeom>
        </p:spPr>
        <p:txBody>
          <a:bodyPr vert="horz" wrap="square" lIns="0" tIns="49530" rIns="0" bIns="0" rtlCol="0">
            <a:spAutoFit/>
          </a:bodyPr>
          <a:lstStyle/>
          <a:p>
            <a:pPr marL="12700">
              <a:lnSpc>
                <a:spcPct val="100000"/>
              </a:lnSpc>
              <a:spcBef>
                <a:spcPts val="390"/>
              </a:spcBef>
            </a:pPr>
            <a:r>
              <a:rPr lang="en-US" spc="-5" dirty="0"/>
              <a:t>AFTER joining the </a:t>
            </a:r>
            <a:r>
              <a:rPr lang="en-US" spc="-5" dirty="0" smtClean="0"/>
              <a:t>Consortium</a:t>
            </a:r>
            <a:br>
              <a:rPr lang="en-US" spc="-5" dirty="0" smtClean="0"/>
            </a:br>
            <a:r>
              <a:rPr lang="en-US" spc="-5" dirty="0" smtClean="0"/>
              <a:t> Process to submit a course</a:t>
            </a:r>
            <a:r>
              <a:rPr sz="1200" b="0" spc="-5" dirty="0" smtClean="0">
                <a:solidFill>
                  <a:srgbClr val="636363"/>
                </a:solidFill>
                <a:latin typeface="Century Gothic"/>
                <a:cs typeface="Century Gothic"/>
              </a:rPr>
              <a:t>)</a:t>
            </a:r>
            <a:endParaRPr sz="1200" dirty="0">
              <a:latin typeface="Century Gothic"/>
              <a:cs typeface="Century Gothic"/>
            </a:endParaRPr>
          </a:p>
        </p:txBody>
      </p:sp>
      <p:sp>
        <p:nvSpPr>
          <p:cNvPr id="6" name="TextBox 5"/>
          <p:cNvSpPr txBox="1"/>
          <p:nvPr/>
        </p:nvSpPr>
        <p:spPr>
          <a:xfrm>
            <a:off x="381000" y="1905000"/>
            <a:ext cx="11201400" cy="5293756"/>
          </a:xfrm>
          <a:prstGeom prst="rect">
            <a:avLst/>
          </a:prstGeom>
          <a:noFill/>
        </p:spPr>
        <p:txBody>
          <a:bodyPr wrap="square" rtlCol="0">
            <a:spAutoFit/>
          </a:bodyPr>
          <a:lstStyle/>
          <a:p>
            <a:pPr marL="514350" indent="-514350">
              <a:buFont typeface="+mj-lt"/>
              <a:buAutoNum type="arabicPeriod"/>
            </a:pPr>
            <a:r>
              <a:rPr lang="en-US" sz="3200" dirty="0" smtClean="0"/>
              <a:t>Apply the Rubric to your course as closely as you can</a:t>
            </a:r>
          </a:p>
          <a:p>
            <a:pPr marL="514350" indent="-514350">
              <a:buFont typeface="+mj-lt"/>
              <a:buAutoNum type="arabicPeriod"/>
            </a:pPr>
            <a:r>
              <a:rPr lang="en-US" sz="3200" dirty="0" smtClean="0"/>
              <a:t>Work with a peer reviewer at MC</a:t>
            </a:r>
          </a:p>
          <a:p>
            <a:pPr marL="514350" indent="-514350">
              <a:buFont typeface="+mj-lt"/>
              <a:buAutoNum type="arabicPeriod"/>
            </a:pPr>
            <a:r>
              <a:rPr lang="en-US" sz="3200" dirty="0" smtClean="0"/>
              <a:t>Submit to the OEI</a:t>
            </a:r>
          </a:p>
          <a:p>
            <a:pPr marL="514350" indent="-514350">
              <a:buFont typeface="+mj-lt"/>
              <a:buAutoNum type="arabicPeriod"/>
            </a:pPr>
            <a:r>
              <a:rPr lang="en-US" sz="3200" dirty="0"/>
              <a:t>T</a:t>
            </a:r>
            <a:r>
              <a:rPr lang="en-US" sz="3200" dirty="0" smtClean="0"/>
              <a:t>wo OEI course reviewers check for alignment with rubric </a:t>
            </a:r>
          </a:p>
          <a:p>
            <a:pPr marL="514350" indent="-514350">
              <a:buFont typeface="+mj-lt"/>
              <a:buAutoNum type="arabicPeriod"/>
            </a:pPr>
            <a:r>
              <a:rPr lang="en-US" sz="3200" dirty="0" smtClean="0"/>
              <a:t>OEI lead course reviewer determines alignment, suggests fixes </a:t>
            </a:r>
          </a:p>
          <a:p>
            <a:pPr marL="514350" indent="-514350">
              <a:buFont typeface="+mj-lt"/>
              <a:buAutoNum type="arabicPeriod"/>
            </a:pPr>
            <a:r>
              <a:rPr lang="en-US" sz="3200" dirty="0" smtClean="0"/>
              <a:t>Faculty meets with OEI Lead Reviewer, discusses findings</a:t>
            </a:r>
          </a:p>
          <a:p>
            <a:pPr marL="514350" indent="-514350">
              <a:buFont typeface="+mj-lt"/>
              <a:buAutoNum type="arabicPeriod"/>
            </a:pPr>
            <a:r>
              <a:rPr lang="en-US" sz="3200" dirty="0" smtClean="0"/>
              <a:t>OEI Course Designer meets with faculty to fully align course, including making course fully accessible</a:t>
            </a:r>
          </a:p>
          <a:p>
            <a:pPr marL="514350" indent="-514350">
              <a:buFont typeface="+mj-lt"/>
              <a:buAutoNum type="arabicPeriod"/>
            </a:pPr>
            <a:r>
              <a:rPr lang="en-US" sz="3200" dirty="0"/>
              <a:t>C</a:t>
            </a:r>
            <a:r>
              <a:rPr lang="en-US" sz="3200" dirty="0" smtClean="0"/>
              <a:t>ourse enters Exchange with a designated number of seats set aside for Exchange (predetermined by MOU, campus deans)</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710" y="4269310"/>
            <a:ext cx="1524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entury Gothic"/>
                <a:cs typeface="Century Gothic"/>
              </a:rPr>
              <a:t>v</a:t>
            </a:r>
            <a:endParaRPr sz="1800">
              <a:latin typeface="Century Gothic"/>
              <a:cs typeface="Century Gothic"/>
            </a:endParaRPr>
          </a:p>
        </p:txBody>
      </p:sp>
      <p:sp>
        <p:nvSpPr>
          <p:cNvPr id="5" name="object 5"/>
          <p:cNvSpPr/>
          <p:nvPr/>
        </p:nvSpPr>
        <p:spPr>
          <a:xfrm>
            <a:off x="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7" name="object 7"/>
          <p:cNvSpPr txBox="1">
            <a:spLocks noGrp="1"/>
          </p:cNvSpPr>
          <p:nvPr>
            <p:ph type="title"/>
          </p:nvPr>
        </p:nvSpPr>
        <p:spPr>
          <a:xfrm>
            <a:off x="888740" y="631051"/>
            <a:ext cx="10007860" cy="628377"/>
          </a:xfrm>
          <a:prstGeom prst="rect">
            <a:avLst/>
          </a:prstGeom>
        </p:spPr>
        <p:txBody>
          <a:bodyPr vert="horz" wrap="square" lIns="0" tIns="12700" rIns="0" bIns="0" rtlCol="0">
            <a:spAutoFit/>
          </a:bodyPr>
          <a:lstStyle/>
          <a:p>
            <a:pPr marL="12700">
              <a:lnSpc>
                <a:spcPct val="100000"/>
              </a:lnSpc>
              <a:spcBef>
                <a:spcPts val="100"/>
              </a:spcBef>
            </a:pPr>
            <a:r>
              <a:rPr lang="en-US" spc="-5" dirty="0" smtClean="0"/>
              <a:t>Interactive Online Course Design Rubric</a:t>
            </a:r>
            <a:endParaRPr spc="-5" dirty="0"/>
          </a:p>
        </p:txBody>
      </p:sp>
      <p:sp>
        <p:nvSpPr>
          <p:cNvPr id="8" name="TextBox 7"/>
          <p:cNvSpPr txBox="1"/>
          <p:nvPr/>
        </p:nvSpPr>
        <p:spPr>
          <a:xfrm>
            <a:off x="914400" y="2590800"/>
            <a:ext cx="10439400" cy="369332"/>
          </a:xfrm>
          <a:prstGeom prst="rect">
            <a:avLst/>
          </a:prstGeom>
          <a:noFill/>
        </p:spPr>
        <p:txBody>
          <a:bodyPr wrap="square" rtlCol="0">
            <a:spAutoFit/>
          </a:bodyPr>
          <a:lstStyle/>
          <a:p>
            <a:endParaRPr lang="en-US" dirty="0"/>
          </a:p>
        </p:txBody>
      </p:sp>
      <p:pic>
        <p:nvPicPr>
          <p:cNvPr id="10" name="Picture 9" descr="OEI LOGO " title="OEI LOG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2209800"/>
            <a:ext cx="1752600" cy="1657220"/>
          </a:xfrm>
          <a:prstGeom prst="rect">
            <a:avLst/>
          </a:prstGeom>
        </p:spPr>
      </p:pic>
      <p:pic>
        <p:nvPicPr>
          <p:cNvPr id="11" name="Picture 10" descr=" Sections in OEI Rubric" title="Sections in OEI Rubric">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238" y="2362200"/>
            <a:ext cx="10026162" cy="4267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710" y="4269310"/>
            <a:ext cx="1524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entury Gothic"/>
                <a:cs typeface="Century Gothic"/>
              </a:rPr>
              <a:t>v</a:t>
            </a:r>
            <a:endParaRPr sz="1800">
              <a:latin typeface="Century Gothic"/>
              <a:cs typeface="Century Gothic"/>
            </a:endParaRPr>
          </a:p>
        </p:txBody>
      </p:sp>
      <p:sp>
        <p:nvSpPr>
          <p:cNvPr id="4" name="object 4"/>
          <p:cNvSpPr/>
          <p:nvPr/>
        </p:nvSpPr>
        <p:spPr>
          <a:xfrm>
            <a:off x="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6" name="object 6"/>
          <p:cNvSpPr txBox="1">
            <a:spLocks noGrp="1"/>
          </p:cNvSpPr>
          <p:nvPr>
            <p:ph type="title"/>
          </p:nvPr>
        </p:nvSpPr>
        <p:spPr>
          <a:xfrm>
            <a:off x="888740" y="631051"/>
            <a:ext cx="11455660" cy="628377"/>
          </a:xfrm>
          <a:prstGeom prst="rect">
            <a:avLst/>
          </a:prstGeom>
        </p:spPr>
        <p:txBody>
          <a:bodyPr vert="horz" wrap="square" lIns="0" tIns="12700" rIns="0" bIns="0" rtlCol="0">
            <a:spAutoFit/>
          </a:bodyPr>
          <a:lstStyle/>
          <a:p>
            <a:pPr marL="12700">
              <a:lnSpc>
                <a:spcPct val="100000"/>
              </a:lnSpc>
              <a:spcBef>
                <a:spcPts val="100"/>
              </a:spcBef>
            </a:pPr>
            <a:r>
              <a:rPr lang="en-US" spc="-5" dirty="0" smtClean="0"/>
              <a:t>Moorpark College FLEX Workshop 4-20-17</a:t>
            </a:r>
            <a:endParaRPr spc="-5" dirty="0"/>
          </a:p>
        </p:txBody>
      </p:sp>
      <p:sp>
        <p:nvSpPr>
          <p:cNvPr id="7" name="TextBox 6"/>
          <p:cNvSpPr txBox="1"/>
          <p:nvPr/>
        </p:nvSpPr>
        <p:spPr>
          <a:xfrm>
            <a:off x="609600" y="2438400"/>
            <a:ext cx="9829800" cy="3867725"/>
          </a:xfrm>
          <a:prstGeom prst="rect">
            <a:avLst/>
          </a:prstGeom>
          <a:noFill/>
        </p:spPr>
        <p:txBody>
          <a:bodyPr wrap="square" rtlCol="0">
            <a:spAutoFit/>
          </a:bodyPr>
          <a:lstStyle/>
          <a:p>
            <a:pPr marL="469900" indent="-457200">
              <a:spcBef>
                <a:spcPts val="100"/>
              </a:spcBef>
              <a:buFont typeface="Arial"/>
              <a:buChar char="•"/>
            </a:pPr>
            <a:r>
              <a:rPr lang="en-US" sz="3200" spc="-5" dirty="0">
                <a:solidFill>
                  <a:srgbClr val="000000"/>
                </a:solidFill>
                <a:cs typeface="Century Gothic"/>
              </a:rPr>
              <a:t>Began adding examples of alignment to </a:t>
            </a:r>
            <a:r>
              <a:rPr lang="en-US" sz="3200" spc="-5" dirty="0">
                <a:solidFill>
                  <a:srgbClr val="000000"/>
                </a:solidFill>
                <a:cs typeface="Century Gothic"/>
                <a:hlinkClick r:id="rId3"/>
              </a:rPr>
              <a:t>Google </a:t>
            </a:r>
            <a:r>
              <a:rPr lang="en-US" sz="3200" spc="-5" dirty="0" smtClean="0">
                <a:solidFill>
                  <a:srgbClr val="000000"/>
                </a:solidFill>
                <a:cs typeface="Century Gothic"/>
                <a:hlinkClick r:id="rId3"/>
              </a:rPr>
              <a:t>doc</a:t>
            </a:r>
            <a:endParaRPr lang="en-US" sz="3200" spc="-5" dirty="0" smtClean="0">
              <a:solidFill>
                <a:srgbClr val="000000"/>
              </a:solidFill>
              <a:cs typeface="Century Gothic"/>
            </a:endParaRPr>
          </a:p>
          <a:p>
            <a:pPr marL="469900" indent="-457200">
              <a:spcBef>
                <a:spcPts val="100"/>
              </a:spcBef>
              <a:buFont typeface="Arial"/>
              <a:buChar char="•"/>
            </a:pPr>
            <a:r>
              <a:rPr lang="en-US" sz="3200" spc="-5" dirty="0" smtClean="0">
                <a:solidFill>
                  <a:srgbClr val="000000"/>
                </a:solidFill>
                <a:cs typeface="Century Gothic"/>
              </a:rPr>
              <a:t>Become pilot implementers of OEI rubric, working over summer to self-align courses</a:t>
            </a:r>
          </a:p>
          <a:p>
            <a:pPr marL="469900" indent="-457200">
              <a:spcBef>
                <a:spcPts val="100"/>
              </a:spcBef>
              <a:buFont typeface="Arial"/>
              <a:buChar char="•"/>
            </a:pPr>
            <a:r>
              <a:rPr lang="en-US" sz="3200" dirty="0" smtClean="0"/>
              <a:t>Become faculty mentors </a:t>
            </a:r>
            <a:r>
              <a:rPr lang="en-US" sz="3200" dirty="0"/>
              <a:t>for others in Spring 2018</a:t>
            </a:r>
            <a:r>
              <a:rPr lang="en-US" sz="3200" dirty="0" smtClean="0"/>
              <a:t>!</a:t>
            </a:r>
            <a:endParaRPr lang="en-US" sz="3200" spc="-5" dirty="0" smtClean="0">
              <a:solidFill>
                <a:srgbClr val="000000"/>
              </a:solidFill>
              <a:cs typeface="Century Gothic"/>
            </a:endParaRPr>
          </a:p>
          <a:p>
            <a:pPr marL="469900" indent="-457200">
              <a:spcBef>
                <a:spcPts val="100"/>
              </a:spcBef>
              <a:buFont typeface="Arial"/>
              <a:buChar char="•"/>
            </a:pPr>
            <a:r>
              <a:rPr lang="en-US" sz="3200" spc="-5" dirty="0" smtClean="0">
                <a:solidFill>
                  <a:srgbClr val="000000"/>
                </a:solidFill>
                <a:cs typeface="Century Gothic"/>
              </a:rPr>
              <a:t>Fantastic professional development opportunity for all, whether or not planning to submit to Course Exchange</a:t>
            </a:r>
          </a:p>
          <a:p>
            <a:pPr marL="469900" indent="-457200">
              <a:spcBef>
                <a:spcPts val="100"/>
              </a:spcBef>
              <a:buFont typeface="Arial"/>
              <a:buChar char="•"/>
            </a:pPr>
            <a:r>
              <a:rPr lang="en-US" sz="3200" spc="-5" dirty="0" smtClean="0">
                <a:solidFill>
                  <a:srgbClr val="000000"/>
                </a:solidFill>
                <a:cs typeface="Century Gothic"/>
              </a:rPr>
              <a:t>No one is forced; everyone is encouraged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7452" y="3777866"/>
            <a:ext cx="5292725" cy="791210"/>
          </a:xfrm>
          <a:prstGeom prst="rect">
            <a:avLst/>
          </a:prstGeom>
        </p:spPr>
        <p:txBody>
          <a:bodyPr vert="horz" wrap="square" lIns="0" tIns="121285" rIns="0" bIns="0" rtlCol="0">
            <a:spAutoFit/>
          </a:bodyPr>
          <a:lstStyle/>
          <a:p>
            <a:pPr marL="12700">
              <a:lnSpc>
                <a:spcPct val="100000"/>
              </a:lnSpc>
              <a:spcBef>
                <a:spcPts val="955"/>
              </a:spcBef>
            </a:pPr>
            <a:r>
              <a:rPr lang="en-US" sz="1800" spc="-5" dirty="0" smtClean="0">
                <a:solidFill>
                  <a:srgbClr val="009483"/>
                </a:solidFill>
                <a:latin typeface="Century Gothic"/>
                <a:cs typeface="Century Gothic"/>
              </a:rPr>
              <a:t> </a:t>
            </a:r>
            <a:endParaRPr sz="1800" dirty="0">
              <a:latin typeface="Century Gothic"/>
              <a:cs typeface="Century Gothic"/>
            </a:endParaRPr>
          </a:p>
          <a:p>
            <a:pPr marR="5080" algn="r">
              <a:lnSpc>
                <a:spcPct val="100000"/>
              </a:lnSpc>
              <a:spcBef>
                <a:spcPts val="855"/>
              </a:spcBef>
            </a:pPr>
            <a:r>
              <a:rPr sz="1800" dirty="0">
                <a:solidFill>
                  <a:srgbClr val="FFFFFF"/>
                </a:solidFill>
                <a:latin typeface="Century Gothic"/>
                <a:cs typeface="Century Gothic"/>
              </a:rPr>
              <a:t>v</a:t>
            </a:r>
            <a:endParaRPr sz="1800" dirty="0">
              <a:latin typeface="Century Gothic"/>
              <a:cs typeface="Century Gothic"/>
            </a:endParaRPr>
          </a:p>
        </p:txBody>
      </p:sp>
      <p:sp>
        <p:nvSpPr>
          <p:cNvPr id="3" name="object 3"/>
          <p:cNvSpPr/>
          <p:nvPr/>
        </p:nvSpPr>
        <p:spPr>
          <a:xfrm>
            <a:off x="12863" y="-52387"/>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609600" y="3276600"/>
            <a:ext cx="10744200" cy="1859483"/>
          </a:xfrm>
          <a:prstGeom prst="rect">
            <a:avLst/>
          </a:prstGeom>
        </p:spPr>
        <p:txBody>
          <a:bodyPr vert="horz" wrap="square" lIns="0" tIns="12700" rIns="0" bIns="0" rtlCol="0">
            <a:spAutoFit/>
          </a:bodyPr>
          <a:lstStyle/>
          <a:p>
            <a:pPr marL="12700" algn="ctr">
              <a:lnSpc>
                <a:spcPct val="100000"/>
              </a:lnSpc>
              <a:spcBef>
                <a:spcPts val="100"/>
              </a:spcBef>
            </a:pPr>
            <a:r>
              <a:rPr lang="en-US" spc="-5" dirty="0" smtClean="0">
                <a:solidFill>
                  <a:schemeClr val="accent5">
                    <a:lumMod val="75000"/>
                  </a:schemeClr>
                </a:solidFill>
              </a:rPr>
              <a:t>Questions from Moorpark College </a:t>
            </a:r>
            <a:br>
              <a:rPr lang="en-US" spc="-5" dirty="0" smtClean="0">
                <a:solidFill>
                  <a:schemeClr val="accent5">
                    <a:lumMod val="75000"/>
                  </a:schemeClr>
                </a:solidFill>
              </a:rPr>
            </a:br>
            <a:r>
              <a:rPr lang="en-US" spc="-5" dirty="0" smtClean="0">
                <a:solidFill>
                  <a:schemeClr val="accent5">
                    <a:lumMod val="75000"/>
                  </a:schemeClr>
                </a:solidFill>
              </a:rPr>
              <a:t>Answers from OEI</a:t>
            </a:r>
            <a:r>
              <a:rPr lang="en-US" spc="-5" dirty="0" smtClean="0"/>
              <a:t/>
            </a:r>
            <a:br>
              <a:rPr lang="en-US" spc="-5" dirty="0" smtClean="0"/>
            </a:br>
            <a:endParaRPr spc="-5"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7452" y="3777866"/>
            <a:ext cx="5292725" cy="791210"/>
          </a:xfrm>
          <a:prstGeom prst="rect">
            <a:avLst/>
          </a:prstGeom>
        </p:spPr>
        <p:txBody>
          <a:bodyPr vert="horz" wrap="square" lIns="0" tIns="121285" rIns="0" bIns="0" rtlCol="0">
            <a:spAutoFit/>
          </a:bodyPr>
          <a:lstStyle/>
          <a:p>
            <a:pPr marL="12700">
              <a:lnSpc>
                <a:spcPct val="100000"/>
              </a:lnSpc>
              <a:spcBef>
                <a:spcPts val="955"/>
              </a:spcBef>
            </a:pPr>
            <a:r>
              <a:rPr lang="en-US" sz="1800" spc="-5" dirty="0" smtClean="0">
                <a:solidFill>
                  <a:srgbClr val="009483"/>
                </a:solidFill>
                <a:latin typeface="Century Gothic"/>
                <a:cs typeface="Century Gothic"/>
              </a:rPr>
              <a:t> </a:t>
            </a:r>
            <a:endParaRPr sz="1800" dirty="0">
              <a:latin typeface="Century Gothic"/>
              <a:cs typeface="Century Gothic"/>
            </a:endParaRPr>
          </a:p>
          <a:p>
            <a:pPr marR="5080" algn="r">
              <a:lnSpc>
                <a:spcPct val="100000"/>
              </a:lnSpc>
              <a:spcBef>
                <a:spcPts val="855"/>
              </a:spcBef>
            </a:pPr>
            <a:r>
              <a:rPr sz="1800" dirty="0">
                <a:solidFill>
                  <a:srgbClr val="FFFFFF"/>
                </a:solidFill>
                <a:latin typeface="Century Gothic"/>
                <a:cs typeface="Century Gothic"/>
              </a:rPr>
              <a:t>v</a:t>
            </a:r>
            <a:endParaRPr sz="1800" dirty="0">
              <a:latin typeface="Century Gothic"/>
              <a:cs typeface="Century Gothic"/>
            </a:endParaRPr>
          </a:p>
        </p:txBody>
      </p:sp>
      <p:sp>
        <p:nvSpPr>
          <p:cNvPr id="3" name="object 3"/>
          <p:cNvSpPr/>
          <p:nvPr/>
        </p:nvSpPr>
        <p:spPr>
          <a:xfrm>
            <a:off x="-2590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457200" y="152400"/>
            <a:ext cx="10744200" cy="1243930"/>
          </a:xfrm>
          <a:prstGeom prst="rect">
            <a:avLst/>
          </a:prstGeom>
        </p:spPr>
        <p:txBody>
          <a:bodyPr vert="horz" wrap="square" lIns="0" tIns="12700" rIns="0" bIns="0" rtlCol="0">
            <a:spAutoFit/>
          </a:bodyPr>
          <a:lstStyle/>
          <a:p>
            <a:pPr marL="12700">
              <a:lnSpc>
                <a:spcPct val="100000"/>
              </a:lnSpc>
              <a:spcBef>
                <a:spcPts val="100"/>
              </a:spcBef>
            </a:pPr>
            <a:r>
              <a:rPr lang="en-US" spc="-5" dirty="0" smtClean="0"/>
              <a:t>Q&amp;A answers provided by the leadership team at the Online Education Initiative </a:t>
            </a:r>
            <a:endParaRPr spc="-5" dirty="0"/>
          </a:p>
        </p:txBody>
      </p:sp>
      <p:sp>
        <p:nvSpPr>
          <p:cNvPr id="8" name="TextBox 7"/>
          <p:cNvSpPr txBox="1"/>
          <p:nvPr/>
        </p:nvSpPr>
        <p:spPr>
          <a:xfrm>
            <a:off x="457200" y="2286000"/>
            <a:ext cx="6553200" cy="4031873"/>
          </a:xfrm>
          <a:prstGeom prst="rect">
            <a:avLst/>
          </a:prstGeom>
          <a:noFill/>
        </p:spPr>
        <p:txBody>
          <a:bodyPr wrap="square" rtlCol="0">
            <a:spAutoFit/>
          </a:bodyPr>
          <a:lstStyle/>
          <a:p>
            <a:r>
              <a:rPr lang="en-US" sz="3200" dirty="0" smtClean="0"/>
              <a:t>Kate </a:t>
            </a:r>
            <a:r>
              <a:rPr lang="en-US" sz="3200" dirty="0" err="1" smtClean="0"/>
              <a:t>Jordahl</a:t>
            </a:r>
            <a:r>
              <a:rPr lang="en-US" sz="3200" dirty="0" smtClean="0"/>
              <a:t>, </a:t>
            </a:r>
          </a:p>
          <a:p>
            <a:r>
              <a:rPr lang="en-US" sz="3200" dirty="0" smtClean="0"/>
              <a:t>Director </a:t>
            </a:r>
            <a:r>
              <a:rPr lang="en-US" sz="3200" dirty="0"/>
              <a:t>of Strategic Planning &amp; Operations</a:t>
            </a:r>
          </a:p>
          <a:p>
            <a:r>
              <a:rPr lang="en-US" sz="3200" dirty="0"/>
              <a:t>CCC Online Education Initiative (OEI)</a:t>
            </a:r>
            <a:r>
              <a:rPr lang="en-US" sz="3200" dirty="0" smtClean="0"/>
              <a:t> </a:t>
            </a:r>
          </a:p>
          <a:p>
            <a:endParaRPr lang="en-US" sz="3200" dirty="0"/>
          </a:p>
          <a:p>
            <a:r>
              <a:rPr lang="en-US" sz="3200" u="sng" dirty="0">
                <a:hlinkClick r:id="rId3"/>
              </a:rPr>
              <a:t>https://cccconfer.zoom.us/j/</a:t>
            </a:r>
            <a:r>
              <a:rPr lang="en-US" sz="3200" u="sng" dirty="0" smtClean="0">
                <a:hlinkClick r:id="rId3"/>
              </a:rPr>
              <a:t>310418165</a:t>
            </a:r>
            <a:endParaRPr lang="en-US" sz="3200" u="sng" dirty="0" smtClean="0"/>
          </a:p>
          <a:p>
            <a:endParaRPr lang="en-US" sz="3200" dirty="0" smtClean="0"/>
          </a:p>
        </p:txBody>
      </p:sp>
      <p:pic>
        <p:nvPicPr>
          <p:cNvPr id="6" name="Picture 5" title="Kate Jordahl"/>
          <p:cNvPicPr>
            <a:picLocks noChangeAspect="1"/>
          </p:cNvPicPr>
          <p:nvPr/>
        </p:nvPicPr>
        <p:blipFill>
          <a:blip r:embed="rId4"/>
          <a:stretch>
            <a:fillRect/>
          </a:stretch>
        </p:blipFill>
        <p:spPr>
          <a:xfrm>
            <a:off x="7924800" y="2057400"/>
            <a:ext cx="2895600" cy="4354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4654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50410" y="4280671"/>
            <a:ext cx="127000" cy="280670"/>
          </a:xfrm>
          <a:prstGeom prst="rect">
            <a:avLst/>
          </a:prstGeom>
        </p:spPr>
        <p:txBody>
          <a:bodyPr vert="horz" wrap="square" lIns="0" tIns="1270" rIns="0" bIns="0" rtlCol="0">
            <a:spAutoFit/>
          </a:bodyPr>
          <a:lstStyle/>
          <a:p>
            <a:pPr>
              <a:lnSpc>
                <a:spcPct val="100000"/>
              </a:lnSpc>
              <a:spcBef>
                <a:spcPts val="10"/>
              </a:spcBef>
            </a:pPr>
            <a:r>
              <a:rPr sz="1800" dirty="0">
                <a:solidFill>
                  <a:srgbClr val="FFFFFF"/>
                </a:solidFill>
                <a:latin typeface="Century Gothic"/>
                <a:cs typeface="Century Gothic"/>
              </a:rPr>
              <a:t>v</a:t>
            </a:r>
            <a:endParaRPr sz="1800">
              <a:latin typeface="Century Gothic"/>
              <a:cs typeface="Century Gothic"/>
            </a:endParaRPr>
          </a:p>
        </p:txBody>
      </p:sp>
      <p:sp>
        <p:nvSpPr>
          <p:cNvPr id="4" name="object 4"/>
          <p:cNvSpPr/>
          <p:nvPr/>
        </p:nvSpPr>
        <p:spPr>
          <a:xfrm>
            <a:off x="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6" name="object 6"/>
          <p:cNvSpPr txBox="1">
            <a:spLocks noGrp="1"/>
          </p:cNvSpPr>
          <p:nvPr>
            <p:ph type="title"/>
          </p:nvPr>
        </p:nvSpPr>
        <p:spPr>
          <a:xfrm>
            <a:off x="888740" y="593721"/>
            <a:ext cx="8026660" cy="665567"/>
          </a:xfrm>
          <a:prstGeom prst="rect">
            <a:avLst/>
          </a:prstGeom>
        </p:spPr>
        <p:txBody>
          <a:bodyPr vert="horz" wrap="square" lIns="0" tIns="49530" rIns="0" bIns="0" rtlCol="0">
            <a:spAutoFit/>
          </a:bodyPr>
          <a:lstStyle/>
          <a:p>
            <a:pPr marL="12700">
              <a:lnSpc>
                <a:spcPct val="100000"/>
              </a:lnSpc>
              <a:spcBef>
                <a:spcPts val="390"/>
              </a:spcBef>
            </a:pPr>
            <a:r>
              <a:rPr lang="en-US" spc="-5" dirty="0" smtClean="0"/>
              <a:t>FOR CONSIDERATION TODAY:</a:t>
            </a:r>
            <a:endParaRPr sz="1200" dirty="0">
              <a:latin typeface="Century Gothic"/>
              <a:cs typeface="Century Gothic"/>
            </a:endParaRPr>
          </a:p>
        </p:txBody>
      </p:sp>
      <p:sp>
        <p:nvSpPr>
          <p:cNvPr id="7" name="TextBox 6"/>
          <p:cNvSpPr txBox="1"/>
          <p:nvPr/>
        </p:nvSpPr>
        <p:spPr>
          <a:xfrm>
            <a:off x="228600" y="2057400"/>
            <a:ext cx="11734800" cy="5016757"/>
          </a:xfrm>
          <a:prstGeom prst="rect">
            <a:avLst/>
          </a:prstGeom>
          <a:noFill/>
        </p:spPr>
        <p:txBody>
          <a:bodyPr wrap="square" rtlCol="0">
            <a:spAutoFit/>
          </a:bodyPr>
          <a:lstStyle/>
          <a:p>
            <a:r>
              <a:rPr lang="en-US" sz="3200" dirty="0" smtClean="0"/>
              <a:t>Should the Academic Senate </a:t>
            </a:r>
            <a:r>
              <a:rPr lang="en-US" sz="3200" b="1" dirty="0" smtClean="0"/>
              <a:t>recommend in concept </a:t>
            </a:r>
            <a:r>
              <a:rPr lang="en-US" sz="3200" dirty="0" smtClean="0"/>
              <a:t>that Moorpark College join the </a:t>
            </a:r>
            <a:r>
              <a:rPr lang="en-US" sz="3200" dirty="0"/>
              <a:t>Online Education </a:t>
            </a:r>
            <a:r>
              <a:rPr lang="en-US" sz="3200" dirty="0" smtClean="0"/>
              <a:t>Initiative Consortium when it opens to non-pilot colleges in Fall 2017? (DE Committee approved 4-26-17)</a:t>
            </a:r>
          </a:p>
          <a:p>
            <a:endParaRPr lang="en-US" sz="3200" dirty="0" smtClean="0"/>
          </a:p>
          <a:p>
            <a:r>
              <a:rPr lang="en-US" sz="3200" dirty="0" smtClean="0"/>
              <a:t>NOTE: </a:t>
            </a:r>
            <a:r>
              <a:rPr lang="en-US" sz="3200" b="1" dirty="0" smtClean="0"/>
              <a:t>Not a formal agreement</a:t>
            </a:r>
            <a:r>
              <a:rPr lang="en-US" sz="3200" dirty="0" smtClean="0"/>
              <a:t>. Before any formal agreements:</a:t>
            </a:r>
          </a:p>
          <a:p>
            <a:pPr marL="457200" indent="-457200">
              <a:buFont typeface="Arial"/>
              <a:buChar char="•"/>
            </a:pPr>
            <a:r>
              <a:rPr lang="en-US" sz="3200" dirty="0" smtClean="0"/>
              <a:t>Formation of Implementation Team</a:t>
            </a:r>
          </a:p>
          <a:p>
            <a:pPr marL="457200" indent="-457200">
              <a:buFont typeface="Arial"/>
              <a:buChar char="•"/>
            </a:pPr>
            <a:r>
              <a:rPr lang="en-US" sz="3200" dirty="0" smtClean="0"/>
              <a:t>Discussions </a:t>
            </a:r>
            <a:r>
              <a:rPr lang="en-US" sz="3200" dirty="0"/>
              <a:t>with </a:t>
            </a:r>
            <a:r>
              <a:rPr lang="en-US" sz="3200" dirty="0" smtClean="0"/>
              <a:t>AS, Student Services, management, &amp; all </a:t>
            </a:r>
            <a:r>
              <a:rPr lang="en-US" sz="3200" dirty="0"/>
              <a:t>affected</a:t>
            </a:r>
          </a:p>
          <a:p>
            <a:pPr marL="457200" indent="-457200">
              <a:buFont typeface="Arial"/>
              <a:buChar char="•"/>
            </a:pPr>
            <a:r>
              <a:rPr lang="en-US" sz="3200" dirty="0" smtClean="0"/>
              <a:t>Collaboration with IT to integrate systems (IT has endorsed)</a:t>
            </a:r>
          </a:p>
          <a:p>
            <a:pPr marL="457200" indent="-457200">
              <a:buFont typeface="Arial"/>
              <a:buChar char="•"/>
            </a:pPr>
            <a:r>
              <a:rPr lang="en-US" sz="3200" dirty="0"/>
              <a:t>Memoranda of understanding – </a:t>
            </a:r>
            <a:r>
              <a:rPr lang="en-US" sz="3200" dirty="0" smtClean="0"/>
              <a:t>District-level contracts</a:t>
            </a:r>
          </a:p>
          <a:p>
            <a:r>
              <a:rPr lang="en-US" sz="3200" dirty="0" smtClean="0"/>
              <a:t> </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50410" y="4280671"/>
            <a:ext cx="127000" cy="280670"/>
          </a:xfrm>
          <a:prstGeom prst="rect">
            <a:avLst/>
          </a:prstGeom>
        </p:spPr>
        <p:txBody>
          <a:bodyPr vert="horz" wrap="square" lIns="0" tIns="1270" rIns="0" bIns="0" rtlCol="0">
            <a:spAutoFit/>
          </a:bodyPr>
          <a:lstStyle/>
          <a:p>
            <a:pPr>
              <a:lnSpc>
                <a:spcPct val="100000"/>
              </a:lnSpc>
              <a:spcBef>
                <a:spcPts val="10"/>
              </a:spcBef>
            </a:pPr>
            <a:r>
              <a:rPr sz="1800" dirty="0">
                <a:solidFill>
                  <a:srgbClr val="FFFFFF"/>
                </a:solidFill>
                <a:latin typeface="Century Gothic"/>
                <a:cs typeface="Century Gothic"/>
              </a:rPr>
              <a:t>v</a:t>
            </a:r>
            <a:endParaRPr sz="1800">
              <a:latin typeface="Century Gothic"/>
              <a:cs typeface="Century Gothic"/>
            </a:endParaRPr>
          </a:p>
        </p:txBody>
      </p:sp>
      <p:sp>
        <p:nvSpPr>
          <p:cNvPr id="3" name="object 3"/>
          <p:cNvSpPr/>
          <p:nvPr/>
        </p:nvSpPr>
        <p:spPr>
          <a:xfrm>
            <a:off x="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6" name="object 6"/>
          <p:cNvSpPr txBox="1">
            <a:spLocks noGrp="1"/>
          </p:cNvSpPr>
          <p:nvPr>
            <p:ph type="title"/>
          </p:nvPr>
        </p:nvSpPr>
        <p:spPr>
          <a:xfrm>
            <a:off x="457200" y="0"/>
            <a:ext cx="11506200" cy="1281120"/>
          </a:xfrm>
          <a:prstGeom prst="rect">
            <a:avLst/>
          </a:prstGeom>
        </p:spPr>
        <p:txBody>
          <a:bodyPr vert="horz" wrap="square" lIns="0" tIns="49530" rIns="0" bIns="0" rtlCol="0">
            <a:spAutoFit/>
          </a:bodyPr>
          <a:lstStyle/>
          <a:p>
            <a:pPr marL="12700">
              <a:lnSpc>
                <a:spcPct val="100000"/>
              </a:lnSpc>
              <a:spcBef>
                <a:spcPts val="390"/>
              </a:spcBef>
            </a:pPr>
            <a:r>
              <a:rPr lang="en-US" spc="-5" dirty="0"/>
              <a:t>Q&amp;A: Questions from Moorpark College online, onsite, and student services faculty &amp; staff</a:t>
            </a:r>
            <a:r>
              <a:rPr sz="1200" b="0" spc="-5" dirty="0" smtClean="0">
                <a:solidFill>
                  <a:srgbClr val="636363"/>
                </a:solidFill>
                <a:latin typeface="Century Gothic"/>
                <a:cs typeface="Century Gothic"/>
                <a:hlinkClick r:id="rId3"/>
              </a:rPr>
              <a:t>)</a:t>
            </a:r>
            <a:endParaRPr sz="1200" dirty="0">
              <a:latin typeface="Century Gothic"/>
              <a:cs typeface="Century Gothic"/>
            </a:endParaRPr>
          </a:p>
        </p:txBody>
      </p:sp>
      <p:sp>
        <p:nvSpPr>
          <p:cNvPr id="5" name="TextBox 4"/>
          <p:cNvSpPr txBox="1"/>
          <p:nvPr/>
        </p:nvSpPr>
        <p:spPr>
          <a:xfrm>
            <a:off x="0" y="2057400"/>
            <a:ext cx="11963401" cy="5447645"/>
          </a:xfrm>
          <a:prstGeom prst="rect">
            <a:avLst/>
          </a:prstGeom>
          <a:noFill/>
        </p:spPr>
        <p:txBody>
          <a:bodyPr wrap="square" rtlCol="0">
            <a:spAutoFit/>
          </a:bodyPr>
          <a:lstStyle/>
          <a:p>
            <a:r>
              <a:rPr lang="en-US" sz="2400" dirty="0" smtClean="0"/>
              <a:t>Q: Can </a:t>
            </a:r>
            <a:r>
              <a:rPr lang="en-US" sz="2400" dirty="0"/>
              <a:t>we decline Student Services resources if we join the OEI Consortium? For instance, let's say Counseling does not want to use Cranium Cafe. Can we decline to use Cranium Café?</a:t>
            </a:r>
          </a:p>
          <a:p>
            <a:r>
              <a:rPr lang="en-US" sz="2400" b="1" dirty="0" smtClean="0"/>
              <a:t>A: The </a:t>
            </a:r>
            <a:r>
              <a:rPr lang="en-US" sz="2400" b="1" dirty="0"/>
              <a:t>goal is fully resourced online classes. To participate in the Consortium, all Exchange online classes must be fully resourced with the appropriate student services support</a:t>
            </a:r>
            <a:r>
              <a:rPr lang="en-US" sz="2400" b="1" dirty="0" smtClean="0"/>
              <a:t>. But that does not mean the college must use the particular vendors that OEI has selected, as long as the classes are fully and comparably resourced. </a:t>
            </a:r>
          </a:p>
          <a:p>
            <a:endParaRPr lang="en-US" sz="2400" dirty="0" smtClean="0"/>
          </a:p>
          <a:p>
            <a:r>
              <a:rPr lang="en-US" sz="2400" dirty="0" smtClean="0"/>
              <a:t>Q: What are our obligations as a Home College or Teaching College?</a:t>
            </a:r>
          </a:p>
          <a:p>
            <a:r>
              <a:rPr lang="en-US" sz="2400" b="1" dirty="0" smtClean="0"/>
              <a:t>A: If </a:t>
            </a:r>
            <a:r>
              <a:rPr lang="en-US" sz="2400" b="1" dirty="0"/>
              <a:t>it is a registration level </a:t>
            </a:r>
            <a:r>
              <a:rPr lang="en-US" sz="2400" b="1" dirty="0" smtClean="0"/>
              <a:t>service </a:t>
            </a:r>
            <a:r>
              <a:rPr lang="en-US" sz="2400" b="1" dirty="0"/>
              <a:t>generally the home college will provide that service. There is a clause for collaboration of home and teaching colleges’ DSPS to fully support DSPS student with the home college offering on-site support and the teaching college offering all appropriate “in class” support</a:t>
            </a:r>
            <a:r>
              <a:rPr lang="en-US" sz="2400" b="1" dirty="0" smtClean="0"/>
              <a:t>.</a:t>
            </a:r>
          </a:p>
          <a:p>
            <a:endParaRPr lang="en-US" sz="2400" dirty="0" smtClean="0"/>
          </a:p>
          <a:p>
            <a:endParaRPr lang="en-US" dirty="0" smtClean="0"/>
          </a:p>
          <a:p>
            <a:endParaRPr lang="en-US" dirty="0"/>
          </a:p>
        </p:txBody>
      </p:sp>
    </p:spTree>
    <p:extLst>
      <p:ext uri="{BB962C8B-B14F-4D97-AF65-F5344CB8AC3E}">
        <p14:creationId xmlns:p14="http://schemas.microsoft.com/office/powerpoint/2010/main" val="2665812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50410" y="4280671"/>
            <a:ext cx="127000" cy="280670"/>
          </a:xfrm>
          <a:prstGeom prst="rect">
            <a:avLst/>
          </a:prstGeom>
        </p:spPr>
        <p:txBody>
          <a:bodyPr vert="horz" wrap="square" lIns="0" tIns="1270" rIns="0" bIns="0" rtlCol="0">
            <a:spAutoFit/>
          </a:bodyPr>
          <a:lstStyle/>
          <a:p>
            <a:pPr>
              <a:lnSpc>
                <a:spcPct val="100000"/>
              </a:lnSpc>
              <a:spcBef>
                <a:spcPts val="10"/>
              </a:spcBef>
            </a:pPr>
            <a:r>
              <a:rPr sz="1800" dirty="0">
                <a:solidFill>
                  <a:srgbClr val="FFFFFF"/>
                </a:solidFill>
                <a:latin typeface="Century Gothic"/>
                <a:cs typeface="Century Gothic"/>
              </a:rPr>
              <a:t>v</a:t>
            </a:r>
            <a:endParaRPr sz="1800">
              <a:latin typeface="Century Gothic"/>
              <a:cs typeface="Century Gothic"/>
            </a:endParaRPr>
          </a:p>
        </p:txBody>
      </p:sp>
      <p:sp>
        <p:nvSpPr>
          <p:cNvPr id="3" name="object 3"/>
          <p:cNvSpPr/>
          <p:nvPr/>
        </p:nvSpPr>
        <p:spPr>
          <a:xfrm>
            <a:off x="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6" name="object 6"/>
          <p:cNvSpPr txBox="1">
            <a:spLocks noGrp="1"/>
          </p:cNvSpPr>
          <p:nvPr>
            <p:ph type="title"/>
          </p:nvPr>
        </p:nvSpPr>
        <p:spPr>
          <a:xfrm>
            <a:off x="381000" y="33909"/>
            <a:ext cx="11582400" cy="1281120"/>
          </a:xfrm>
          <a:prstGeom prst="rect">
            <a:avLst/>
          </a:prstGeom>
        </p:spPr>
        <p:txBody>
          <a:bodyPr vert="horz" wrap="square" lIns="0" tIns="49530" rIns="0" bIns="0" rtlCol="0">
            <a:spAutoFit/>
          </a:bodyPr>
          <a:lstStyle/>
          <a:p>
            <a:pPr marL="12700">
              <a:lnSpc>
                <a:spcPct val="100000"/>
              </a:lnSpc>
              <a:spcBef>
                <a:spcPts val="390"/>
              </a:spcBef>
            </a:pPr>
            <a:r>
              <a:rPr lang="en-US" spc="-5" dirty="0"/>
              <a:t>Q&amp;A: Questions from Moorpark College online, onsite, and student services faculty &amp; staff</a:t>
            </a:r>
            <a:r>
              <a:rPr sz="1200" b="0" spc="-5" dirty="0" smtClean="0">
                <a:solidFill>
                  <a:srgbClr val="636363"/>
                </a:solidFill>
                <a:latin typeface="Century Gothic"/>
                <a:cs typeface="Century Gothic"/>
                <a:hlinkClick r:id="rId3"/>
              </a:rPr>
              <a:t>)</a:t>
            </a:r>
            <a:endParaRPr sz="1200" dirty="0">
              <a:latin typeface="Century Gothic"/>
              <a:cs typeface="Century Gothic"/>
            </a:endParaRPr>
          </a:p>
        </p:txBody>
      </p:sp>
      <p:sp>
        <p:nvSpPr>
          <p:cNvPr id="5" name="TextBox 4"/>
          <p:cNvSpPr txBox="1"/>
          <p:nvPr/>
        </p:nvSpPr>
        <p:spPr>
          <a:xfrm>
            <a:off x="403645" y="2222786"/>
            <a:ext cx="10191784" cy="4893647"/>
          </a:xfrm>
          <a:prstGeom prst="rect">
            <a:avLst/>
          </a:prstGeom>
          <a:noFill/>
        </p:spPr>
        <p:txBody>
          <a:bodyPr wrap="square" rtlCol="0">
            <a:spAutoFit/>
          </a:bodyPr>
          <a:lstStyle/>
          <a:p>
            <a:r>
              <a:rPr lang="en-US" dirty="0" smtClean="0"/>
              <a:t>Q: </a:t>
            </a:r>
            <a:r>
              <a:rPr lang="en-US" sz="2400" dirty="0" smtClean="0"/>
              <a:t>As </a:t>
            </a:r>
            <a:r>
              <a:rPr lang="en-US" sz="2400" dirty="0"/>
              <a:t>a Home College, what obligation do we have in terms of informing our students about opportunities on the Exchange? For instance, are our counselors all required to become acquainted with the Exchange to refer students there?</a:t>
            </a:r>
          </a:p>
          <a:p>
            <a:r>
              <a:rPr lang="en-US" sz="2400" b="1" dirty="0"/>
              <a:t> </a:t>
            </a:r>
            <a:r>
              <a:rPr lang="en-US" sz="2400" b="1" dirty="0" smtClean="0"/>
              <a:t>A: The </a:t>
            </a:r>
            <a:r>
              <a:rPr lang="en-US" sz="2400" b="1" dirty="0"/>
              <a:t>goal of the exchange is to help students find the classes they need and complete their degrees and transfer goals in a timely manner. All counselors need to be properly educated and informed about the Exchange since the goal of the Exchange is to help students find the classes they need and complete their degree and transfer goals in a timely manner</a:t>
            </a:r>
            <a:r>
              <a:rPr lang="en-US" sz="2400" b="1" dirty="0" smtClean="0"/>
              <a:t>.</a:t>
            </a:r>
          </a:p>
          <a:p>
            <a:endParaRPr lang="en-US" sz="2400" dirty="0" smtClean="0"/>
          </a:p>
          <a:p>
            <a:r>
              <a:rPr lang="en-US" sz="2400" dirty="0" smtClean="0"/>
              <a:t>Q</a:t>
            </a:r>
            <a:r>
              <a:rPr lang="en-US" sz="2400" dirty="0"/>
              <a:t>: Is there any data or means to anticipate the impact of becoming a Teaching College on Student Services?</a:t>
            </a:r>
          </a:p>
          <a:p>
            <a:r>
              <a:rPr lang="en-US" sz="2400" b="1" dirty="0"/>
              <a:t>A: We do not have any data at this time as </a:t>
            </a:r>
            <a:r>
              <a:rPr lang="en-US" sz="2400" b="1" dirty="0" smtClean="0"/>
              <a:t>this pilot launched Spring 2017.</a:t>
            </a:r>
            <a:endParaRPr lang="en-US" sz="2400" dirty="0"/>
          </a:p>
          <a:p>
            <a:endParaRPr lang="en-US" sz="2400" dirty="0"/>
          </a:p>
        </p:txBody>
      </p:sp>
    </p:spTree>
    <p:extLst>
      <p:ext uri="{BB962C8B-B14F-4D97-AF65-F5344CB8AC3E}">
        <p14:creationId xmlns:p14="http://schemas.microsoft.com/office/powerpoint/2010/main" val="1707401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50410" y="4280671"/>
            <a:ext cx="127000" cy="280670"/>
          </a:xfrm>
          <a:prstGeom prst="rect">
            <a:avLst/>
          </a:prstGeom>
        </p:spPr>
        <p:txBody>
          <a:bodyPr vert="horz" wrap="square" lIns="0" tIns="1270" rIns="0" bIns="0" rtlCol="0">
            <a:spAutoFit/>
          </a:bodyPr>
          <a:lstStyle/>
          <a:p>
            <a:pPr>
              <a:lnSpc>
                <a:spcPct val="100000"/>
              </a:lnSpc>
              <a:spcBef>
                <a:spcPts val="10"/>
              </a:spcBef>
            </a:pPr>
            <a:r>
              <a:rPr sz="1800" dirty="0">
                <a:solidFill>
                  <a:srgbClr val="FFFFFF"/>
                </a:solidFill>
                <a:latin typeface="Century Gothic"/>
                <a:cs typeface="Century Gothic"/>
              </a:rPr>
              <a:t>v</a:t>
            </a:r>
            <a:endParaRPr sz="1800">
              <a:latin typeface="Century Gothic"/>
              <a:cs typeface="Century Gothic"/>
            </a:endParaRPr>
          </a:p>
        </p:txBody>
      </p:sp>
      <p:sp>
        <p:nvSpPr>
          <p:cNvPr id="3" name="object 3"/>
          <p:cNvSpPr/>
          <p:nvPr/>
        </p:nvSpPr>
        <p:spPr>
          <a:xfrm>
            <a:off x="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6" name="object 6"/>
          <p:cNvSpPr txBox="1">
            <a:spLocks noGrp="1"/>
          </p:cNvSpPr>
          <p:nvPr>
            <p:ph type="title"/>
          </p:nvPr>
        </p:nvSpPr>
        <p:spPr>
          <a:xfrm>
            <a:off x="304800" y="5272"/>
            <a:ext cx="11506200" cy="1476686"/>
          </a:xfrm>
          <a:prstGeom prst="rect">
            <a:avLst/>
          </a:prstGeom>
        </p:spPr>
        <p:txBody>
          <a:bodyPr vert="horz" wrap="square" lIns="0" tIns="49530" rIns="0" bIns="0" rtlCol="0">
            <a:spAutoFit/>
          </a:bodyPr>
          <a:lstStyle/>
          <a:p>
            <a:pPr marL="12700">
              <a:lnSpc>
                <a:spcPct val="100000"/>
              </a:lnSpc>
              <a:spcBef>
                <a:spcPts val="390"/>
              </a:spcBef>
            </a:pPr>
            <a:r>
              <a:rPr lang="en-US" spc="-5" dirty="0" smtClean="0"/>
              <a:t>Q&amp;A: Questions from Moorpark College online, onsite, and student services faculty &amp; staff</a:t>
            </a:r>
            <a:endParaRPr spc="-5" dirty="0"/>
          </a:p>
          <a:p>
            <a:pPr marL="12700">
              <a:lnSpc>
                <a:spcPct val="100000"/>
              </a:lnSpc>
              <a:spcBef>
                <a:spcPts val="85"/>
              </a:spcBef>
            </a:pPr>
            <a:r>
              <a:rPr sz="1200" b="0" spc="-5" dirty="0" smtClean="0">
                <a:solidFill>
                  <a:srgbClr val="636363"/>
                </a:solidFill>
                <a:latin typeface="Century Gothic"/>
                <a:cs typeface="Century Gothic"/>
                <a:hlinkClick r:id="rId3"/>
              </a:rPr>
              <a:t>)</a:t>
            </a:r>
            <a:endParaRPr sz="1200" dirty="0">
              <a:latin typeface="Century Gothic"/>
              <a:cs typeface="Century Gothic"/>
            </a:endParaRPr>
          </a:p>
        </p:txBody>
      </p:sp>
      <p:sp>
        <p:nvSpPr>
          <p:cNvPr id="5" name="TextBox 4"/>
          <p:cNvSpPr txBox="1"/>
          <p:nvPr/>
        </p:nvSpPr>
        <p:spPr>
          <a:xfrm>
            <a:off x="685800" y="2438400"/>
            <a:ext cx="10744200" cy="3785652"/>
          </a:xfrm>
          <a:prstGeom prst="rect">
            <a:avLst/>
          </a:prstGeom>
          <a:noFill/>
        </p:spPr>
        <p:txBody>
          <a:bodyPr wrap="square" rtlCol="0">
            <a:spAutoFit/>
          </a:bodyPr>
          <a:lstStyle/>
          <a:p>
            <a:r>
              <a:rPr lang="en-US" sz="2400" dirty="0" smtClean="0"/>
              <a:t>Q: If </a:t>
            </a:r>
            <a:r>
              <a:rPr lang="en-US" sz="2400" dirty="0"/>
              <a:t>we become part of the OEI Consortium, do ALL of our DE courses (online, hybrid and web-enhanced) get access to all of the services provided by the OEI Consortium, even if the course is NOT an Exchange course. For instance, can I use </a:t>
            </a:r>
            <a:r>
              <a:rPr lang="en-US" sz="2400" dirty="0" err="1"/>
              <a:t>Proctorio</a:t>
            </a:r>
            <a:r>
              <a:rPr lang="en-US" sz="2400" dirty="0"/>
              <a:t> in my non-Exchange class if we join the OEI Consortium?</a:t>
            </a:r>
          </a:p>
          <a:p>
            <a:r>
              <a:rPr lang="en-US" sz="2400" b="1" dirty="0" smtClean="0"/>
              <a:t>A: The </a:t>
            </a:r>
            <a:r>
              <a:rPr lang="en-US" sz="2400" b="1" dirty="0"/>
              <a:t>OEI is negotiating for the best possible prices on all of the services. As many of the services will be jointly paid for by the college and by the grant as well as by cost savings from the negotiations, the choice to use services within classes beyond the exchange and beyond online will be a local decision. As we find out final budgeting and costs, we keep all members of the consortium informed of their options.</a:t>
            </a:r>
            <a:endParaRPr lang="en-US" sz="2400" dirty="0"/>
          </a:p>
        </p:txBody>
      </p:sp>
    </p:spTree>
    <p:extLst>
      <p:ext uri="{BB962C8B-B14F-4D97-AF65-F5344CB8AC3E}">
        <p14:creationId xmlns:p14="http://schemas.microsoft.com/office/powerpoint/2010/main" val="484896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50410" y="4280671"/>
            <a:ext cx="127000" cy="280670"/>
          </a:xfrm>
          <a:prstGeom prst="rect">
            <a:avLst/>
          </a:prstGeom>
        </p:spPr>
        <p:txBody>
          <a:bodyPr vert="horz" wrap="square" lIns="0" tIns="1270" rIns="0" bIns="0" rtlCol="0">
            <a:spAutoFit/>
          </a:bodyPr>
          <a:lstStyle/>
          <a:p>
            <a:pPr>
              <a:lnSpc>
                <a:spcPct val="100000"/>
              </a:lnSpc>
              <a:spcBef>
                <a:spcPts val="10"/>
              </a:spcBef>
            </a:pPr>
            <a:r>
              <a:rPr sz="1800" dirty="0">
                <a:solidFill>
                  <a:srgbClr val="FFFFFF"/>
                </a:solidFill>
                <a:latin typeface="Century Gothic"/>
                <a:cs typeface="Century Gothic"/>
              </a:rPr>
              <a:t>v</a:t>
            </a:r>
            <a:endParaRPr sz="1800">
              <a:latin typeface="Century Gothic"/>
              <a:cs typeface="Century Gothic"/>
            </a:endParaRPr>
          </a:p>
        </p:txBody>
      </p:sp>
      <p:sp>
        <p:nvSpPr>
          <p:cNvPr id="3" name="object 3"/>
          <p:cNvSpPr/>
          <p:nvPr/>
        </p:nvSpPr>
        <p:spPr>
          <a:xfrm>
            <a:off x="0" y="-52387"/>
            <a:ext cx="12192000" cy="218598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TextBox 4"/>
          <p:cNvSpPr txBox="1"/>
          <p:nvPr/>
        </p:nvSpPr>
        <p:spPr>
          <a:xfrm>
            <a:off x="533400" y="2438400"/>
            <a:ext cx="10972800" cy="4339650"/>
          </a:xfrm>
          <a:prstGeom prst="rect">
            <a:avLst/>
          </a:prstGeom>
          <a:noFill/>
        </p:spPr>
        <p:txBody>
          <a:bodyPr wrap="square" rtlCol="0">
            <a:spAutoFit/>
          </a:bodyPr>
          <a:lstStyle/>
          <a:p>
            <a:r>
              <a:rPr lang="en-US" sz="2400" dirty="0" smtClean="0"/>
              <a:t>Q: How will pre-requisites be cleared?</a:t>
            </a:r>
          </a:p>
          <a:p>
            <a:r>
              <a:rPr lang="en-US" sz="2400" b="1" dirty="0" smtClean="0"/>
              <a:t>A: The Home College would clear pre-requisites. All pre-requisites, or lack of pre-requisites would be in compliance with the Home College policies. </a:t>
            </a:r>
          </a:p>
          <a:p>
            <a:endParaRPr lang="en-US" sz="2400" dirty="0" smtClean="0"/>
          </a:p>
          <a:p>
            <a:r>
              <a:rPr lang="en-US" sz="2400" dirty="0" smtClean="0"/>
              <a:t>Q: Which College provides DSPS support for students with disabilities, and how would the need for services be recognized at the Teaching College?</a:t>
            </a:r>
          </a:p>
          <a:p>
            <a:r>
              <a:rPr lang="en-US" sz="2400" b="1" dirty="0" smtClean="0"/>
              <a:t>A: The Teaching College and Home College DSPS would work together to provide services. The Home College would transfer any DSPS information on necessary accommodations to the Teaching College</a:t>
            </a:r>
            <a:r>
              <a:rPr lang="en-US" sz="2400" b="1" i="1" dirty="0" smtClean="0"/>
              <a:t> </a:t>
            </a:r>
            <a:r>
              <a:rPr lang="en-US" sz="2400" b="1" dirty="0"/>
              <a:t>if the student provides informed consent to share records collected by Home College with Teaching college.</a:t>
            </a:r>
          </a:p>
          <a:p>
            <a:endParaRPr lang="en-US" dirty="0" smtClean="0"/>
          </a:p>
          <a:p>
            <a:endParaRPr lang="en-US" dirty="0"/>
          </a:p>
        </p:txBody>
      </p:sp>
      <p:sp>
        <p:nvSpPr>
          <p:cNvPr id="9" name="object 6"/>
          <p:cNvSpPr txBox="1">
            <a:spLocks noGrp="1"/>
          </p:cNvSpPr>
          <p:nvPr>
            <p:ph type="title"/>
          </p:nvPr>
        </p:nvSpPr>
        <p:spPr>
          <a:xfrm>
            <a:off x="457200" y="152400"/>
            <a:ext cx="11734800" cy="1281120"/>
          </a:xfrm>
          <a:prstGeom prst="rect">
            <a:avLst/>
          </a:prstGeom>
        </p:spPr>
        <p:txBody>
          <a:bodyPr vert="horz" wrap="square" lIns="0" tIns="49530" rIns="0" bIns="0" rtlCol="0">
            <a:spAutoFit/>
          </a:bodyPr>
          <a:lstStyle/>
          <a:p>
            <a:pPr marL="12700">
              <a:lnSpc>
                <a:spcPct val="100000"/>
              </a:lnSpc>
              <a:spcBef>
                <a:spcPts val="390"/>
              </a:spcBef>
            </a:pPr>
            <a:r>
              <a:rPr lang="en-US" spc="-5" dirty="0"/>
              <a:t>Q&amp;A: Questions from Moorpark College online, onsite, and student services faculty &amp; staff</a:t>
            </a:r>
            <a:r>
              <a:rPr sz="1200" b="0" spc="-5" dirty="0" smtClean="0">
                <a:solidFill>
                  <a:srgbClr val="636363"/>
                </a:solidFill>
                <a:latin typeface="Century Gothic"/>
                <a:cs typeface="Century Gothic"/>
                <a:hlinkClick r:id="rId4"/>
              </a:rPr>
              <a:t>)</a:t>
            </a:r>
            <a:endParaRPr sz="1200" dirty="0">
              <a:latin typeface="Century Gothic"/>
              <a:cs typeface="Century Gothic"/>
            </a:endParaRPr>
          </a:p>
        </p:txBody>
      </p:sp>
    </p:spTree>
    <p:extLst>
      <p:ext uri="{BB962C8B-B14F-4D97-AF65-F5344CB8AC3E}">
        <p14:creationId xmlns:p14="http://schemas.microsoft.com/office/powerpoint/2010/main" val="3687617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7452" y="3777866"/>
            <a:ext cx="5292725" cy="791210"/>
          </a:xfrm>
          <a:prstGeom prst="rect">
            <a:avLst/>
          </a:prstGeom>
        </p:spPr>
        <p:txBody>
          <a:bodyPr vert="horz" wrap="square" lIns="0" tIns="121285" rIns="0" bIns="0" rtlCol="0">
            <a:spAutoFit/>
          </a:bodyPr>
          <a:lstStyle/>
          <a:p>
            <a:pPr marL="12700">
              <a:lnSpc>
                <a:spcPct val="100000"/>
              </a:lnSpc>
              <a:spcBef>
                <a:spcPts val="955"/>
              </a:spcBef>
            </a:pPr>
            <a:r>
              <a:rPr lang="en-US" sz="1800" spc="-5" dirty="0" smtClean="0">
                <a:solidFill>
                  <a:srgbClr val="009483"/>
                </a:solidFill>
                <a:latin typeface="Century Gothic"/>
                <a:cs typeface="Century Gothic"/>
              </a:rPr>
              <a:t> </a:t>
            </a:r>
            <a:endParaRPr sz="1800" dirty="0">
              <a:latin typeface="Century Gothic"/>
              <a:cs typeface="Century Gothic"/>
            </a:endParaRPr>
          </a:p>
          <a:p>
            <a:pPr marR="5080" algn="r">
              <a:lnSpc>
                <a:spcPct val="100000"/>
              </a:lnSpc>
              <a:spcBef>
                <a:spcPts val="855"/>
              </a:spcBef>
            </a:pPr>
            <a:r>
              <a:rPr sz="1800" dirty="0">
                <a:solidFill>
                  <a:srgbClr val="FFFFFF"/>
                </a:solidFill>
                <a:latin typeface="Century Gothic"/>
                <a:cs typeface="Century Gothic"/>
              </a:rPr>
              <a:t>v</a:t>
            </a:r>
            <a:endParaRPr sz="1800" dirty="0">
              <a:latin typeface="Century Gothic"/>
              <a:cs typeface="Century Gothic"/>
            </a:endParaRPr>
          </a:p>
        </p:txBody>
      </p:sp>
      <p:sp>
        <p:nvSpPr>
          <p:cNvPr id="3" name="object 3"/>
          <p:cNvSpPr/>
          <p:nvPr/>
        </p:nvSpPr>
        <p:spPr>
          <a:xfrm>
            <a:off x="-2590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457200" y="152400"/>
            <a:ext cx="11506200" cy="1243930"/>
          </a:xfrm>
          <a:prstGeom prst="rect">
            <a:avLst/>
          </a:prstGeom>
        </p:spPr>
        <p:txBody>
          <a:bodyPr vert="horz" wrap="square" lIns="0" tIns="12700" rIns="0" bIns="0" rtlCol="0">
            <a:spAutoFit/>
          </a:bodyPr>
          <a:lstStyle/>
          <a:p>
            <a:pPr marL="12700">
              <a:lnSpc>
                <a:spcPct val="100000"/>
              </a:lnSpc>
              <a:spcBef>
                <a:spcPts val="100"/>
              </a:spcBef>
            </a:pPr>
            <a:r>
              <a:rPr lang="en-US" spc="-5" dirty="0" smtClean="0"/>
              <a:t>Resolution approved unanimously by Distance Education Committee on April 26, 2017</a:t>
            </a:r>
            <a:endParaRPr spc="-5" dirty="0"/>
          </a:p>
        </p:txBody>
      </p:sp>
      <p:sp>
        <p:nvSpPr>
          <p:cNvPr id="8" name="TextBox 7"/>
          <p:cNvSpPr txBox="1"/>
          <p:nvPr/>
        </p:nvSpPr>
        <p:spPr>
          <a:xfrm>
            <a:off x="685800" y="2590800"/>
            <a:ext cx="10134600" cy="3046988"/>
          </a:xfrm>
          <a:prstGeom prst="rect">
            <a:avLst/>
          </a:prstGeom>
          <a:noFill/>
        </p:spPr>
        <p:txBody>
          <a:bodyPr wrap="square" rtlCol="0">
            <a:spAutoFit/>
          </a:bodyPr>
          <a:lstStyle/>
          <a:p>
            <a:r>
              <a:rPr lang="en-US" sz="3200" dirty="0" smtClean="0"/>
              <a:t>The Distance </a:t>
            </a:r>
            <a:r>
              <a:rPr lang="en-US" sz="3200" dirty="0"/>
              <a:t>Education Committee </a:t>
            </a:r>
            <a:r>
              <a:rPr lang="en-US" sz="3200" b="1" dirty="0" smtClean="0"/>
              <a:t>recommends </a:t>
            </a:r>
            <a:r>
              <a:rPr lang="en-US" sz="3200" b="1" dirty="0"/>
              <a:t>in concept </a:t>
            </a:r>
            <a:r>
              <a:rPr lang="en-US" sz="3200" dirty="0"/>
              <a:t>that Moorpark College </a:t>
            </a:r>
            <a:r>
              <a:rPr lang="en-US" sz="3200" dirty="0" smtClean="0"/>
              <a:t>join </a:t>
            </a:r>
            <a:r>
              <a:rPr lang="en-US" sz="3200" dirty="0"/>
              <a:t>the Online Education Initiative Consortium when it opens to non-pilot colleges in Fall </a:t>
            </a:r>
            <a:r>
              <a:rPr lang="en-US" sz="3200" dirty="0" smtClean="0"/>
              <a:t>2017, subject to review of the specific requirements of the Consortium agreement and subsequent final memoranda of understanding.</a:t>
            </a:r>
          </a:p>
        </p:txBody>
      </p:sp>
    </p:spTree>
    <p:extLst>
      <p:ext uri="{BB962C8B-B14F-4D97-AF65-F5344CB8AC3E}">
        <p14:creationId xmlns:p14="http://schemas.microsoft.com/office/powerpoint/2010/main" val="555233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7452" y="3777866"/>
            <a:ext cx="5292725" cy="791210"/>
          </a:xfrm>
          <a:prstGeom prst="rect">
            <a:avLst/>
          </a:prstGeom>
        </p:spPr>
        <p:txBody>
          <a:bodyPr vert="horz" wrap="square" lIns="0" tIns="121285" rIns="0" bIns="0" rtlCol="0">
            <a:spAutoFit/>
          </a:bodyPr>
          <a:lstStyle/>
          <a:p>
            <a:pPr marL="12700">
              <a:lnSpc>
                <a:spcPct val="100000"/>
              </a:lnSpc>
              <a:spcBef>
                <a:spcPts val="955"/>
              </a:spcBef>
            </a:pPr>
            <a:r>
              <a:rPr lang="en-US" sz="1800" spc="-5" dirty="0" smtClean="0">
                <a:solidFill>
                  <a:srgbClr val="009483"/>
                </a:solidFill>
                <a:latin typeface="Century Gothic"/>
                <a:cs typeface="Century Gothic"/>
              </a:rPr>
              <a:t> </a:t>
            </a:r>
            <a:endParaRPr sz="1800" dirty="0">
              <a:latin typeface="Century Gothic"/>
              <a:cs typeface="Century Gothic"/>
            </a:endParaRPr>
          </a:p>
          <a:p>
            <a:pPr marR="5080" algn="r">
              <a:lnSpc>
                <a:spcPct val="100000"/>
              </a:lnSpc>
              <a:spcBef>
                <a:spcPts val="855"/>
              </a:spcBef>
            </a:pPr>
            <a:r>
              <a:rPr sz="1800" dirty="0">
                <a:solidFill>
                  <a:srgbClr val="FFFFFF"/>
                </a:solidFill>
                <a:latin typeface="Century Gothic"/>
                <a:cs typeface="Century Gothic"/>
              </a:rPr>
              <a:t>v</a:t>
            </a:r>
            <a:endParaRPr sz="1800" dirty="0">
              <a:latin typeface="Century Gothic"/>
              <a:cs typeface="Century Gothic"/>
            </a:endParaRPr>
          </a:p>
        </p:txBody>
      </p:sp>
      <p:sp>
        <p:nvSpPr>
          <p:cNvPr id="3" name="object 3"/>
          <p:cNvSpPr/>
          <p:nvPr/>
        </p:nvSpPr>
        <p:spPr>
          <a:xfrm>
            <a:off x="-2590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457200" y="152400"/>
            <a:ext cx="11506200" cy="628377"/>
          </a:xfrm>
          <a:prstGeom prst="rect">
            <a:avLst/>
          </a:prstGeom>
        </p:spPr>
        <p:txBody>
          <a:bodyPr vert="horz" wrap="square" lIns="0" tIns="12700" rIns="0" bIns="0" rtlCol="0">
            <a:spAutoFit/>
          </a:bodyPr>
          <a:lstStyle/>
          <a:p>
            <a:pPr marL="12700">
              <a:lnSpc>
                <a:spcPct val="100000"/>
              </a:lnSpc>
              <a:spcBef>
                <a:spcPts val="100"/>
              </a:spcBef>
            </a:pPr>
            <a:r>
              <a:rPr lang="en-US" spc="-5" dirty="0" smtClean="0"/>
              <a:t>Question for AS:</a:t>
            </a:r>
            <a:endParaRPr spc="-5" dirty="0"/>
          </a:p>
        </p:txBody>
      </p:sp>
      <p:sp>
        <p:nvSpPr>
          <p:cNvPr id="8" name="TextBox 7"/>
          <p:cNvSpPr txBox="1"/>
          <p:nvPr/>
        </p:nvSpPr>
        <p:spPr>
          <a:xfrm>
            <a:off x="304800" y="2133600"/>
            <a:ext cx="11582400" cy="2554545"/>
          </a:xfrm>
          <a:prstGeom prst="rect">
            <a:avLst/>
          </a:prstGeom>
          <a:noFill/>
        </p:spPr>
        <p:txBody>
          <a:bodyPr wrap="square" rtlCol="0">
            <a:spAutoFit/>
          </a:bodyPr>
          <a:lstStyle/>
          <a:p>
            <a:r>
              <a:rPr lang="en-US" sz="3200" dirty="0" smtClean="0"/>
              <a:t>Should the Academic Senate </a:t>
            </a:r>
            <a:r>
              <a:rPr lang="en-US" sz="3200" b="1" dirty="0" smtClean="0"/>
              <a:t>recommend in concept </a:t>
            </a:r>
            <a:r>
              <a:rPr lang="en-US" sz="3200" dirty="0" smtClean="0"/>
              <a:t>that </a:t>
            </a:r>
            <a:r>
              <a:rPr lang="en-US" sz="3200" dirty="0"/>
              <a:t>Moorpark College join the Online Education Initiative Consortium when it opens to non-pilot colleges in Fall 2017, subject to review of the specific requirements of the Consortium agreement and subsequent final memoranda </a:t>
            </a:r>
            <a:r>
              <a:rPr lang="en-US" sz="3200"/>
              <a:t>of </a:t>
            </a:r>
            <a:r>
              <a:rPr lang="en-US" sz="3200" smtClean="0"/>
              <a:t>understanding?</a:t>
            </a:r>
            <a:endParaRPr lang="en-US" sz="3200" dirty="0"/>
          </a:p>
        </p:txBody>
      </p:sp>
    </p:spTree>
    <p:extLst>
      <p:ext uri="{BB962C8B-B14F-4D97-AF65-F5344CB8AC3E}">
        <p14:creationId xmlns:p14="http://schemas.microsoft.com/office/powerpoint/2010/main" val="917097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0884" y="2286585"/>
            <a:ext cx="4895114" cy="250397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40883" y="2286585"/>
            <a:ext cx="4895215" cy="2504440"/>
          </a:xfrm>
          <a:custGeom>
            <a:avLst/>
            <a:gdLst/>
            <a:ahLst/>
            <a:cxnLst/>
            <a:rect l="l" t="t" r="r" b="b"/>
            <a:pathLst>
              <a:path w="4895215" h="2504440">
                <a:moveTo>
                  <a:pt x="4831467" y="0"/>
                </a:moveTo>
                <a:lnTo>
                  <a:pt x="63648" y="0"/>
                </a:lnTo>
                <a:lnTo>
                  <a:pt x="49182" y="0"/>
                </a:lnTo>
                <a:lnTo>
                  <a:pt x="37610" y="4339"/>
                </a:lnTo>
                <a:lnTo>
                  <a:pt x="28930" y="8679"/>
                </a:lnTo>
                <a:lnTo>
                  <a:pt x="17358" y="13018"/>
                </a:lnTo>
                <a:lnTo>
                  <a:pt x="11572" y="21698"/>
                </a:lnTo>
                <a:lnTo>
                  <a:pt x="5786" y="28207"/>
                </a:lnTo>
                <a:lnTo>
                  <a:pt x="0" y="36886"/>
                </a:lnTo>
                <a:lnTo>
                  <a:pt x="0" y="47736"/>
                </a:lnTo>
                <a:lnTo>
                  <a:pt x="0" y="2252273"/>
                </a:lnTo>
                <a:lnTo>
                  <a:pt x="0" y="2263122"/>
                </a:lnTo>
                <a:lnTo>
                  <a:pt x="5786" y="2271801"/>
                </a:lnTo>
                <a:lnTo>
                  <a:pt x="11572" y="2278311"/>
                </a:lnTo>
                <a:lnTo>
                  <a:pt x="17358" y="2286990"/>
                </a:lnTo>
                <a:lnTo>
                  <a:pt x="28930" y="2291330"/>
                </a:lnTo>
                <a:lnTo>
                  <a:pt x="37610" y="2295669"/>
                </a:lnTo>
                <a:lnTo>
                  <a:pt x="49182" y="2300009"/>
                </a:lnTo>
                <a:lnTo>
                  <a:pt x="63648" y="2300009"/>
                </a:lnTo>
                <a:lnTo>
                  <a:pt x="685663" y="2300009"/>
                </a:lnTo>
                <a:lnTo>
                  <a:pt x="940255" y="2490953"/>
                </a:lnTo>
                <a:lnTo>
                  <a:pt x="948934" y="2495293"/>
                </a:lnTo>
                <a:lnTo>
                  <a:pt x="960507" y="2499632"/>
                </a:lnTo>
                <a:lnTo>
                  <a:pt x="972079" y="2503972"/>
                </a:lnTo>
                <a:lnTo>
                  <a:pt x="983651" y="2503972"/>
                </a:lnTo>
                <a:lnTo>
                  <a:pt x="995224" y="2503972"/>
                </a:lnTo>
                <a:lnTo>
                  <a:pt x="1006797" y="2499632"/>
                </a:lnTo>
                <a:lnTo>
                  <a:pt x="1018369" y="2495293"/>
                </a:lnTo>
                <a:lnTo>
                  <a:pt x="1027048" y="2490953"/>
                </a:lnTo>
                <a:lnTo>
                  <a:pt x="1281641" y="2300009"/>
                </a:lnTo>
                <a:lnTo>
                  <a:pt x="4831467" y="2300009"/>
                </a:lnTo>
                <a:lnTo>
                  <a:pt x="4845932" y="2300009"/>
                </a:lnTo>
                <a:lnTo>
                  <a:pt x="4857505" y="2295669"/>
                </a:lnTo>
                <a:lnTo>
                  <a:pt x="4866184" y="2291330"/>
                </a:lnTo>
                <a:lnTo>
                  <a:pt x="4877756" y="2286990"/>
                </a:lnTo>
                <a:lnTo>
                  <a:pt x="4883542" y="2278311"/>
                </a:lnTo>
                <a:lnTo>
                  <a:pt x="4889329" y="2271801"/>
                </a:lnTo>
                <a:lnTo>
                  <a:pt x="4895115" y="2263122"/>
                </a:lnTo>
                <a:lnTo>
                  <a:pt x="4895115" y="2252273"/>
                </a:lnTo>
                <a:lnTo>
                  <a:pt x="4895115" y="47736"/>
                </a:lnTo>
                <a:lnTo>
                  <a:pt x="4895115" y="36886"/>
                </a:lnTo>
                <a:lnTo>
                  <a:pt x="4889329" y="28207"/>
                </a:lnTo>
                <a:lnTo>
                  <a:pt x="4883542" y="21698"/>
                </a:lnTo>
                <a:lnTo>
                  <a:pt x="4877756" y="13018"/>
                </a:lnTo>
                <a:lnTo>
                  <a:pt x="4866184" y="8679"/>
                </a:lnTo>
                <a:lnTo>
                  <a:pt x="4857505" y="4339"/>
                </a:lnTo>
                <a:lnTo>
                  <a:pt x="4845932" y="0"/>
                </a:lnTo>
                <a:lnTo>
                  <a:pt x="4831467" y="0"/>
                </a:lnTo>
                <a:close/>
              </a:path>
            </a:pathLst>
          </a:custGeom>
          <a:ln w="9525">
            <a:solidFill>
              <a:srgbClr val="00C6BB"/>
            </a:solidFill>
          </a:ln>
        </p:spPr>
        <p:txBody>
          <a:bodyPr wrap="square" lIns="0" tIns="0" rIns="0" bIns="0" rtlCol="0"/>
          <a:lstStyle/>
          <a:p>
            <a:endParaRPr/>
          </a:p>
        </p:txBody>
      </p:sp>
      <p:sp>
        <p:nvSpPr>
          <p:cNvPr id="4" name="object 4"/>
          <p:cNvSpPr/>
          <p:nvPr/>
        </p:nvSpPr>
        <p:spPr>
          <a:xfrm>
            <a:off x="6053666" y="2209800"/>
            <a:ext cx="2650067" cy="22098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234739" y="2314765"/>
            <a:ext cx="3747461" cy="1918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entury Gothic"/>
                <a:cs typeface="Century Gothic"/>
              </a:rPr>
              <a:t>Contact</a:t>
            </a:r>
            <a:endParaRPr sz="1800" dirty="0">
              <a:latin typeface="Century Gothic"/>
              <a:cs typeface="Century Gothic"/>
            </a:endParaRPr>
          </a:p>
          <a:p>
            <a:pPr>
              <a:lnSpc>
                <a:spcPct val="100000"/>
              </a:lnSpc>
              <a:spcBef>
                <a:spcPts val="10"/>
              </a:spcBef>
            </a:pPr>
            <a:endParaRPr sz="2800" dirty="0">
              <a:latin typeface="Times New Roman"/>
              <a:cs typeface="Times New Roman"/>
            </a:endParaRPr>
          </a:p>
          <a:p>
            <a:pPr marL="12700" marR="5080">
              <a:lnSpc>
                <a:spcPct val="146600"/>
              </a:lnSpc>
            </a:pPr>
            <a:r>
              <a:rPr lang="en-US" sz="1800" spc="-5" dirty="0" smtClean="0">
                <a:solidFill>
                  <a:srgbClr val="FFFFFF"/>
                </a:solidFill>
                <a:latin typeface="Century Gothic"/>
                <a:cs typeface="Century Gothic"/>
              </a:rPr>
              <a:t>Joanna Miller, Distance Education Coordinator, Moorpark College</a:t>
            </a:r>
          </a:p>
          <a:p>
            <a:pPr marL="12700" marR="5080">
              <a:lnSpc>
                <a:spcPct val="146600"/>
              </a:lnSpc>
            </a:pPr>
            <a:r>
              <a:rPr lang="en-US" spc="-5" dirty="0" err="1" smtClean="0">
                <a:solidFill>
                  <a:srgbClr val="FFFFFF"/>
                </a:solidFill>
                <a:latin typeface="Century Gothic"/>
                <a:cs typeface="Century Gothic"/>
              </a:rPr>
              <a:t>JoannaMiller@Vcccd.edu</a:t>
            </a:r>
            <a:endParaRPr sz="1800" dirty="0">
              <a:latin typeface="Century Gothic"/>
              <a:cs typeface="Century Gothic"/>
            </a:endParaRPr>
          </a:p>
        </p:txBody>
      </p:sp>
      <p:sp>
        <p:nvSpPr>
          <p:cNvPr id="7" name="TextBox 6"/>
          <p:cNvSpPr txBox="1"/>
          <p:nvPr/>
        </p:nvSpPr>
        <p:spPr>
          <a:xfrm>
            <a:off x="2209800" y="3124200"/>
            <a:ext cx="3048000" cy="584776"/>
          </a:xfrm>
          <a:prstGeom prst="rect">
            <a:avLst/>
          </a:prstGeom>
          <a:noFill/>
        </p:spPr>
        <p:txBody>
          <a:bodyPr wrap="square" rtlCol="0">
            <a:spAutoFit/>
          </a:bodyPr>
          <a:lstStyle/>
          <a:p>
            <a:r>
              <a:rPr lang="en-US" sz="3200" dirty="0" smtClean="0"/>
              <a:t>Thank you!</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2209800"/>
            <a:ext cx="9525000" cy="4444806"/>
          </a:xfrm>
          <a:prstGeom prst="rect">
            <a:avLst/>
          </a:prstGeom>
        </p:spPr>
        <p:txBody>
          <a:bodyPr vert="horz" wrap="square" lIns="0" tIns="12700" rIns="0" bIns="0" rtlCol="0">
            <a:spAutoFit/>
          </a:bodyPr>
          <a:lstStyle/>
          <a:p>
            <a:pPr marL="457200" indent="-457200">
              <a:buFont typeface="Arial"/>
              <a:buChar char="•"/>
            </a:pPr>
            <a:r>
              <a:rPr lang="en-US" sz="3200" b="1" dirty="0" smtClean="0"/>
              <a:t>Funding: </a:t>
            </a:r>
            <a:r>
              <a:rPr lang="en-US" sz="3200" dirty="0" smtClean="0"/>
              <a:t>5-year $56.9 million grant from the CCC Chancellor’s Office in 2014</a:t>
            </a:r>
          </a:p>
          <a:p>
            <a:pPr marL="457200" indent="-457200">
              <a:buFont typeface="Arial"/>
              <a:buChar char="•"/>
            </a:pPr>
            <a:r>
              <a:rPr lang="en-US" sz="3200" b="1" dirty="0" smtClean="0"/>
              <a:t>Purpose: </a:t>
            </a:r>
          </a:p>
          <a:p>
            <a:pPr marL="914400" lvl="1" indent="-457200">
              <a:buFont typeface="Arial"/>
              <a:buChar char="•"/>
            </a:pPr>
            <a:r>
              <a:rPr lang="en-US" sz="3200" dirty="0" smtClean="0"/>
              <a:t>To improve online education throughout the 113 California Community College</a:t>
            </a:r>
          </a:p>
          <a:p>
            <a:pPr marL="914400" lvl="1" indent="-457200">
              <a:buFont typeface="Arial"/>
              <a:buChar char="•"/>
            </a:pPr>
            <a:r>
              <a:rPr lang="en-US" sz="3200" dirty="0" smtClean="0"/>
              <a:t>To improve student success online</a:t>
            </a:r>
          </a:p>
          <a:p>
            <a:pPr marL="457200" indent="-457200">
              <a:buFont typeface="Arial"/>
              <a:buChar char="•"/>
            </a:pPr>
            <a:r>
              <a:rPr lang="en-US" sz="3200" b="1" dirty="0" smtClean="0"/>
              <a:t>Leadership: </a:t>
            </a:r>
            <a:r>
              <a:rPr lang="en-US" sz="3200" dirty="0" smtClean="0"/>
              <a:t>Led by a team hired from community colleges around the state</a:t>
            </a:r>
          </a:p>
          <a:p>
            <a:pPr marL="457200" indent="-457200">
              <a:buFont typeface="Arial"/>
              <a:buChar char="•"/>
            </a:pPr>
            <a:endParaRPr lang="en-US" sz="3200" dirty="0" smtClean="0"/>
          </a:p>
        </p:txBody>
      </p:sp>
      <p:sp>
        <p:nvSpPr>
          <p:cNvPr id="3" name="object 3"/>
          <p:cNvSpPr/>
          <p:nvPr/>
        </p:nvSpPr>
        <p:spPr>
          <a:xfrm>
            <a:off x="0" y="-52923"/>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1752600" y="356270"/>
            <a:ext cx="8788660" cy="1243930"/>
          </a:xfrm>
          <a:prstGeom prst="rect">
            <a:avLst/>
          </a:prstGeom>
        </p:spPr>
        <p:txBody>
          <a:bodyPr vert="horz" wrap="square" lIns="0" tIns="12700" rIns="0" bIns="0" rtlCol="0">
            <a:spAutoFit/>
          </a:bodyPr>
          <a:lstStyle/>
          <a:p>
            <a:pPr marL="12700">
              <a:lnSpc>
                <a:spcPct val="100000"/>
              </a:lnSpc>
              <a:spcBef>
                <a:spcPts val="100"/>
              </a:spcBef>
            </a:pPr>
            <a:r>
              <a:rPr lang="en-US" dirty="0" smtClean="0"/>
              <a:t>ONLINE EDUCATION INITIATIVE  </a:t>
            </a:r>
            <a:br>
              <a:rPr lang="en-US" dirty="0" smtClean="0"/>
            </a:br>
            <a:r>
              <a:rPr lang="en-US" dirty="0"/>
              <a:t>	</a:t>
            </a:r>
            <a:r>
              <a:rPr lang="en-US" dirty="0" smtClean="0"/>
              <a:t>       What and who is it???</a:t>
            </a:r>
            <a:endParaRPr spc="-5"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52923"/>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1752600" y="356270"/>
            <a:ext cx="8788660" cy="1243930"/>
          </a:xfrm>
          <a:prstGeom prst="rect">
            <a:avLst/>
          </a:prstGeom>
        </p:spPr>
        <p:txBody>
          <a:bodyPr vert="horz" wrap="square" lIns="0" tIns="12700" rIns="0" bIns="0" rtlCol="0">
            <a:spAutoFit/>
          </a:bodyPr>
          <a:lstStyle/>
          <a:p>
            <a:pPr marL="12700">
              <a:lnSpc>
                <a:spcPct val="100000"/>
              </a:lnSpc>
              <a:spcBef>
                <a:spcPts val="100"/>
              </a:spcBef>
            </a:pPr>
            <a:r>
              <a:rPr lang="en-US" dirty="0" smtClean="0"/>
              <a:t>ONLINE EDUCATION INITIATIVE  </a:t>
            </a:r>
            <a:br>
              <a:rPr lang="en-US" dirty="0" smtClean="0"/>
            </a:br>
            <a:r>
              <a:rPr lang="en-US" dirty="0"/>
              <a:t>	</a:t>
            </a:r>
            <a:r>
              <a:rPr lang="en-US" dirty="0" smtClean="0"/>
              <a:t>       Governance Structure</a:t>
            </a:r>
            <a:endParaRPr spc="-5" dirty="0"/>
          </a:p>
        </p:txBody>
      </p:sp>
      <p:pic>
        <p:nvPicPr>
          <p:cNvPr id="6" name="Picture 5" descr="governanc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1905000"/>
            <a:ext cx="6805660" cy="4953000"/>
          </a:xfrm>
          <a:prstGeom prst="rect">
            <a:avLst/>
          </a:prstGeom>
        </p:spPr>
      </p:pic>
      <p:sp>
        <p:nvSpPr>
          <p:cNvPr id="7" name="TextBox 6"/>
          <p:cNvSpPr txBox="1"/>
          <p:nvPr/>
        </p:nvSpPr>
        <p:spPr>
          <a:xfrm>
            <a:off x="228600" y="3124200"/>
            <a:ext cx="2162297" cy="3046988"/>
          </a:xfrm>
          <a:prstGeom prst="rect">
            <a:avLst/>
          </a:prstGeom>
          <a:noFill/>
        </p:spPr>
        <p:txBody>
          <a:bodyPr wrap="square" rtlCol="0">
            <a:spAutoFit/>
          </a:bodyPr>
          <a:lstStyle/>
          <a:p>
            <a:r>
              <a:rPr lang="en-US" sz="2400" dirty="0" smtClean="0"/>
              <a:t>*NOTE: Steering Committee includes 6 members from the California Academic Senate</a:t>
            </a:r>
            <a:endParaRPr lang="en-US" sz="2400" dirty="0"/>
          </a:p>
        </p:txBody>
      </p:sp>
    </p:spTree>
    <p:extLst>
      <p:ext uri="{BB962C8B-B14F-4D97-AF65-F5344CB8AC3E}">
        <p14:creationId xmlns:p14="http://schemas.microsoft.com/office/powerpoint/2010/main" val="1731449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52923"/>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1371600" y="381000"/>
            <a:ext cx="9448800" cy="628377"/>
          </a:xfrm>
          <a:prstGeom prst="rect">
            <a:avLst/>
          </a:prstGeom>
        </p:spPr>
        <p:txBody>
          <a:bodyPr vert="horz" wrap="square" lIns="0" tIns="12700" rIns="0" bIns="0" rtlCol="0">
            <a:spAutoFit/>
          </a:bodyPr>
          <a:lstStyle/>
          <a:p>
            <a:pPr marL="12700">
              <a:lnSpc>
                <a:spcPct val="100000"/>
              </a:lnSpc>
              <a:spcBef>
                <a:spcPts val="100"/>
              </a:spcBef>
            </a:pPr>
            <a:r>
              <a:rPr lang="en-US" dirty="0" smtClean="0"/>
              <a:t>ONLINE EDUCATION INITIATIVE  GOALS</a:t>
            </a:r>
            <a:endParaRPr spc="-5" dirty="0"/>
          </a:p>
        </p:txBody>
      </p:sp>
      <p:sp>
        <p:nvSpPr>
          <p:cNvPr id="2" name="TextBox 1"/>
          <p:cNvSpPr txBox="1"/>
          <p:nvPr/>
        </p:nvSpPr>
        <p:spPr>
          <a:xfrm>
            <a:off x="1143000" y="2286000"/>
            <a:ext cx="9296400" cy="4308872"/>
          </a:xfrm>
          <a:prstGeom prst="rect">
            <a:avLst/>
          </a:prstGeom>
          <a:noFill/>
        </p:spPr>
        <p:txBody>
          <a:bodyPr wrap="square" rtlCol="0">
            <a:spAutoFit/>
          </a:bodyPr>
          <a:lstStyle/>
          <a:p>
            <a:pPr marL="457200" indent="-457200">
              <a:buFont typeface="Arial"/>
              <a:buChar char="•"/>
            </a:pPr>
            <a:r>
              <a:rPr lang="en-US" sz="3200" dirty="0">
                <a:latin typeface="Avenir Book"/>
                <a:cs typeface="Avenir Book"/>
              </a:rPr>
              <a:t>Significantly increase CCC student transfer to 4-year institutions </a:t>
            </a:r>
          </a:p>
          <a:p>
            <a:pPr marL="457200" indent="-457200">
              <a:buFont typeface="Arial"/>
              <a:buChar char="•"/>
            </a:pPr>
            <a:r>
              <a:rPr lang="en-US" sz="3200" dirty="0">
                <a:latin typeface="Avenir Book"/>
                <a:cs typeface="Avenir Book"/>
              </a:rPr>
              <a:t>Increase student completion through system collaboration in providing access to quality online courses and support services for students, faculty, and colleges </a:t>
            </a:r>
          </a:p>
          <a:p>
            <a:pPr marL="457200" indent="-457200">
              <a:buFont typeface="Arial"/>
              <a:buChar char="•"/>
            </a:pPr>
            <a:r>
              <a:rPr lang="en-US" sz="3200" dirty="0">
                <a:latin typeface="Avenir Book"/>
                <a:cs typeface="Avenir Book"/>
              </a:rPr>
              <a:t>Create economies of scale in resource and technology acquisition</a:t>
            </a:r>
          </a:p>
          <a:p>
            <a:endParaRPr lang="en-US" dirty="0"/>
          </a:p>
        </p:txBody>
      </p:sp>
    </p:spTree>
    <p:extLst>
      <p:ext uri="{BB962C8B-B14F-4D97-AF65-F5344CB8AC3E}">
        <p14:creationId xmlns:p14="http://schemas.microsoft.com/office/powerpoint/2010/main" val="782801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514" y="-52387"/>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990600" y="381000"/>
            <a:ext cx="10439400" cy="628377"/>
          </a:xfrm>
          <a:prstGeom prst="rect">
            <a:avLst/>
          </a:prstGeom>
        </p:spPr>
        <p:txBody>
          <a:bodyPr vert="horz" wrap="square" lIns="0" tIns="12700" rIns="0" bIns="0" rtlCol="0">
            <a:spAutoFit/>
          </a:bodyPr>
          <a:lstStyle/>
          <a:p>
            <a:pPr marL="12700">
              <a:lnSpc>
                <a:spcPct val="100000"/>
              </a:lnSpc>
              <a:spcBef>
                <a:spcPts val="100"/>
              </a:spcBef>
            </a:pPr>
            <a:r>
              <a:rPr lang="en-US" dirty="0" smtClean="0"/>
              <a:t>ONLINE EDUCATION INITIATIVE PROJECTS</a:t>
            </a:r>
            <a:endParaRPr spc="-5" dirty="0"/>
          </a:p>
        </p:txBody>
      </p:sp>
      <p:sp>
        <p:nvSpPr>
          <p:cNvPr id="6" name="TextBox 5"/>
          <p:cNvSpPr txBox="1"/>
          <p:nvPr/>
        </p:nvSpPr>
        <p:spPr>
          <a:xfrm>
            <a:off x="457200" y="2286000"/>
            <a:ext cx="11049000" cy="3323987"/>
          </a:xfrm>
          <a:prstGeom prst="rect">
            <a:avLst/>
          </a:prstGeom>
          <a:noFill/>
        </p:spPr>
        <p:txBody>
          <a:bodyPr wrap="square" rtlCol="0">
            <a:spAutoFit/>
          </a:bodyPr>
          <a:lstStyle/>
          <a:p>
            <a:pPr marL="457200" indent="-457200">
              <a:buFont typeface="Arial"/>
              <a:buChar char="•"/>
            </a:pPr>
            <a:r>
              <a:rPr lang="en-US" sz="3200" dirty="0" smtClean="0">
                <a:latin typeface="Avenir Book"/>
                <a:cs typeface="Avenir Book"/>
              </a:rPr>
              <a:t>Select and financially support single course management system </a:t>
            </a:r>
            <a:endParaRPr lang="en-US" sz="3200" dirty="0">
              <a:latin typeface="Avenir Book"/>
              <a:cs typeface="Avenir Book"/>
            </a:endParaRPr>
          </a:p>
          <a:p>
            <a:pPr marL="457200" indent="-457200">
              <a:buFont typeface="Arial"/>
              <a:buChar char="•"/>
            </a:pPr>
            <a:r>
              <a:rPr lang="en-US" sz="3200" dirty="0" smtClean="0">
                <a:latin typeface="Avenir Book"/>
                <a:cs typeface="Avenir Book"/>
              </a:rPr>
              <a:t>Provide support </a:t>
            </a:r>
            <a:r>
              <a:rPr lang="en-US" sz="3200" dirty="0">
                <a:latin typeface="Avenir Book"/>
                <a:cs typeface="Avenir Book"/>
              </a:rPr>
              <a:t>services for students, faculty, and colleges </a:t>
            </a:r>
          </a:p>
          <a:p>
            <a:pPr marL="457200" indent="-457200">
              <a:buFont typeface="Arial"/>
              <a:buChar char="•"/>
            </a:pPr>
            <a:r>
              <a:rPr lang="en-US" sz="3200" dirty="0">
                <a:latin typeface="Avenir Book"/>
                <a:cs typeface="Avenir Book"/>
              </a:rPr>
              <a:t>Create </a:t>
            </a:r>
            <a:r>
              <a:rPr lang="en-US" sz="3200" dirty="0" smtClean="0">
                <a:latin typeface="Avenir Book"/>
                <a:cs typeface="Avenir Book"/>
              </a:rPr>
              <a:t>system-wide course exchange to allow students to fill in needed courses to complete degrees</a:t>
            </a:r>
            <a:endParaRPr lang="en-US" sz="3200" dirty="0">
              <a:latin typeface="Avenir Book"/>
              <a:cs typeface="Avenir Book"/>
            </a:endParaRPr>
          </a:p>
          <a:p>
            <a:endParaRPr lang="en-US" dirty="0"/>
          </a:p>
        </p:txBody>
      </p:sp>
    </p:spTree>
    <p:extLst>
      <p:ext uri="{BB962C8B-B14F-4D97-AF65-F5344CB8AC3E}">
        <p14:creationId xmlns:p14="http://schemas.microsoft.com/office/powerpoint/2010/main" val="3922024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52923"/>
            <a:ext cx="12192000" cy="2110323"/>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685800" y="381000"/>
            <a:ext cx="10363200" cy="628377"/>
          </a:xfrm>
          <a:prstGeom prst="rect">
            <a:avLst/>
          </a:prstGeom>
        </p:spPr>
        <p:txBody>
          <a:bodyPr vert="horz" wrap="square" lIns="0" tIns="12700" rIns="0" bIns="0" rtlCol="0">
            <a:spAutoFit/>
          </a:bodyPr>
          <a:lstStyle/>
          <a:p>
            <a:pPr marL="12700">
              <a:lnSpc>
                <a:spcPct val="100000"/>
              </a:lnSpc>
              <a:spcBef>
                <a:spcPts val="100"/>
              </a:spcBef>
            </a:pPr>
            <a:r>
              <a:rPr lang="en-US" dirty="0" smtClean="0"/>
              <a:t> OEI Consortium Resource Development</a:t>
            </a:r>
            <a:endParaRPr spc="-5" dirty="0"/>
          </a:p>
        </p:txBody>
      </p:sp>
      <p:sp>
        <p:nvSpPr>
          <p:cNvPr id="9" name="Content Placeholder 2"/>
          <p:cNvSpPr txBox="1">
            <a:spLocks/>
          </p:cNvSpPr>
          <p:nvPr/>
        </p:nvSpPr>
        <p:spPr>
          <a:xfrm>
            <a:off x="228600" y="2057400"/>
            <a:ext cx="3660545" cy="4639365"/>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b="1" dirty="0" smtClean="0">
                <a:latin typeface="Avenir Book"/>
                <a:cs typeface="Avenir Book"/>
              </a:rPr>
              <a:t>Faculty Resources</a:t>
            </a:r>
          </a:p>
          <a:p>
            <a:endParaRPr lang="en-US" sz="2400" b="1" dirty="0" smtClean="0">
              <a:latin typeface="Avenir Book"/>
              <a:cs typeface="Avenir Book"/>
            </a:endParaRPr>
          </a:p>
          <a:p>
            <a:r>
              <a:rPr lang="en-US" sz="1500" dirty="0" smtClean="0">
                <a:solidFill>
                  <a:srgbClr val="000000"/>
                </a:solidFill>
                <a:latin typeface="Avenir Book"/>
                <a:cs typeface="Avenir Book"/>
              </a:rPr>
              <a:t>Course Design Standards*</a:t>
            </a:r>
          </a:p>
          <a:p>
            <a:r>
              <a:rPr lang="en-US" sz="1500" dirty="0" smtClean="0">
                <a:solidFill>
                  <a:srgbClr val="000000"/>
                </a:solidFill>
                <a:latin typeface="Avenir Book"/>
                <a:cs typeface="Avenir Book"/>
              </a:rPr>
              <a:t>Online Course Design Rubric </a:t>
            </a:r>
          </a:p>
          <a:p>
            <a:endParaRPr lang="en-US" sz="1500" dirty="0" smtClean="0">
              <a:solidFill>
                <a:srgbClr val="000000"/>
              </a:solidFill>
              <a:latin typeface="Avenir Book"/>
              <a:cs typeface="Avenir Book"/>
            </a:endParaRPr>
          </a:p>
          <a:p>
            <a:r>
              <a:rPr lang="en-US" sz="1500" dirty="0" smtClean="0">
                <a:solidFill>
                  <a:srgbClr val="000000"/>
                </a:solidFill>
                <a:latin typeface="Avenir Book"/>
                <a:cs typeface="Avenir Book"/>
              </a:rPr>
              <a:t>Professional Development</a:t>
            </a:r>
          </a:p>
          <a:p>
            <a:pPr lvl="1"/>
            <a:r>
              <a:rPr lang="en-US" sz="1500" dirty="0" smtClean="0">
                <a:solidFill>
                  <a:srgbClr val="000000"/>
                </a:solidFill>
                <a:latin typeface="Avenir Book"/>
                <a:cs typeface="Avenir Book"/>
              </a:rPr>
              <a:t>Applying the Course Design Rubric#</a:t>
            </a:r>
          </a:p>
          <a:p>
            <a:pPr lvl="1"/>
            <a:r>
              <a:rPr lang="en-US" sz="1500" dirty="0" smtClean="0">
                <a:solidFill>
                  <a:srgbClr val="000000"/>
                </a:solidFill>
                <a:latin typeface="Avenir Book"/>
                <a:cs typeface="Avenir Book"/>
              </a:rPr>
              <a:t>Canvas Online Course</a:t>
            </a:r>
          </a:p>
          <a:p>
            <a:pPr lvl="2"/>
            <a:r>
              <a:rPr lang="en-US" sz="1400" dirty="0" smtClean="0">
                <a:solidFill>
                  <a:srgbClr val="000000"/>
                </a:solidFill>
                <a:latin typeface="Avenir Book"/>
                <a:cs typeface="Avenir Book"/>
              </a:rPr>
              <a:t>Self Paced</a:t>
            </a:r>
          </a:p>
          <a:p>
            <a:pPr lvl="2"/>
            <a:r>
              <a:rPr lang="en-US" sz="1400" dirty="0" smtClean="0">
                <a:solidFill>
                  <a:srgbClr val="000000"/>
                </a:solidFill>
                <a:latin typeface="Avenir Book"/>
                <a:cs typeface="Avenir Book"/>
              </a:rPr>
              <a:t>Facilitated</a:t>
            </a:r>
          </a:p>
          <a:p>
            <a:pPr lvl="2"/>
            <a:r>
              <a:rPr lang="en-US" sz="1400" dirty="0" smtClean="0">
                <a:solidFill>
                  <a:srgbClr val="000000"/>
                </a:solidFill>
                <a:latin typeface="Avenir Book"/>
                <a:cs typeface="Avenir Book"/>
              </a:rPr>
              <a:t>Train-the-Trainer</a:t>
            </a:r>
          </a:p>
          <a:p>
            <a:pPr lvl="2"/>
            <a:r>
              <a:rPr lang="en-US" sz="1400" dirty="0" smtClean="0">
                <a:solidFill>
                  <a:srgbClr val="000000"/>
                </a:solidFill>
                <a:latin typeface="Avenir Book"/>
                <a:cs typeface="Avenir Book"/>
              </a:rPr>
              <a:t>Design to Align</a:t>
            </a:r>
          </a:p>
          <a:p>
            <a:pPr lvl="1"/>
            <a:r>
              <a:rPr lang="en-US" sz="1400" dirty="0" smtClean="0">
                <a:solidFill>
                  <a:srgbClr val="000000"/>
                </a:solidFill>
                <a:latin typeface="Avenir Book"/>
                <a:cs typeface="Avenir Book"/>
              </a:rPr>
              <a:t>	Online Standards and Practices</a:t>
            </a:r>
          </a:p>
          <a:p>
            <a:r>
              <a:rPr lang="en-US" sz="1500" dirty="0" smtClean="0">
                <a:solidFill>
                  <a:srgbClr val="000000"/>
                </a:solidFill>
                <a:latin typeface="Avenir Book"/>
                <a:cs typeface="Avenir Book"/>
              </a:rPr>
              <a:t>Guidance</a:t>
            </a:r>
          </a:p>
          <a:p>
            <a:pPr lvl="1"/>
            <a:r>
              <a:rPr lang="en-US" sz="1400" dirty="0" smtClean="0">
                <a:solidFill>
                  <a:srgbClr val="000000"/>
                </a:solidFill>
                <a:latin typeface="Avenir Book"/>
                <a:cs typeface="Avenir Book"/>
              </a:rPr>
              <a:t>Course Review Process</a:t>
            </a:r>
          </a:p>
          <a:p>
            <a:pPr lvl="1"/>
            <a:r>
              <a:rPr lang="en-US" sz="1400" dirty="0" smtClean="0">
                <a:solidFill>
                  <a:srgbClr val="000000"/>
                </a:solidFill>
                <a:latin typeface="Avenir Book"/>
                <a:cs typeface="Avenir Book"/>
              </a:rPr>
              <a:t>Instructional Designers</a:t>
            </a:r>
          </a:p>
          <a:p>
            <a:pPr lvl="1"/>
            <a:r>
              <a:rPr lang="en-US" sz="1400" dirty="0" smtClean="0">
                <a:solidFill>
                  <a:srgbClr val="000000"/>
                </a:solidFill>
                <a:latin typeface="Avenir Book"/>
                <a:cs typeface="Avenir Book"/>
              </a:rPr>
              <a:t>Accessibility Support</a:t>
            </a:r>
          </a:p>
          <a:p>
            <a:pPr lvl="1"/>
            <a:r>
              <a:rPr lang="en-US" sz="1400" dirty="0" smtClean="0">
                <a:solidFill>
                  <a:srgbClr val="000000"/>
                </a:solidFill>
                <a:latin typeface="Avenir Book"/>
                <a:cs typeface="Avenir Book"/>
              </a:rPr>
              <a:t>Effective Practices Resources</a:t>
            </a:r>
          </a:p>
          <a:p>
            <a:pPr lvl="1"/>
            <a:r>
              <a:rPr lang="en-US" sz="1400" dirty="0" smtClean="0">
                <a:solidFill>
                  <a:srgbClr val="000000"/>
                </a:solidFill>
                <a:latin typeface="Avenir Book"/>
                <a:cs typeface="Avenir Book"/>
              </a:rPr>
              <a:t>Guidelines for use of publisher materials</a:t>
            </a:r>
          </a:p>
          <a:p>
            <a:pPr lvl="1"/>
            <a:endParaRPr lang="en-US" sz="1400" dirty="0" smtClean="0">
              <a:solidFill>
                <a:srgbClr val="000000"/>
              </a:solidFill>
              <a:latin typeface="Avenir Book"/>
              <a:cs typeface="Avenir Book"/>
            </a:endParaRPr>
          </a:p>
          <a:p>
            <a:pPr lvl="1"/>
            <a:endParaRPr lang="en-US" sz="1400" dirty="0" smtClean="0">
              <a:solidFill>
                <a:srgbClr val="31859C"/>
              </a:solidFill>
              <a:latin typeface="Avenir Book"/>
              <a:cs typeface="Avenir Book"/>
            </a:endParaRPr>
          </a:p>
          <a:p>
            <a:pPr lvl="1"/>
            <a:endParaRPr lang="en-US" sz="1400" dirty="0">
              <a:latin typeface="Avenir Book"/>
              <a:cs typeface="Avenir Book"/>
            </a:endParaRPr>
          </a:p>
        </p:txBody>
      </p:sp>
      <p:sp>
        <p:nvSpPr>
          <p:cNvPr id="10" name="Content Placeholder 2"/>
          <p:cNvSpPr txBox="1">
            <a:spLocks/>
          </p:cNvSpPr>
          <p:nvPr/>
        </p:nvSpPr>
        <p:spPr>
          <a:xfrm>
            <a:off x="4191000" y="2057400"/>
            <a:ext cx="404647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b="1" dirty="0" smtClean="0">
                <a:latin typeface="Avenir Book"/>
                <a:cs typeface="Avenir Book"/>
              </a:rPr>
              <a:t>Student Success Resources</a:t>
            </a:r>
          </a:p>
          <a:p>
            <a:pPr marL="0" indent="0">
              <a:buNone/>
            </a:pPr>
            <a:endParaRPr lang="en-US" sz="2400" b="1" dirty="0" smtClean="0">
              <a:latin typeface="Avenir Book"/>
              <a:cs typeface="Avenir Book"/>
            </a:endParaRPr>
          </a:p>
          <a:p>
            <a:r>
              <a:rPr lang="en-US" sz="1400" dirty="0" smtClean="0">
                <a:latin typeface="Avenir Book"/>
                <a:cs typeface="Avenir Book"/>
              </a:rPr>
              <a:t>Tutoring*</a:t>
            </a:r>
          </a:p>
          <a:p>
            <a:r>
              <a:rPr lang="en-US" sz="1400" dirty="0" smtClean="0">
                <a:latin typeface="Avenir Book"/>
                <a:cs typeface="Avenir Book"/>
              </a:rPr>
              <a:t>Student Readiness*</a:t>
            </a:r>
          </a:p>
          <a:p>
            <a:pPr lvl="1"/>
            <a:r>
              <a:rPr lang="en-US" sz="1400" dirty="0" smtClean="0">
                <a:latin typeface="Avenir Book"/>
                <a:cs typeface="Avenir Book"/>
              </a:rPr>
              <a:t>Online Support Resources</a:t>
            </a:r>
            <a:endParaRPr lang="en-US" sz="1000" dirty="0" smtClean="0">
              <a:latin typeface="Avenir Book"/>
              <a:cs typeface="Avenir Book"/>
            </a:endParaRPr>
          </a:p>
          <a:p>
            <a:r>
              <a:rPr lang="en-US" sz="1400" dirty="0" smtClean="0">
                <a:latin typeface="Avenir Book"/>
                <a:cs typeface="Avenir Book"/>
              </a:rPr>
              <a:t>Just-In-Time-Help*</a:t>
            </a:r>
          </a:p>
          <a:p>
            <a:pPr lvl="1"/>
            <a:r>
              <a:rPr lang="en-US" sz="1400" dirty="0" smtClean="0">
                <a:latin typeface="Avenir Book"/>
                <a:cs typeface="Avenir Book"/>
              </a:rPr>
              <a:t>Additional Resources (ready 5/2016)~</a:t>
            </a:r>
          </a:p>
          <a:p>
            <a:pPr lvl="1"/>
            <a:r>
              <a:rPr lang="en-US" sz="1400" dirty="0" smtClean="0">
                <a:latin typeface="Avenir Book"/>
                <a:cs typeface="Avenir Book"/>
              </a:rPr>
              <a:t>List of Resource*</a:t>
            </a:r>
          </a:p>
          <a:p>
            <a:pPr lvl="1"/>
            <a:r>
              <a:rPr lang="en-US" sz="1400" dirty="0" smtClean="0">
                <a:latin typeface="Avenir Book"/>
                <a:cs typeface="Avenir Book"/>
              </a:rPr>
              <a:t>Embedded Basic Skills Guide*</a:t>
            </a:r>
          </a:p>
          <a:p>
            <a:r>
              <a:rPr lang="en-US" sz="1400" dirty="0" smtClean="0">
                <a:latin typeface="Avenir Book"/>
                <a:cs typeface="Avenir Book"/>
              </a:rPr>
              <a:t>Proctoring# </a:t>
            </a:r>
          </a:p>
          <a:p>
            <a:pPr lvl="1"/>
            <a:r>
              <a:rPr lang="en-US" sz="1400" dirty="0" smtClean="0">
                <a:latin typeface="Avenir Book"/>
                <a:cs typeface="Avenir Book"/>
              </a:rPr>
              <a:t>Digital/ </a:t>
            </a:r>
            <a:r>
              <a:rPr lang="en-US" sz="1400" dirty="0" err="1" smtClean="0">
                <a:latin typeface="Avenir Book"/>
                <a:cs typeface="Avenir Book"/>
              </a:rPr>
              <a:t>Proctorio</a:t>
            </a:r>
            <a:endParaRPr lang="en-US" sz="1400" dirty="0" smtClean="0">
              <a:latin typeface="Avenir Book"/>
              <a:cs typeface="Avenir Book"/>
            </a:endParaRPr>
          </a:p>
          <a:p>
            <a:pPr lvl="1"/>
            <a:r>
              <a:rPr lang="en-US" sz="1400" dirty="0" smtClean="0">
                <a:latin typeface="Avenir Book"/>
                <a:cs typeface="Avenir Book"/>
              </a:rPr>
              <a:t>On-Campus Network (developing)</a:t>
            </a:r>
          </a:p>
          <a:p>
            <a:r>
              <a:rPr lang="en-US" sz="1500" dirty="0" smtClean="0">
                <a:latin typeface="Avenir Book"/>
                <a:cs typeface="Avenir Book"/>
              </a:rPr>
              <a:t>Counseling#</a:t>
            </a:r>
          </a:p>
          <a:p>
            <a:pPr lvl="1"/>
            <a:r>
              <a:rPr lang="en-US" sz="1400" dirty="0" smtClean="0">
                <a:latin typeface="Avenir Book"/>
                <a:cs typeface="Avenir Book"/>
              </a:rPr>
              <a:t>Network</a:t>
            </a:r>
          </a:p>
          <a:p>
            <a:pPr lvl="1"/>
            <a:r>
              <a:rPr lang="en-US" sz="1400" dirty="0" smtClean="0">
                <a:latin typeface="Avenir Book"/>
                <a:cs typeface="Avenir Book"/>
              </a:rPr>
              <a:t>Platform</a:t>
            </a:r>
          </a:p>
          <a:p>
            <a:pPr lvl="1"/>
            <a:r>
              <a:rPr lang="en-US" sz="1400" dirty="0" smtClean="0">
                <a:latin typeface="Avenir Book"/>
                <a:cs typeface="Avenir Book"/>
              </a:rPr>
              <a:t>Professional Development Course </a:t>
            </a:r>
          </a:p>
          <a:p>
            <a:pPr lvl="1"/>
            <a:endParaRPr lang="en-US" sz="1400" dirty="0">
              <a:solidFill>
                <a:srgbClr val="953735"/>
              </a:solidFill>
              <a:latin typeface="Avenir Book"/>
              <a:cs typeface="Avenir Book"/>
            </a:endParaRPr>
          </a:p>
          <a:p>
            <a:pPr lvl="1"/>
            <a:endParaRPr lang="en-US" sz="1400" dirty="0" smtClean="0">
              <a:solidFill>
                <a:srgbClr val="953735"/>
              </a:solidFill>
              <a:latin typeface="Avenir Book"/>
              <a:cs typeface="Avenir Book"/>
            </a:endParaRPr>
          </a:p>
          <a:p>
            <a:pPr lvl="1"/>
            <a:endParaRPr lang="en-US" sz="1400" dirty="0" smtClean="0">
              <a:solidFill>
                <a:srgbClr val="953735"/>
              </a:solidFill>
              <a:latin typeface="Avenir Book"/>
              <a:cs typeface="Avenir Book"/>
            </a:endParaRPr>
          </a:p>
        </p:txBody>
      </p:sp>
      <p:sp>
        <p:nvSpPr>
          <p:cNvPr id="11" name="Content Placeholder 3"/>
          <p:cNvSpPr txBox="1">
            <a:spLocks/>
          </p:cNvSpPr>
          <p:nvPr/>
        </p:nvSpPr>
        <p:spPr>
          <a:xfrm>
            <a:off x="8534400" y="2103437"/>
            <a:ext cx="3352800" cy="4525963"/>
          </a:xfrm>
          <a:prstGeom prst="rect">
            <a:avLst/>
          </a:prstGeom>
        </p:spPr>
        <p:txBody>
          <a:bodyPr>
            <a:normAutofit fontScale="925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600" b="1" dirty="0" smtClean="0">
                <a:latin typeface="Avenir Book"/>
                <a:cs typeface="Avenir Book"/>
              </a:rPr>
              <a:t>Technology Tools</a:t>
            </a:r>
          </a:p>
          <a:p>
            <a:endParaRPr lang="en-US" sz="1600" b="1" dirty="0" smtClean="0">
              <a:solidFill>
                <a:srgbClr val="000000"/>
              </a:solidFill>
              <a:latin typeface="Avenir Book"/>
              <a:cs typeface="Avenir Book"/>
            </a:endParaRPr>
          </a:p>
          <a:p>
            <a:r>
              <a:rPr lang="en-US" sz="1600" b="1" dirty="0" smtClean="0">
                <a:solidFill>
                  <a:srgbClr val="000000"/>
                </a:solidFill>
                <a:latin typeface="Avenir Book"/>
                <a:cs typeface="Avenir Book"/>
              </a:rPr>
              <a:t>Canvas</a:t>
            </a:r>
          </a:p>
          <a:p>
            <a:pPr lvl="1"/>
            <a:r>
              <a:rPr lang="en-US" sz="1600" b="1" dirty="0" smtClean="0">
                <a:solidFill>
                  <a:srgbClr val="000000"/>
                </a:solidFill>
                <a:latin typeface="Avenir Book"/>
                <a:cs typeface="Avenir Book"/>
              </a:rPr>
              <a:t>24/7 Help Desk*</a:t>
            </a:r>
          </a:p>
          <a:p>
            <a:pPr lvl="1"/>
            <a:r>
              <a:rPr lang="en-US" sz="1600" dirty="0" smtClean="0">
                <a:solidFill>
                  <a:srgbClr val="000000"/>
                </a:solidFill>
                <a:latin typeface="Avenir Book"/>
                <a:cs typeface="Avenir Book"/>
              </a:rPr>
              <a:t>103 Colleges with </a:t>
            </a:r>
          </a:p>
          <a:p>
            <a:r>
              <a:rPr lang="en-US" sz="1600" dirty="0" smtClean="0">
                <a:solidFill>
                  <a:srgbClr val="000000"/>
                </a:solidFill>
                <a:latin typeface="Avenir Book"/>
                <a:cs typeface="Avenir Book"/>
              </a:rPr>
              <a:t>Course Exchange </a:t>
            </a:r>
          </a:p>
          <a:p>
            <a:r>
              <a:rPr lang="en-US" sz="1600" dirty="0">
                <a:solidFill>
                  <a:srgbClr val="000000"/>
                </a:solidFill>
                <a:latin typeface="Avenir Book"/>
                <a:cs typeface="Avenir Book"/>
              </a:rPr>
              <a:t>	</a:t>
            </a:r>
            <a:r>
              <a:rPr lang="en-US" sz="1600" dirty="0" smtClean="0">
                <a:solidFill>
                  <a:srgbClr val="000000"/>
                </a:solidFill>
                <a:latin typeface="Avenir Book"/>
                <a:cs typeface="Avenir Book"/>
              </a:rPr>
              <a:t>Developed Business</a:t>
            </a:r>
          </a:p>
          <a:p>
            <a:pPr lvl="1"/>
            <a:r>
              <a:rPr lang="en-US" sz="1600" dirty="0" smtClean="0">
                <a:solidFill>
                  <a:srgbClr val="000000"/>
                </a:solidFill>
                <a:latin typeface="Avenir Book"/>
                <a:cs typeface="Avenir Book"/>
              </a:rPr>
              <a:t>Launched with 5 Pilots and 5 Courses Spring 2017</a:t>
            </a:r>
          </a:p>
          <a:p>
            <a:pPr lvl="1"/>
            <a:endParaRPr lang="en-US" sz="1600" dirty="0">
              <a:solidFill>
                <a:srgbClr val="000000"/>
              </a:solidFill>
              <a:latin typeface="Avenir Book"/>
              <a:cs typeface="Avenir Book"/>
            </a:endParaRPr>
          </a:p>
          <a:p>
            <a:r>
              <a:rPr lang="en-US" dirty="0" smtClean="0"/>
              <a:t>Support Materials:</a:t>
            </a:r>
            <a:endParaRPr lang="en-US" dirty="0"/>
          </a:p>
          <a:p>
            <a:r>
              <a:rPr lang="en-US" dirty="0"/>
              <a:t>Information on the course exchange on the website: </a:t>
            </a:r>
            <a:r>
              <a:rPr lang="en-US" u="sng" dirty="0">
                <a:hlinkClick r:id="rId3"/>
              </a:rPr>
              <a:t>http://ccconlineed.org/</a:t>
            </a:r>
          </a:p>
          <a:p>
            <a:endParaRPr lang="en-US" dirty="0"/>
          </a:p>
          <a:p>
            <a:r>
              <a:rPr lang="en-US" dirty="0" smtClean="0"/>
              <a:t>OEI </a:t>
            </a:r>
            <a:r>
              <a:rPr lang="en-US" dirty="0"/>
              <a:t>Informational Videos. </a:t>
            </a:r>
            <a:r>
              <a:rPr lang="en-US" u="sng" dirty="0">
                <a:hlinkClick r:id="rId4"/>
              </a:rPr>
              <a:t>https://www.youtube.com/playlist?list=PLGnFKrzE75OTxtR9Wl-4555UiKVnoYvYB</a:t>
            </a:r>
          </a:p>
          <a:p>
            <a:endParaRPr lang="en-US" dirty="0"/>
          </a:p>
        </p:txBody>
      </p:sp>
    </p:spTree>
    <p:extLst>
      <p:ext uri="{BB962C8B-B14F-4D97-AF65-F5344CB8AC3E}">
        <p14:creationId xmlns:p14="http://schemas.microsoft.com/office/powerpoint/2010/main" val="1975763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2362200"/>
            <a:ext cx="11049000" cy="4444807"/>
          </a:xfrm>
          <a:prstGeom prst="rect">
            <a:avLst/>
          </a:prstGeom>
        </p:spPr>
        <p:txBody>
          <a:bodyPr vert="horz" wrap="square" lIns="0" tIns="12700" rIns="0" bIns="0" rtlCol="0">
            <a:spAutoFit/>
          </a:bodyPr>
          <a:lstStyle/>
          <a:p>
            <a:pPr marL="285750" indent="-285750">
              <a:buFont typeface="Arial"/>
              <a:buChar char="•"/>
            </a:pPr>
            <a:r>
              <a:rPr lang="en-US" sz="2800" b="1" dirty="0" smtClean="0"/>
              <a:t>Course Exchange Purpose: </a:t>
            </a:r>
            <a:r>
              <a:rPr lang="en-US" sz="2800" dirty="0" smtClean="0"/>
              <a:t>To allow CCC students to seamlessly complete degrees with courses from through the 113 CCC system</a:t>
            </a:r>
          </a:p>
          <a:p>
            <a:pPr marL="285750" indent="-285750">
              <a:buFont typeface="Arial"/>
              <a:buChar char="•"/>
            </a:pPr>
            <a:endParaRPr lang="en-US" sz="2800" dirty="0" smtClean="0"/>
          </a:p>
          <a:p>
            <a:pPr marL="285750" indent="-285750">
              <a:buFont typeface="Arial"/>
              <a:buChar char="•"/>
            </a:pPr>
            <a:r>
              <a:rPr lang="en-US" sz="2800" b="1" dirty="0" smtClean="0"/>
              <a:t>Home college </a:t>
            </a:r>
            <a:r>
              <a:rPr lang="en-US" sz="2800" dirty="0" smtClean="0"/>
              <a:t>establishes residency, enrolls students, receives credit for the degree completion and/or transfer attained, provides enrollment, financial aid and other external services</a:t>
            </a:r>
          </a:p>
          <a:p>
            <a:pPr marL="285750" indent="-285750">
              <a:buFont typeface="Arial"/>
              <a:buChar char="•"/>
            </a:pPr>
            <a:r>
              <a:rPr lang="en-US" sz="2800" b="1" dirty="0" smtClean="0"/>
              <a:t>Teaching college </a:t>
            </a:r>
            <a:r>
              <a:rPr lang="en-US" sz="2800" dirty="0" smtClean="0"/>
              <a:t>also establishes residency*, receives apportionment for enrollments, provides services for students inside classes.</a:t>
            </a:r>
          </a:p>
          <a:p>
            <a:pPr marL="285750" indent="-285750">
              <a:buFont typeface="Arial"/>
              <a:buChar char="•"/>
            </a:pPr>
            <a:endParaRPr lang="en-US" sz="2800" b="1" dirty="0" smtClean="0"/>
          </a:p>
          <a:p>
            <a:pPr lvl="1"/>
            <a:r>
              <a:rPr lang="en-US" dirty="0" smtClean="0">
                <a:latin typeface="CenturyGothic-BoldItalic"/>
                <a:cs typeface="CenturyGothic-BoldItalic"/>
              </a:rPr>
              <a:t>*Currently working with CCC Chancellor’s Office to revise to allow only Home College to establish residency.</a:t>
            </a:r>
            <a:endParaRPr dirty="0">
              <a:latin typeface="CenturyGothic-BoldItalic"/>
              <a:cs typeface="CenturyGothic-BoldItalic"/>
            </a:endParaRPr>
          </a:p>
        </p:txBody>
      </p:sp>
      <p:sp>
        <p:nvSpPr>
          <p:cNvPr id="3" name="object 3"/>
          <p:cNvSpPr/>
          <p:nvPr/>
        </p:nvSpPr>
        <p:spPr>
          <a:xfrm>
            <a:off x="0" y="-76200"/>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888740" y="631051"/>
            <a:ext cx="10160260" cy="628377"/>
          </a:xfrm>
          <a:prstGeom prst="rect">
            <a:avLst/>
          </a:prstGeom>
        </p:spPr>
        <p:txBody>
          <a:bodyPr vert="horz" wrap="square" lIns="0" tIns="12700" rIns="0" bIns="0" rtlCol="0">
            <a:spAutoFit/>
          </a:bodyPr>
          <a:lstStyle/>
          <a:p>
            <a:pPr marL="12700">
              <a:lnSpc>
                <a:spcPct val="100000"/>
              </a:lnSpc>
              <a:spcBef>
                <a:spcPts val="100"/>
              </a:spcBef>
            </a:pPr>
            <a:r>
              <a:rPr lang="en-US" dirty="0" smtClean="0"/>
              <a:t>OEI Consortium and Course Exchange</a:t>
            </a:r>
            <a:endParaRPr spc="-5"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7" y="2057400"/>
            <a:ext cx="4572000" cy="3890809"/>
          </a:xfrm>
          <a:prstGeom prst="rect">
            <a:avLst/>
          </a:prstGeom>
        </p:spPr>
        <p:txBody>
          <a:bodyPr vert="horz" wrap="square" lIns="0" tIns="12700" rIns="0" bIns="0" rtlCol="0">
            <a:spAutoFit/>
          </a:bodyPr>
          <a:lstStyle/>
          <a:p>
            <a:pPr marL="285750" indent="-285750">
              <a:buFont typeface="Arial"/>
              <a:buChar char="•"/>
            </a:pPr>
            <a:r>
              <a:rPr lang="en-US" sz="2800" b="1" dirty="0" smtClean="0"/>
              <a:t>Advantages:</a:t>
            </a:r>
          </a:p>
          <a:p>
            <a:pPr marL="742950" lvl="1" indent="-285750">
              <a:buFont typeface="Arial"/>
              <a:buChar char="•"/>
            </a:pPr>
            <a:r>
              <a:rPr lang="en-US" sz="2800" dirty="0" smtClean="0"/>
              <a:t>Allows students to enroll in one college and take classes at others with single enrollment, sign-on, transcripts, etc. </a:t>
            </a:r>
          </a:p>
          <a:p>
            <a:pPr marL="742950" lvl="1" indent="-285750">
              <a:buFont typeface="Arial"/>
              <a:buChar char="•"/>
            </a:pPr>
            <a:r>
              <a:rPr lang="en-US" sz="2800" dirty="0" smtClean="0"/>
              <a:t>Allows faculty to fill courses that might not otherwise fill</a:t>
            </a:r>
          </a:p>
        </p:txBody>
      </p:sp>
      <p:sp>
        <p:nvSpPr>
          <p:cNvPr id="3" name="object 3"/>
          <p:cNvSpPr/>
          <p:nvPr/>
        </p:nvSpPr>
        <p:spPr>
          <a:xfrm>
            <a:off x="0" y="-52387"/>
            <a:ext cx="12192000" cy="21859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2192000" cy="2186305"/>
          </a:xfrm>
          <a:custGeom>
            <a:avLst/>
            <a:gdLst/>
            <a:ahLst/>
            <a:cxnLst/>
            <a:rect l="l" t="t" r="r" b="b"/>
            <a:pathLst>
              <a:path w="12192000" h="2186305">
                <a:moveTo>
                  <a:pt x="12192000" y="0"/>
                </a:moveTo>
                <a:lnTo>
                  <a:pt x="0" y="0"/>
                </a:lnTo>
                <a:lnTo>
                  <a:pt x="0" y="1887538"/>
                </a:lnTo>
                <a:lnTo>
                  <a:pt x="1996017" y="1887538"/>
                </a:lnTo>
                <a:lnTo>
                  <a:pt x="2377017" y="2173288"/>
                </a:lnTo>
                <a:lnTo>
                  <a:pt x="2385483" y="2176463"/>
                </a:lnTo>
                <a:lnTo>
                  <a:pt x="2398183" y="2181226"/>
                </a:lnTo>
                <a:lnTo>
                  <a:pt x="2410883" y="2185988"/>
                </a:lnTo>
                <a:lnTo>
                  <a:pt x="2421467" y="2185988"/>
                </a:lnTo>
                <a:lnTo>
                  <a:pt x="2434167" y="2185988"/>
                </a:lnTo>
                <a:lnTo>
                  <a:pt x="2444750" y="2181226"/>
                </a:lnTo>
                <a:lnTo>
                  <a:pt x="2457450" y="2176463"/>
                </a:lnTo>
                <a:lnTo>
                  <a:pt x="2465917" y="2173288"/>
                </a:lnTo>
                <a:lnTo>
                  <a:pt x="2846917" y="1887538"/>
                </a:lnTo>
                <a:lnTo>
                  <a:pt x="12192000" y="1887538"/>
                </a:lnTo>
                <a:lnTo>
                  <a:pt x="12192000" y="0"/>
                </a:lnTo>
                <a:close/>
              </a:path>
            </a:pathLst>
          </a:custGeom>
          <a:ln w="9525">
            <a:solidFill>
              <a:srgbClr val="00C6BB"/>
            </a:solidFill>
          </a:ln>
        </p:spPr>
        <p:txBody>
          <a:bodyPr wrap="square" lIns="0" tIns="0" rIns="0" bIns="0" rtlCol="0"/>
          <a:lstStyle/>
          <a:p>
            <a:endParaRPr/>
          </a:p>
        </p:txBody>
      </p:sp>
      <p:sp>
        <p:nvSpPr>
          <p:cNvPr id="5" name="object 5"/>
          <p:cNvSpPr txBox="1">
            <a:spLocks noGrp="1"/>
          </p:cNvSpPr>
          <p:nvPr>
            <p:ph type="title"/>
          </p:nvPr>
        </p:nvSpPr>
        <p:spPr>
          <a:xfrm>
            <a:off x="888740" y="631051"/>
            <a:ext cx="10160260" cy="628377"/>
          </a:xfrm>
          <a:prstGeom prst="rect">
            <a:avLst/>
          </a:prstGeom>
        </p:spPr>
        <p:txBody>
          <a:bodyPr vert="horz" wrap="square" lIns="0" tIns="12700" rIns="0" bIns="0" rtlCol="0">
            <a:spAutoFit/>
          </a:bodyPr>
          <a:lstStyle/>
          <a:p>
            <a:pPr marL="12700">
              <a:lnSpc>
                <a:spcPct val="100000"/>
              </a:lnSpc>
              <a:spcBef>
                <a:spcPts val="100"/>
              </a:spcBef>
            </a:pPr>
            <a:r>
              <a:rPr lang="en-US" dirty="0" smtClean="0"/>
              <a:t>OEI Consortium and Course Exchange</a:t>
            </a:r>
            <a:endParaRPr spc="-5" dirty="0"/>
          </a:p>
        </p:txBody>
      </p:sp>
      <p:pic>
        <p:nvPicPr>
          <p:cNvPr id="6" name="Picture 5" descr="OEI online learning support" title="diagram showing Canvas LMS at center with support services surround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868691"/>
            <a:ext cx="6651299" cy="5014537"/>
          </a:xfrm>
          <a:prstGeom prst="rect">
            <a:avLst/>
          </a:prstGeom>
        </p:spPr>
      </p:pic>
    </p:spTree>
    <p:extLst>
      <p:ext uri="{BB962C8B-B14F-4D97-AF65-F5344CB8AC3E}">
        <p14:creationId xmlns:p14="http://schemas.microsoft.com/office/powerpoint/2010/main" val="9317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3552</TotalTime>
  <Words>1668</Words>
  <Application>Microsoft Office PowerPoint</Application>
  <PresentationFormat>Custom</PresentationFormat>
  <Paragraphs>224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FOR CONSIDERATION TODAY:</vt:lpstr>
      <vt:lpstr>ONLINE EDUCATION INITIATIVE           What and who is it???</vt:lpstr>
      <vt:lpstr>ONLINE EDUCATION INITIATIVE           Governance Structure</vt:lpstr>
      <vt:lpstr>ONLINE EDUCATION INITIATIVE  GOALS</vt:lpstr>
      <vt:lpstr>ONLINE EDUCATION INITIATIVE PROJECTS</vt:lpstr>
      <vt:lpstr> OEI Consortium Resource Development</vt:lpstr>
      <vt:lpstr>OEI Consortium and Course Exchange</vt:lpstr>
      <vt:lpstr>OEI Consortium and Course Exchange</vt:lpstr>
      <vt:lpstr>Benefits of the OEI Course Exchange</vt:lpstr>
      <vt:lpstr>OEI Course Exchange Current Status</vt:lpstr>
      <vt:lpstr>Current courses approved for Exchange Criteria expanded for Fall </vt:lpstr>
      <vt:lpstr>Criteria for new Exchange Courses</vt:lpstr>
      <vt:lpstr>Current status at Moorpark College )</vt:lpstr>
      <vt:lpstr>AFTER joining the Consortium  Process to submit a course)</vt:lpstr>
      <vt:lpstr>Interactive Online Course Design Rubric</vt:lpstr>
      <vt:lpstr>Moorpark College FLEX Workshop 4-20-17</vt:lpstr>
      <vt:lpstr>Questions from Moorpark College  Answers from OEI </vt:lpstr>
      <vt:lpstr>Q&amp;A answers provided by the leadership team at the Online Education Initiative </vt:lpstr>
      <vt:lpstr>Q&amp;A: Questions from Moorpark College online, onsite, and student services faculty &amp; staff)</vt:lpstr>
      <vt:lpstr>Q&amp;A: Questions from Moorpark College online, onsite, and student services faculty &amp; staff)</vt:lpstr>
      <vt:lpstr>Q&amp;A: Questions from Moorpark College online, onsite, and student services faculty &amp; staff )</vt:lpstr>
      <vt:lpstr>Q&amp;A: Questions from Moorpark College online, onsite, and student services faculty &amp; staff)</vt:lpstr>
      <vt:lpstr>Resolution approved unanimously by Distance Education Committee on April 26, 2017</vt:lpstr>
      <vt:lpstr>Question for 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joanna.pptx</dc:title>
  <dc:creator>Nenagh Brown</dc:creator>
  <cp:lastModifiedBy>Nenagh Brown</cp:lastModifiedBy>
  <cp:revision>51</cp:revision>
  <dcterms:created xsi:type="dcterms:W3CDTF">2017-04-20T07:43:50Z</dcterms:created>
  <dcterms:modified xsi:type="dcterms:W3CDTF">2017-04-28T03:59:20Z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2017-01-25T00:00:00Z</vt:filetime>
  </property>
  <property fmtid="{D5CDD505-2E9C-101B-9397-08002B2CF9AE}" pid="3" name="Creator">
    <vt:lpwstr>PowerPoint</vt:lpwstr>
  </property>
  <property fmtid="{D5CDD505-2E9C-101B-9397-08002B2CF9AE}" pid="4" name="LastSaved">
    <vt:filetime>2017-04-20T00:00:00Z</vt:filetime>
  </property>
</Properties>
</file>