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5"/>
  </p:notesMasterIdLst>
  <p:sldIdLst>
    <p:sldId id="256" r:id="rId2"/>
    <p:sldId id="257" r:id="rId3"/>
    <p:sldId id="260" r:id="rId4"/>
    <p:sldId id="270" r:id="rId5"/>
    <p:sldId id="271" r:id="rId6"/>
    <p:sldId id="272" r:id="rId7"/>
    <p:sldId id="273" r:id="rId8"/>
    <p:sldId id="285" r:id="rId9"/>
    <p:sldId id="289" r:id="rId10"/>
    <p:sldId id="291" r:id="rId11"/>
    <p:sldId id="275" r:id="rId12"/>
    <p:sldId id="286" r:id="rId13"/>
    <p:sldId id="274" r:id="rId14"/>
    <p:sldId id="276" r:id="rId15"/>
    <p:sldId id="277" r:id="rId16"/>
    <p:sldId id="278" r:id="rId17"/>
    <p:sldId id="279" r:id="rId18"/>
    <p:sldId id="280" r:id="rId19"/>
    <p:sldId id="281" r:id="rId20"/>
    <p:sldId id="282" r:id="rId21"/>
    <p:sldId id="283" r:id="rId22"/>
    <p:sldId id="288" r:id="rId23"/>
    <p:sldId id="262" r:id="rId24"/>
    <p:sldId id="263" r:id="rId25"/>
    <p:sldId id="264" r:id="rId26"/>
    <p:sldId id="265" r:id="rId27"/>
    <p:sldId id="266" r:id="rId28"/>
    <p:sldId id="267" r:id="rId29"/>
    <p:sldId id="287" r:id="rId30"/>
    <p:sldId id="261" r:id="rId31"/>
    <p:sldId id="284" r:id="rId32"/>
    <p:sldId id="268" r:id="rId33"/>
    <p:sldId id="269"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2815" autoAdjust="0"/>
    <p:restoredTop sz="94660"/>
  </p:normalViewPr>
  <p:slideViewPr>
    <p:cSldViewPr snapToGrid="0">
      <p:cViewPr>
        <p:scale>
          <a:sx n="120" d="100"/>
          <a:sy n="120" d="100"/>
        </p:scale>
        <p:origin x="56" y="-23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725C90-EA08-4A39-B5ED-6A91AE073352}" type="doc">
      <dgm:prSet loTypeId="urn:microsoft.com/office/officeart/2005/8/layout/radial3" loCatId="relationship" qsTypeId="urn:microsoft.com/office/officeart/2005/8/quickstyle/simple1" qsCatId="simple" csTypeId="urn:microsoft.com/office/officeart/2005/8/colors/colorful1" csCatId="colorful" phldr="1"/>
      <dgm:spPr/>
      <dgm:t>
        <a:bodyPr/>
        <a:lstStyle/>
        <a:p>
          <a:endParaRPr lang="en-US"/>
        </a:p>
      </dgm:t>
    </dgm:pt>
    <dgm:pt modelId="{D9DCBFA2-97F0-48DA-A7D0-AB052CC34E80}">
      <dgm:prSet phldrT="[Text]" custT="1"/>
      <dgm:spPr/>
      <dgm:t>
        <a:bodyPr/>
        <a:lstStyle/>
        <a:p>
          <a:r>
            <a:rPr lang="en-US" sz="2800" b="1" dirty="0"/>
            <a:t>Noncredit Course Categories </a:t>
          </a:r>
          <a:endParaRPr lang="en-US" sz="2800" dirty="0"/>
        </a:p>
      </dgm:t>
    </dgm:pt>
    <dgm:pt modelId="{9BBFC4BA-91F8-4186-A1E2-1E3C5C9BED40}" type="parTrans" cxnId="{33D7E52F-88A4-4E06-B3C2-483A463B1C80}">
      <dgm:prSet/>
      <dgm:spPr/>
      <dgm:t>
        <a:bodyPr/>
        <a:lstStyle/>
        <a:p>
          <a:endParaRPr lang="en-US"/>
        </a:p>
      </dgm:t>
    </dgm:pt>
    <dgm:pt modelId="{A7A3D5EA-9548-4179-96ED-1EEBC27582BB}" type="sibTrans" cxnId="{33D7E52F-88A4-4E06-B3C2-483A463B1C80}">
      <dgm:prSet/>
      <dgm:spPr/>
      <dgm:t>
        <a:bodyPr/>
        <a:lstStyle/>
        <a:p>
          <a:endParaRPr lang="en-US"/>
        </a:p>
      </dgm:t>
    </dgm:pt>
    <dgm:pt modelId="{20DDDCF5-538A-4E63-8FE8-0BF0415BE49F}">
      <dgm:prSet phldrT="[Text]"/>
      <dgm:spPr/>
      <dgm:t>
        <a:bodyPr/>
        <a:lstStyle/>
        <a:p>
          <a:r>
            <a:rPr lang="en-US" b="1" u="sng" dirty="0">
              <a:effectLst>
                <a:outerShdw blurRad="38100" dist="38100" dir="2700000" algn="tl">
                  <a:srgbClr val="000000">
                    <a:alpha val="43137"/>
                  </a:srgbClr>
                </a:outerShdw>
              </a:effectLst>
            </a:rPr>
            <a:t>ESL</a:t>
          </a:r>
        </a:p>
      </dgm:t>
    </dgm:pt>
    <dgm:pt modelId="{6AA4974B-93D7-41B4-AC44-8226DD9C75A7}" type="parTrans" cxnId="{583466DF-FA9C-4BD3-BD9B-9B33CAD9B87F}">
      <dgm:prSet/>
      <dgm:spPr/>
      <dgm:t>
        <a:bodyPr/>
        <a:lstStyle/>
        <a:p>
          <a:endParaRPr lang="en-US"/>
        </a:p>
      </dgm:t>
    </dgm:pt>
    <dgm:pt modelId="{3CF310FA-1B14-4E76-813F-ADE0D2DE4FCC}" type="sibTrans" cxnId="{583466DF-FA9C-4BD3-BD9B-9B33CAD9B87F}">
      <dgm:prSet/>
      <dgm:spPr/>
      <dgm:t>
        <a:bodyPr/>
        <a:lstStyle/>
        <a:p>
          <a:endParaRPr lang="en-US"/>
        </a:p>
      </dgm:t>
    </dgm:pt>
    <dgm:pt modelId="{86D913A0-B97E-47DE-A8D8-88C810A187DA}">
      <dgm:prSet phldrT="[Text]"/>
      <dgm:spPr/>
      <dgm:t>
        <a:bodyPr/>
        <a:lstStyle/>
        <a:p>
          <a:r>
            <a:rPr lang="en-US" b="1" dirty="0"/>
            <a:t>Immigrant Education</a:t>
          </a:r>
        </a:p>
      </dgm:t>
    </dgm:pt>
    <dgm:pt modelId="{90D8BB21-B978-48B8-8BB4-D7CACD6035E5}" type="parTrans" cxnId="{AACC7EDF-0B02-4371-AEA7-4CAA5231DCB1}">
      <dgm:prSet/>
      <dgm:spPr/>
      <dgm:t>
        <a:bodyPr/>
        <a:lstStyle/>
        <a:p>
          <a:endParaRPr lang="en-US"/>
        </a:p>
      </dgm:t>
    </dgm:pt>
    <dgm:pt modelId="{D9730DD1-AAEF-4A5A-A712-4E8A0BFCE4E8}" type="sibTrans" cxnId="{AACC7EDF-0B02-4371-AEA7-4CAA5231DCB1}">
      <dgm:prSet/>
      <dgm:spPr/>
      <dgm:t>
        <a:bodyPr/>
        <a:lstStyle/>
        <a:p>
          <a:endParaRPr lang="en-US"/>
        </a:p>
      </dgm:t>
    </dgm:pt>
    <dgm:pt modelId="{72DE7BD6-F2F8-4BE2-853C-856BD2A300EF}">
      <dgm:prSet phldrT="[Text]"/>
      <dgm:spPr/>
      <dgm:t>
        <a:bodyPr/>
        <a:lstStyle/>
        <a:p>
          <a:r>
            <a:rPr lang="en-US" b="0" u="sng" dirty="0">
              <a:effectLst>
                <a:outerShdw blurRad="38100" dist="38100" dir="2700000" algn="tl">
                  <a:srgbClr val="000000">
                    <a:alpha val="43137"/>
                  </a:srgbClr>
                </a:outerShdw>
              </a:effectLst>
            </a:rPr>
            <a:t>Elementary and Secondary Basic Skills</a:t>
          </a:r>
        </a:p>
      </dgm:t>
    </dgm:pt>
    <dgm:pt modelId="{7CCC09A3-9849-49B2-8D1D-88D20B368E32}" type="parTrans" cxnId="{E2534F4F-DC88-47D0-A2F6-C09B0B331457}">
      <dgm:prSet/>
      <dgm:spPr/>
      <dgm:t>
        <a:bodyPr/>
        <a:lstStyle/>
        <a:p>
          <a:endParaRPr lang="en-US"/>
        </a:p>
      </dgm:t>
    </dgm:pt>
    <dgm:pt modelId="{D48D3B91-724E-4E22-B3F5-1FC09E455FEB}" type="sibTrans" cxnId="{E2534F4F-DC88-47D0-A2F6-C09B0B331457}">
      <dgm:prSet/>
      <dgm:spPr/>
      <dgm:t>
        <a:bodyPr/>
        <a:lstStyle/>
        <a:p>
          <a:endParaRPr lang="en-US"/>
        </a:p>
      </dgm:t>
    </dgm:pt>
    <dgm:pt modelId="{F177E140-FEDC-4148-A7BC-203ABF69FECB}">
      <dgm:prSet phldrT="[Text]"/>
      <dgm:spPr/>
      <dgm:t>
        <a:bodyPr/>
        <a:lstStyle/>
        <a:p>
          <a:r>
            <a:rPr lang="en-US" b="1" dirty="0"/>
            <a:t>Health and Safety</a:t>
          </a:r>
        </a:p>
      </dgm:t>
    </dgm:pt>
    <dgm:pt modelId="{4F8816DA-C651-4DDD-A303-6CD86FAC55F8}" type="parTrans" cxnId="{8D1DBD9F-C9D7-43AD-AA78-40262D0D2B99}">
      <dgm:prSet/>
      <dgm:spPr/>
      <dgm:t>
        <a:bodyPr/>
        <a:lstStyle/>
        <a:p>
          <a:endParaRPr lang="en-US"/>
        </a:p>
      </dgm:t>
    </dgm:pt>
    <dgm:pt modelId="{7CCD822D-F477-4BE3-9234-62799C4E7C3E}" type="sibTrans" cxnId="{8D1DBD9F-C9D7-43AD-AA78-40262D0D2B99}">
      <dgm:prSet/>
      <dgm:spPr/>
      <dgm:t>
        <a:bodyPr/>
        <a:lstStyle/>
        <a:p>
          <a:endParaRPr lang="en-US"/>
        </a:p>
      </dgm:t>
    </dgm:pt>
    <dgm:pt modelId="{4A0A8627-6AEE-463D-A282-C864B58C0AFD}">
      <dgm:prSet phldrT="[Text]"/>
      <dgm:spPr/>
      <dgm:t>
        <a:bodyPr/>
        <a:lstStyle/>
        <a:p>
          <a:r>
            <a:rPr lang="en-US" b="1" dirty="0"/>
            <a:t>Substantial Disabilities</a:t>
          </a:r>
        </a:p>
      </dgm:t>
    </dgm:pt>
    <dgm:pt modelId="{3EBBE4C2-DFF6-4C58-AB52-80EDF02B3B29}" type="parTrans" cxnId="{6F3D3EF0-4F83-4398-9521-20E8D559A8DB}">
      <dgm:prSet/>
      <dgm:spPr/>
      <dgm:t>
        <a:bodyPr/>
        <a:lstStyle/>
        <a:p>
          <a:endParaRPr lang="en-US"/>
        </a:p>
      </dgm:t>
    </dgm:pt>
    <dgm:pt modelId="{44267DF4-2B75-4AF6-BD7A-26E84E02713F}" type="sibTrans" cxnId="{6F3D3EF0-4F83-4398-9521-20E8D559A8DB}">
      <dgm:prSet/>
      <dgm:spPr/>
      <dgm:t>
        <a:bodyPr/>
        <a:lstStyle/>
        <a:p>
          <a:endParaRPr lang="en-US"/>
        </a:p>
      </dgm:t>
    </dgm:pt>
    <dgm:pt modelId="{87138B5A-F3E6-4100-8082-103A88A1BF1A}">
      <dgm:prSet phldrT="[Text]"/>
      <dgm:spPr/>
      <dgm:t>
        <a:bodyPr/>
        <a:lstStyle/>
        <a:p>
          <a:r>
            <a:rPr lang="en-US" b="1" dirty="0"/>
            <a:t>Parenting</a:t>
          </a:r>
        </a:p>
      </dgm:t>
    </dgm:pt>
    <dgm:pt modelId="{EF1E0905-A0DE-41BF-BCD5-49022D5E8279}" type="parTrans" cxnId="{50E7FF51-F1A9-4583-9653-551032919F34}">
      <dgm:prSet/>
      <dgm:spPr/>
      <dgm:t>
        <a:bodyPr/>
        <a:lstStyle/>
        <a:p>
          <a:endParaRPr lang="en-US"/>
        </a:p>
      </dgm:t>
    </dgm:pt>
    <dgm:pt modelId="{5D8B4EFA-F180-4FB4-991D-93D12DBE6760}" type="sibTrans" cxnId="{50E7FF51-F1A9-4583-9653-551032919F34}">
      <dgm:prSet/>
      <dgm:spPr/>
      <dgm:t>
        <a:bodyPr/>
        <a:lstStyle/>
        <a:p>
          <a:endParaRPr lang="en-US"/>
        </a:p>
      </dgm:t>
    </dgm:pt>
    <dgm:pt modelId="{C5A364BB-1460-4226-8D13-97574E6D5D9A}">
      <dgm:prSet phldrT="[Text]"/>
      <dgm:spPr/>
      <dgm:t>
        <a:bodyPr/>
        <a:lstStyle/>
        <a:p>
          <a:r>
            <a:rPr lang="en-US" b="1" dirty="0"/>
            <a:t>Home Economics</a:t>
          </a:r>
        </a:p>
      </dgm:t>
    </dgm:pt>
    <dgm:pt modelId="{B92966F1-2175-45BA-9D17-4AC681B16E5A}" type="parTrans" cxnId="{46FB035F-1C8A-42FE-AB8C-5FB622E90D45}">
      <dgm:prSet/>
      <dgm:spPr/>
      <dgm:t>
        <a:bodyPr/>
        <a:lstStyle/>
        <a:p>
          <a:endParaRPr lang="en-US"/>
        </a:p>
      </dgm:t>
    </dgm:pt>
    <dgm:pt modelId="{D7A151B9-C5F9-4CBF-B154-649859BDD414}" type="sibTrans" cxnId="{46FB035F-1C8A-42FE-AB8C-5FB622E90D45}">
      <dgm:prSet/>
      <dgm:spPr/>
      <dgm:t>
        <a:bodyPr/>
        <a:lstStyle/>
        <a:p>
          <a:endParaRPr lang="en-US"/>
        </a:p>
      </dgm:t>
    </dgm:pt>
    <dgm:pt modelId="{E13E5A6E-5039-42E4-B495-FD1ACA5EA8D2}">
      <dgm:prSet phldrT="[Text]"/>
      <dgm:spPr/>
      <dgm:t>
        <a:bodyPr/>
        <a:lstStyle/>
        <a:p>
          <a:r>
            <a:rPr lang="en-US" b="1" dirty="0"/>
            <a:t>Older Adults</a:t>
          </a:r>
        </a:p>
      </dgm:t>
    </dgm:pt>
    <dgm:pt modelId="{F54AEA81-1614-4174-8256-9CCA1D160C15}" type="parTrans" cxnId="{6ED0925B-A3A8-46EB-9900-04563B975CA3}">
      <dgm:prSet/>
      <dgm:spPr/>
      <dgm:t>
        <a:bodyPr/>
        <a:lstStyle/>
        <a:p>
          <a:endParaRPr lang="en-US"/>
        </a:p>
      </dgm:t>
    </dgm:pt>
    <dgm:pt modelId="{A5C85FD7-0D98-4414-8272-848E5E4B4815}" type="sibTrans" cxnId="{6ED0925B-A3A8-46EB-9900-04563B975CA3}">
      <dgm:prSet/>
      <dgm:spPr/>
      <dgm:t>
        <a:bodyPr/>
        <a:lstStyle/>
        <a:p>
          <a:endParaRPr lang="en-US"/>
        </a:p>
      </dgm:t>
    </dgm:pt>
    <dgm:pt modelId="{7C203F23-ADEA-4A26-8484-A7B790571F3E}">
      <dgm:prSet phldrT="[Text]"/>
      <dgm:spPr/>
      <dgm:t>
        <a:bodyPr/>
        <a:lstStyle/>
        <a:p>
          <a:r>
            <a:rPr lang="en-US" b="1" u="sng" dirty="0">
              <a:effectLst>
                <a:outerShdw blurRad="38100" dist="38100" dir="2700000" algn="tl">
                  <a:srgbClr val="000000">
                    <a:alpha val="43137"/>
                  </a:srgbClr>
                </a:outerShdw>
              </a:effectLst>
            </a:rPr>
            <a:t>Short-term Vocational</a:t>
          </a:r>
        </a:p>
      </dgm:t>
    </dgm:pt>
    <dgm:pt modelId="{BB46ED68-70EB-4CA4-8EA3-9F74A6765B89}" type="parTrans" cxnId="{0032C806-92ED-4990-A533-AF1DC13BB9EC}">
      <dgm:prSet/>
      <dgm:spPr/>
      <dgm:t>
        <a:bodyPr/>
        <a:lstStyle/>
        <a:p>
          <a:endParaRPr lang="en-US"/>
        </a:p>
      </dgm:t>
    </dgm:pt>
    <dgm:pt modelId="{54DB91EF-4B27-4118-AE5A-1373B20BF872}" type="sibTrans" cxnId="{0032C806-92ED-4990-A533-AF1DC13BB9EC}">
      <dgm:prSet/>
      <dgm:spPr/>
      <dgm:t>
        <a:bodyPr/>
        <a:lstStyle/>
        <a:p>
          <a:endParaRPr lang="en-US"/>
        </a:p>
      </dgm:t>
    </dgm:pt>
    <dgm:pt modelId="{7601A9C0-89CB-400D-AD75-BF0FD214304E}">
      <dgm:prSet phldrT="[Text]"/>
      <dgm:spPr/>
      <dgm:t>
        <a:bodyPr/>
        <a:lstStyle/>
        <a:p>
          <a:r>
            <a:rPr lang="en-US" b="1" u="sng" dirty="0">
              <a:effectLst>
                <a:outerShdw blurRad="38100" dist="38100" dir="2700000" algn="tl">
                  <a:srgbClr val="000000">
                    <a:alpha val="43137"/>
                  </a:srgbClr>
                </a:outerShdw>
              </a:effectLst>
            </a:rPr>
            <a:t>Workforce</a:t>
          </a:r>
          <a:r>
            <a:rPr lang="en-US" b="1" dirty="0">
              <a:effectLst>
                <a:outerShdw blurRad="38100" dist="38100" dir="2700000" algn="tl">
                  <a:srgbClr val="000000">
                    <a:alpha val="43137"/>
                  </a:srgbClr>
                </a:outerShdw>
              </a:effectLst>
            </a:rPr>
            <a:t> </a:t>
          </a:r>
          <a:r>
            <a:rPr lang="en-US" b="1" u="sng" dirty="0">
              <a:effectLst>
                <a:outerShdw blurRad="38100" dist="38100" dir="2700000" algn="tl">
                  <a:srgbClr val="000000">
                    <a:alpha val="43137"/>
                  </a:srgbClr>
                </a:outerShdw>
              </a:effectLst>
            </a:rPr>
            <a:t>Preparation</a:t>
          </a:r>
        </a:p>
      </dgm:t>
    </dgm:pt>
    <dgm:pt modelId="{F4AEE346-A459-4C2C-BBBE-0CD473507593}" type="parTrans" cxnId="{4F98DBB4-086A-4646-9880-7C749F74D6FA}">
      <dgm:prSet/>
      <dgm:spPr/>
      <dgm:t>
        <a:bodyPr/>
        <a:lstStyle/>
        <a:p>
          <a:endParaRPr lang="en-US"/>
        </a:p>
      </dgm:t>
    </dgm:pt>
    <dgm:pt modelId="{BAAC7FBD-3607-48F1-85DD-7FB2539102B2}" type="sibTrans" cxnId="{4F98DBB4-086A-4646-9880-7C749F74D6FA}">
      <dgm:prSet/>
      <dgm:spPr/>
      <dgm:t>
        <a:bodyPr/>
        <a:lstStyle/>
        <a:p>
          <a:endParaRPr lang="en-US"/>
        </a:p>
      </dgm:t>
    </dgm:pt>
    <dgm:pt modelId="{E4D8AB04-2F09-4BDF-A74F-B8E6F7A93927}" type="pres">
      <dgm:prSet presAssocID="{DB725C90-EA08-4A39-B5ED-6A91AE073352}" presName="composite" presStyleCnt="0">
        <dgm:presLayoutVars>
          <dgm:chMax val="1"/>
          <dgm:dir/>
          <dgm:resizeHandles val="exact"/>
        </dgm:presLayoutVars>
      </dgm:prSet>
      <dgm:spPr/>
      <dgm:t>
        <a:bodyPr/>
        <a:lstStyle/>
        <a:p>
          <a:endParaRPr lang="en-US"/>
        </a:p>
      </dgm:t>
    </dgm:pt>
    <dgm:pt modelId="{BA28F95B-C416-478F-80E4-897D6A9808BD}" type="pres">
      <dgm:prSet presAssocID="{DB725C90-EA08-4A39-B5ED-6A91AE073352}" presName="radial" presStyleCnt="0">
        <dgm:presLayoutVars>
          <dgm:animLvl val="ctr"/>
        </dgm:presLayoutVars>
      </dgm:prSet>
      <dgm:spPr/>
    </dgm:pt>
    <dgm:pt modelId="{726547D5-3F2E-492A-9876-35B7F9ABF772}" type="pres">
      <dgm:prSet presAssocID="{D9DCBFA2-97F0-48DA-A7D0-AB052CC34E80}" presName="centerShape" presStyleLbl="vennNode1" presStyleIdx="0" presStyleCnt="11" custScaleX="98891" custScaleY="84401" custLinFactNeighborX="1104"/>
      <dgm:spPr/>
      <dgm:t>
        <a:bodyPr/>
        <a:lstStyle/>
        <a:p>
          <a:endParaRPr lang="en-US"/>
        </a:p>
      </dgm:t>
    </dgm:pt>
    <dgm:pt modelId="{F3142225-D416-45B8-BF77-FD1F9D2734DA}" type="pres">
      <dgm:prSet presAssocID="{20DDDCF5-538A-4E63-8FE8-0BF0415BE49F}" presName="node" presStyleLbl="vennNode1" presStyleIdx="1" presStyleCnt="11" custScaleX="86293" custScaleY="86293" custRadScaleRad="94626" custRadScaleInc="-5011">
        <dgm:presLayoutVars>
          <dgm:bulletEnabled val="1"/>
        </dgm:presLayoutVars>
      </dgm:prSet>
      <dgm:spPr/>
      <dgm:t>
        <a:bodyPr/>
        <a:lstStyle/>
        <a:p>
          <a:endParaRPr lang="en-US"/>
        </a:p>
      </dgm:t>
    </dgm:pt>
    <dgm:pt modelId="{62896DFE-878B-43CD-9655-DF7478FDB15A}" type="pres">
      <dgm:prSet presAssocID="{86D913A0-B97E-47DE-A8D8-88C810A187DA}" presName="node" presStyleLbl="vennNode1" presStyleIdx="2" presStyleCnt="11" custScaleX="92046" custScaleY="86293">
        <dgm:presLayoutVars>
          <dgm:bulletEnabled val="1"/>
        </dgm:presLayoutVars>
      </dgm:prSet>
      <dgm:spPr/>
      <dgm:t>
        <a:bodyPr/>
        <a:lstStyle/>
        <a:p>
          <a:endParaRPr lang="en-US"/>
        </a:p>
      </dgm:t>
    </dgm:pt>
    <dgm:pt modelId="{B5D6983C-D79E-41A5-B2C8-9D022DE1939D}" type="pres">
      <dgm:prSet presAssocID="{72DE7BD6-F2F8-4BE2-853C-856BD2A300EF}" presName="node" presStyleLbl="vennNode1" presStyleIdx="3" presStyleCnt="11" custScaleX="97817" custScaleY="92046" custRadScaleRad="102102" custRadScaleInc="1065">
        <dgm:presLayoutVars>
          <dgm:bulletEnabled val="1"/>
        </dgm:presLayoutVars>
      </dgm:prSet>
      <dgm:spPr/>
      <dgm:t>
        <a:bodyPr/>
        <a:lstStyle/>
        <a:p>
          <a:endParaRPr lang="en-US"/>
        </a:p>
      </dgm:t>
    </dgm:pt>
    <dgm:pt modelId="{5FFC7DE5-2C4C-4A92-B4FA-583C649D18A9}" type="pres">
      <dgm:prSet presAssocID="{F177E140-FEDC-4148-A7BC-203ABF69FECB}" presName="node" presStyleLbl="vennNode1" presStyleIdx="4" presStyleCnt="11" custScaleX="86293" custScaleY="86293">
        <dgm:presLayoutVars>
          <dgm:bulletEnabled val="1"/>
        </dgm:presLayoutVars>
      </dgm:prSet>
      <dgm:spPr/>
      <dgm:t>
        <a:bodyPr/>
        <a:lstStyle/>
        <a:p>
          <a:endParaRPr lang="en-US"/>
        </a:p>
      </dgm:t>
    </dgm:pt>
    <dgm:pt modelId="{F5937048-3149-45C0-B096-D256576CD7BD}" type="pres">
      <dgm:prSet presAssocID="{4A0A8627-6AEE-463D-A282-C864B58C0AFD}" presName="node" presStyleLbl="vennNode1" presStyleIdx="5" presStyleCnt="11" custScaleX="92046" custScaleY="92046" custRadScaleRad="99855" custRadScaleInc="-11209">
        <dgm:presLayoutVars>
          <dgm:bulletEnabled val="1"/>
        </dgm:presLayoutVars>
      </dgm:prSet>
      <dgm:spPr/>
      <dgm:t>
        <a:bodyPr/>
        <a:lstStyle/>
        <a:p>
          <a:endParaRPr lang="en-US"/>
        </a:p>
      </dgm:t>
    </dgm:pt>
    <dgm:pt modelId="{1BEDD46D-703A-4660-A43B-B26BB94B4213}" type="pres">
      <dgm:prSet presAssocID="{87138B5A-F3E6-4100-8082-103A88A1BF1A}" presName="node" presStyleLbl="vennNode1" presStyleIdx="6" presStyleCnt="11" custScaleX="92046" custScaleY="86293" custRadScaleRad="92063" custRadScaleInc="-6354">
        <dgm:presLayoutVars>
          <dgm:bulletEnabled val="1"/>
        </dgm:presLayoutVars>
      </dgm:prSet>
      <dgm:spPr/>
      <dgm:t>
        <a:bodyPr/>
        <a:lstStyle/>
        <a:p>
          <a:endParaRPr lang="en-US"/>
        </a:p>
      </dgm:t>
    </dgm:pt>
    <dgm:pt modelId="{5BA0B9DA-A981-4327-A9BA-6CE77EF4082F}" type="pres">
      <dgm:prSet presAssocID="{C5A364BB-1460-4226-8D13-97574E6D5D9A}" presName="node" presStyleLbl="vennNode1" presStyleIdx="7" presStyleCnt="11" custScaleX="92046" custScaleY="92046" custRadScaleRad="99695" custRadScaleInc="3283">
        <dgm:presLayoutVars>
          <dgm:bulletEnabled val="1"/>
        </dgm:presLayoutVars>
      </dgm:prSet>
      <dgm:spPr/>
      <dgm:t>
        <a:bodyPr/>
        <a:lstStyle/>
        <a:p>
          <a:endParaRPr lang="en-US"/>
        </a:p>
      </dgm:t>
    </dgm:pt>
    <dgm:pt modelId="{0A87263D-9EE6-42AA-9570-744929516348}" type="pres">
      <dgm:prSet presAssocID="{E13E5A6E-5039-42E4-B495-FD1ACA5EA8D2}" presName="node" presStyleLbl="vennNode1" presStyleIdx="8" presStyleCnt="11" custScaleX="92046" custScaleY="86293" custRadScaleRad="97902" custRadScaleInc="-1110">
        <dgm:presLayoutVars>
          <dgm:bulletEnabled val="1"/>
        </dgm:presLayoutVars>
      </dgm:prSet>
      <dgm:spPr/>
      <dgm:t>
        <a:bodyPr/>
        <a:lstStyle/>
        <a:p>
          <a:endParaRPr lang="en-US"/>
        </a:p>
      </dgm:t>
    </dgm:pt>
    <dgm:pt modelId="{049C2C47-4243-458F-B3BE-550C0AE4C6E1}" type="pres">
      <dgm:prSet presAssocID="{7C203F23-ADEA-4A26-8484-A7B790571F3E}" presName="node" presStyleLbl="vennNode1" presStyleIdx="9" presStyleCnt="11" custScaleX="97798" custScaleY="92046">
        <dgm:presLayoutVars>
          <dgm:bulletEnabled val="1"/>
        </dgm:presLayoutVars>
      </dgm:prSet>
      <dgm:spPr/>
      <dgm:t>
        <a:bodyPr/>
        <a:lstStyle/>
        <a:p>
          <a:endParaRPr lang="en-US"/>
        </a:p>
      </dgm:t>
    </dgm:pt>
    <dgm:pt modelId="{ACA7958B-CAE9-49BC-B9BA-7D83445F3DAA}" type="pres">
      <dgm:prSet presAssocID="{7601A9C0-89CB-400D-AD75-BF0FD214304E}" presName="node" presStyleLbl="vennNode1" presStyleIdx="10" presStyleCnt="11" custScaleX="92046" custScaleY="86293" custRadScaleRad="98376" custRadScaleInc="-437">
        <dgm:presLayoutVars>
          <dgm:bulletEnabled val="1"/>
        </dgm:presLayoutVars>
      </dgm:prSet>
      <dgm:spPr/>
      <dgm:t>
        <a:bodyPr/>
        <a:lstStyle/>
        <a:p>
          <a:endParaRPr lang="en-US"/>
        </a:p>
      </dgm:t>
    </dgm:pt>
  </dgm:ptLst>
  <dgm:cxnLst>
    <dgm:cxn modelId="{9D4F3236-524F-455A-8CBA-0D6C71524D93}" type="presOf" srcId="{DB725C90-EA08-4A39-B5ED-6A91AE073352}" destId="{E4D8AB04-2F09-4BDF-A74F-B8E6F7A93927}" srcOrd="0" destOrd="0" presId="urn:microsoft.com/office/officeart/2005/8/layout/radial3"/>
    <dgm:cxn modelId="{DF24960D-E501-4C81-8FFC-DDBCE1D69034}" type="presOf" srcId="{7C203F23-ADEA-4A26-8484-A7B790571F3E}" destId="{049C2C47-4243-458F-B3BE-550C0AE4C6E1}" srcOrd="0" destOrd="0" presId="urn:microsoft.com/office/officeart/2005/8/layout/radial3"/>
    <dgm:cxn modelId="{6ED0925B-A3A8-46EB-9900-04563B975CA3}" srcId="{D9DCBFA2-97F0-48DA-A7D0-AB052CC34E80}" destId="{E13E5A6E-5039-42E4-B495-FD1ACA5EA8D2}" srcOrd="7" destOrd="0" parTransId="{F54AEA81-1614-4174-8256-9CCA1D160C15}" sibTransId="{A5C85FD7-0D98-4414-8272-848E5E4B4815}"/>
    <dgm:cxn modelId="{7E55C95C-A0EF-45E6-8ADD-90E4446EAEE6}" type="presOf" srcId="{20DDDCF5-538A-4E63-8FE8-0BF0415BE49F}" destId="{F3142225-D416-45B8-BF77-FD1F9D2734DA}" srcOrd="0" destOrd="0" presId="urn:microsoft.com/office/officeart/2005/8/layout/radial3"/>
    <dgm:cxn modelId="{A01B4C30-FB7A-4B3A-9668-1E874E07BAD0}" type="presOf" srcId="{C5A364BB-1460-4226-8D13-97574E6D5D9A}" destId="{5BA0B9DA-A981-4327-A9BA-6CE77EF4082F}" srcOrd="0" destOrd="0" presId="urn:microsoft.com/office/officeart/2005/8/layout/radial3"/>
    <dgm:cxn modelId="{9E591B49-E92D-4C0B-94D3-4C165CE2977E}" type="presOf" srcId="{E13E5A6E-5039-42E4-B495-FD1ACA5EA8D2}" destId="{0A87263D-9EE6-42AA-9570-744929516348}" srcOrd="0" destOrd="0" presId="urn:microsoft.com/office/officeart/2005/8/layout/radial3"/>
    <dgm:cxn modelId="{8D1DBD9F-C9D7-43AD-AA78-40262D0D2B99}" srcId="{D9DCBFA2-97F0-48DA-A7D0-AB052CC34E80}" destId="{F177E140-FEDC-4148-A7BC-203ABF69FECB}" srcOrd="3" destOrd="0" parTransId="{4F8816DA-C651-4DDD-A303-6CD86FAC55F8}" sibTransId="{7CCD822D-F477-4BE3-9234-62799C4E7C3E}"/>
    <dgm:cxn modelId="{320F6B61-75AF-429C-8DD3-DBFF05E33041}" type="presOf" srcId="{7601A9C0-89CB-400D-AD75-BF0FD214304E}" destId="{ACA7958B-CAE9-49BC-B9BA-7D83445F3DAA}" srcOrd="0" destOrd="0" presId="urn:microsoft.com/office/officeart/2005/8/layout/radial3"/>
    <dgm:cxn modelId="{46FB035F-1C8A-42FE-AB8C-5FB622E90D45}" srcId="{D9DCBFA2-97F0-48DA-A7D0-AB052CC34E80}" destId="{C5A364BB-1460-4226-8D13-97574E6D5D9A}" srcOrd="6" destOrd="0" parTransId="{B92966F1-2175-45BA-9D17-4AC681B16E5A}" sibTransId="{D7A151B9-C5F9-4CBF-B154-649859BDD414}"/>
    <dgm:cxn modelId="{5095B071-E3EE-4747-AFD6-1586CCE29C71}" type="presOf" srcId="{72DE7BD6-F2F8-4BE2-853C-856BD2A300EF}" destId="{B5D6983C-D79E-41A5-B2C8-9D022DE1939D}" srcOrd="0" destOrd="0" presId="urn:microsoft.com/office/officeart/2005/8/layout/radial3"/>
    <dgm:cxn modelId="{4F98DBB4-086A-4646-9880-7C749F74D6FA}" srcId="{D9DCBFA2-97F0-48DA-A7D0-AB052CC34E80}" destId="{7601A9C0-89CB-400D-AD75-BF0FD214304E}" srcOrd="9" destOrd="0" parTransId="{F4AEE346-A459-4C2C-BBBE-0CD473507593}" sibTransId="{BAAC7FBD-3607-48F1-85DD-7FB2539102B2}"/>
    <dgm:cxn modelId="{0032C806-92ED-4990-A533-AF1DC13BB9EC}" srcId="{D9DCBFA2-97F0-48DA-A7D0-AB052CC34E80}" destId="{7C203F23-ADEA-4A26-8484-A7B790571F3E}" srcOrd="8" destOrd="0" parTransId="{BB46ED68-70EB-4CA4-8EA3-9F74A6765B89}" sibTransId="{54DB91EF-4B27-4118-AE5A-1373B20BF872}"/>
    <dgm:cxn modelId="{BAA33EA6-DF2F-4B7E-A3FF-F3A8EC85055F}" type="presOf" srcId="{87138B5A-F3E6-4100-8082-103A88A1BF1A}" destId="{1BEDD46D-703A-4660-A43B-B26BB94B4213}" srcOrd="0" destOrd="0" presId="urn:microsoft.com/office/officeart/2005/8/layout/radial3"/>
    <dgm:cxn modelId="{241C12EB-65A2-4C6C-927A-28F9C892FE1F}" type="presOf" srcId="{F177E140-FEDC-4148-A7BC-203ABF69FECB}" destId="{5FFC7DE5-2C4C-4A92-B4FA-583C649D18A9}" srcOrd="0" destOrd="0" presId="urn:microsoft.com/office/officeart/2005/8/layout/radial3"/>
    <dgm:cxn modelId="{50E7FF51-F1A9-4583-9653-551032919F34}" srcId="{D9DCBFA2-97F0-48DA-A7D0-AB052CC34E80}" destId="{87138B5A-F3E6-4100-8082-103A88A1BF1A}" srcOrd="5" destOrd="0" parTransId="{EF1E0905-A0DE-41BF-BCD5-49022D5E8279}" sibTransId="{5D8B4EFA-F180-4FB4-991D-93D12DBE6760}"/>
    <dgm:cxn modelId="{D49ED35F-2976-4F55-A455-63BA3644EF88}" type="presOf" srcId="{4A0A8627-6AEE-463D-A282-C864B58C0AFD}" destId="{F5937048-3149-45C0-B096-D256576CD7BD}" srcOrd="0" destOrd="0" presId="urn:microsoft.com/office/officeart/2005/8/layout/radial3"/>
    <dgm:cxn modelId="{AACC7EDF-0B02-4371-AEA7-4CAA5231DCB1}" srcId="{D9DCBFA2-97F0-48DA-A7D0-AB052CC34E80}" destId="{86D913A0-B97E-47DE-A8D8-88C810A187DA}" srcOrd="1" destOrd="0" parTransId="{90D8BB21-B978-48B8-8BB4-D7CACD6035E5}" sibTransId="{D9730DD1-AAEF-4A5A-A712-4E8A0BFCE4E8}"/>
    <dgm:cxn modelId="{6F3D3EF0-4F83-4398-9521-20E8D559A8DB}" srcId="{D9DCBFA2-97F0-48DA-A7D0-AB052CC34E80}" destId="{4A0A8627-6AEE-463D-A282-C864B58C0AFD}" srcOrd="4" destOrd="0" parTransId="{3EBBE4C2-DFF6-4C58-AB52-80EDF02B3B29}" sibTransId="{44267DF4-2B75-4AF6-BD7A-26E84E02713F}"/>
    <dgm:cxn modelId="{6B4C989F-87A0-4D7E-AEE7-DFE718624E04}" type="presOf" srcId="{D9DCBFA2-97F0-48DA-A7D0-AB052CC34E80}" destId="{726547D5-3F2E-492A-9876-35B7F9ABF772}" srcOrd="0" destOrd="0" presId="urn:microsoft.com/office/officeart/2005/8/layout/radial3"/>
    <dgm:cxn modelId="{E2534F4F-DC88-47D0-A2F6-C09B0B331457}" srcId="{D9DCBFA2-97F0-48DA-A7D0-AB052CC34E80}" destId="{72DE7BD6-F2F8-4BE2-853C-856BD2A300EF}" srcOrd="2" destOrd="0" parTransId="{7CCC09A3-9849-49B2-8D1D-88D20B368E32}" sibTransId="{D48D3B91-724E-4E22-B3F5-1FC09E455FEB}"/>
    <dgm:cxn modelId="{583466DF-FA9C-4BD3-BD9B-9B33CAD9B87F}" srcId="{D9DCBFA2-97F0-48DA-A7D0-AB052CC34E80}" destId="{20DDDCF5-538A-4E63-8FE8-0BF0415BE49F}" srcOrd="0" destOrd="0" parTransId="{6AA4974B-93D7-41B4-AC44-8226DD9C75A7}" sibTransId="{3CF310FA-1B14-4E76-813F-ADE0D2DE4FCC}"/>
    <dgm:cxn modelId="{5C3FEFB9-A093-497F-8DE2-E2C77C8692F7}" type="presOf" srcId="{86D913A0-B97E-47DE-A8D8-88C810A187DA}" destId="{62896DFE-878B-43CD-9655-DF7478FDB15A}" srcOrd="0" destOrd="0" presId="urn:microsoft.com/office/officeart/2005/8/layout/radial3"/>
    <dgm:cxn modelId="{33D7E52F-88A4-4E06-B3C2-483A463B1C80}" srcId="{DB725C90-EA08-4A39-B5ED-6A91AE073352}" destId="{D9DCBFA2-97F0-48DA-A7D0-AB052CC34E80}" srcOrd="0" destOrd="0" parTransId="{9BBFC4BA-91F8-4186-A1E2-1E3C5C9BED40}" sibTransId="{A7A3D5EA-9548-4179-96ED-1EEBC27582BB}"/>
    <dgm:cxn modelId="{EB49F87F-BA6D-4934-B07F-322179E13884}" type="presParOf" srcId="{E4D8AB04-2F09-4BDF-A74F-B8E6F7A93927}" destId="{BA28F95B-C416-478F-80E4-897D6A9808BD}" srcOrd="0" destOrd="0" presId="urn:microsoft.com/office/officeart/2005/8/layout/radial3"/>
    <dgm:cxn modelId="{6ABA0DBD-B921-4A6F-AA5F-4CD53C7E982F}" type="presParOf" srcId="{BA28F95B-C416-478F-80E4-897D6A9808BD}" destId="{726547D5-3F2E-492A-9876-35B7F9ABF772}" srcOrd="0" destOrd="0" presId="urn:microsoft.com/office/officeart/2005/8/layout/radial3"/>
    <dgm:cxn modelId="{B471A394-67C4-4589-9919-6AADB6D811C8}" type="presParOf" srcId="{BA28F95B-C416-478F-80E4-897D6A9808BD}" destId="{F3142225-D416-45B8-BF77-FD1F9D2734DA}" srcOrd="1" destOrd="0" presId="urn:microsoft.com/office/officeart/2005/8/layout/radial3"/>
    <dgm:cxn modelId="{1999A7CC-EB91-4D61-8B2E-651E54BE88C2}" type="presParOf" srcId="{BA28F95B-C416-478F-80E4-897D6A9808BD}" destId="{62896DFE-878B-43CD-9655-DF7478FDB15A}" srcOrd="2" destOrd="0" presId="urn:microsoft.com/office/officeart/2005/8/layout/radial3"/>
    <dgm:cxn modelId="{C936523B-C3B5-4372-A775-3427CE013FD8}" type="presParOf" srcId="{BA28F95B-C416-478F-80E4-897D6A9808BD}" destId="{B5D6983C-D79E-41A5-B2C8-9D022DE1939D}" srcOrd="3" destOrd="0" presId="urn:microsoft.com/office/officeart/2005/8/layout/radial3"/>
    <dgm:cxn modelId="{DD0389F2-495A-4C9D-A880-02A4C976E863}" type="presParOf" srcId="{BA28F95B-C416-478F-80E4-897D6A9808BD}" destId="{5FFC7DE5-2C4C-4A92-B4FA-583C649D18A9}" srcOrd="4" destOrd="0" presId="urn:microsoft.com/office/officeart/2005/8/layout/radial3"/>
    <dgm:cxn modelId="{74385842-2C1F-482C-AE11-97E5B17B1217}" type="presParOf" srcId="{BA28F95B-C416-478F-80E4-897D6A9808BD}" destId="{F5937048-3149-45C0-B096-D256576CD7BD}" srcOrd="5" destOrd="0" presId="urn:microsoft.com/office/officeart/2005/8/layout/radial3"/>
    <dgm:cxn modelId="{7379D406-DEAC-408E-B1A3-635D37297783}" type="presParOf" srcId="{BA28F95B-C416-478F-80E4-897D6A9808BD}" destId="{1BEDD46D-703A-4660-A43B-B26BB94B4213}" srcOrd="6" destOrd="0" presId="urn:microsoft.com/office/officeart/2005/8/layout/radial3"/>
    <dgm:cxn modelId="{8D66DBDA-C459-468F-BC67-26CB2C4EB5EB}" type="presParOf" srcId="{BA28F95B-C416-478F-80E4-897D6A9808BD}" destId="{5BA0B9DA-A981-4327-A9BA-6CE77EF4082F}" srcOrd="7" destOrd="0" presId="urn:microsoft.com/office/officeart/2005/8/layout/radial3"/>
    <dgm:cxn modelId="{7AF7DC64-5F7C-46D2-954B-7AE73468AAA6}" type="presParOf" srcId="{BA28F95B-C416-478F-80E4-897D6A9808BD}" destId="{0A87263D-9EE6-42AA-9570-744929516348}" srcOrd="8" destOrd="0" presId="urn:microsoft.com/office/officeart/2005/8/layout/radial3"/>
    <dgm:cxn modelId="{0174F3BC-4885-4122-8504-6D261633862A}" type="presParOf" srcId="{BA28F95B-C416-478F-80E4-897D6A9808BD}" destId="{049C2C47-4243-458F-B3BE-550C0AE4C6E1}" srcOrd="9" destOrd="0" presId="urn:microsoft.com/office/officeart/2005/8/layout/radial3"/>
    <dgm:cxn modelId="{21DB88E3-4C38-4C8D-93A3-EE76C659ED31}" type="presParOf" srcId="{BA28F95B-C416-478F-80E4-897D6A9808BD}" destId="{ACA7958B-CAE9-49BC-B9BA-7D83445F3DAA}" srcOrd="10"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6547D5-3F2E-492A-9876-35B7F9ABF772}">
      <dsp:nvSpPr>
        <dsp:cNvPr id="0" name=""/>
        <dsp:cNvSpPr/>
      </dsp:nvSpPr>
      <dsp:spPr>
        <a:xfrm>
          <a:off x="2965804" y="1452276"/>
          <a:ext cx="2995746" cy="2556794"/>
        </a:xfrm>
        <a:prstGeom prst="ellipse">
          <a:avLst/>
        </a:prstGeom>
        <a:solidFill>
          <a:schemeClr val="accent2">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a:t>Noncredit Course Categories </a:t>
          </a:r>
          <a:endParaRPr lang="en-US" sz="2800" kern="1200" dirty="0"/>
        </a:p>
      </dsp:txBody>
      <dsp:txXfrm>
        <a:off x="3404521" y="1826710"/>
        <a:ext cx="2118312" cy="1807926"/>
      </dsp:txXfrm>
    </dsp:sp>
    <dsp:sp modelId="{F3142225-D416-45B8-BF77-FD1F9D2734DA}">
      <dsp:nvSpPr>
        <dsp:cNvPr id="0" name=""/>
        <dsp:cNvSpPr/>
      </dsp:nvSpPr>
      <dsp:spPr>
        <a:xfrm>
          <a:off x="3707824" y="211292"/>
          <a:ext cx="1307054" cy="1307054"/>
        </a:xfrm>
        <a:prstGeom prst="ellipse">
          <a:avLst/>
        </a:prstGeom>
        <a:solidFill>
          <a:schemeClr val="accent3">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u="sng" kern="1200" dirty="0">
              <a:effectLst>
                <a:outerShdw blurRad="38100" dist="38100" dir="2700000" algn="tl">
                  <a:srgbClr val="000000">
                    <a:alpha val="43137"/>
                  </a:srgbClr>
                </a:outerShdw>
              </a:effectLst>
            </a:rPr>
            <a:t>ESL</a:t>
          </a:r>
        </a:p>
      </dsp:txBody>
      <dsp:txXfrm>
        <a:off x="3899238" y="402706"/>
        <a:ext cx="924226" cy="924226"/>
      </dsp:txXfrm>
    </dsp:sp>
    <dsp:sp modelId="{62896DFE-878B-43CD-9655-DF7478FDB15A}">
      <dsp:nvSpPr>
        <dsp:cNvPr id="0" name=""/>
        <dsp:cNvSpPr/>
      </dsp:nvSpPr>
      <dsp:spPr>
        <a:xfrm>
          <a:off x="4882602" y="481119"/>
          <a:ext cx="1394193" cy="1307054"/>
        </a:xfrm>
        <a:prstGeom prst="ellipse">
          <a:avLst/>
        </a:prstGeom>
        <a:solidFill>
          <a:schemeClr val="accent4">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a:t>Immigrant Education</a:t>
          </a:r>
        </a:p>
      </dsp:txBody>
      <dsp:txXfrm>
        <a:off x="5086777" y="672533"/>
        <a:ext cx="985843" cy="924226"/>
      </dsp:txXfrm>
    </dsp:sp>
    <dsp:sp modelId="{B5D6983C-D79E-41A5-B2C8-9D022DE1939D}">
      <dsp:nvSpPr>
        <dsp:cNvPr id="0" name=""/>
        <dsp:cNvSpPr/>
      </dsp:nvSpPr>
      <dsp:spPr>
        <a:xfrm>
          <a:off x="5599118" y="1423967"/>
          <a:ext cx="1481605" cy="1394193"/>
        </a:xfrm>
        <a:prstGeom prst="ellipse">
          <a:avLst/>
        </a:prstGeom>
        <a:solidFill>
          <a:schemeClr val="accent5">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0" u="sng" kern="1200" dirty="0">
              <a:effectLst>
                <a:outerShdw blurRad="38100" dist="38100" dir="2700000" algn="tl">
                  <a:srgbClr val="000000">
                    <a:alpha val="43137"/>
                  </a:srgbClr>
                </a:outerShdw>
              </a:effectLst>
            </a:rPr>
            <a:t>Elementary and Secondary Basic Skills</a:t>
          </a:r>
        </a:p>
      </dsp:txBody>
      <dsp:txXfrm>
        <a:off x="5816094" y="1628142"/>
        <a:ext cx="1047653" cy="985843"/>
      </dsp:txXfrm>
    </dsp:sp>
    <dsp:sp modelId="{5FFC7DE5-2C4C-4A92-B4FA-583C649D18A9}">
      <dsp:nvSpPr>
        <dsp:cNvPr id="0" name=""/>
        <dsp:cNvSpPr/>
      </dsp:nvSpPr>
      <dsp:spPr>
        <a:xfrm>
          <a:off x="5642832" y="2686774"/>
          <a:ext cx="1307054" cy="1307054"/>
        </a:xfrm>
        <a:prstGeom prst="ellipse">
          <a:avLst/>
        </a:prstGeom>
        <a:solidFill>
          <a:schemeClr val="accent6">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a:t>Health and Safety</a:t>
          </a:r>
        </a:p>
      </dsp:txBody>
      <dsp:txXfrm>
        <a:off x="5834246" y="2878188"/>
        <a:ext cx="924226" cy="924226"/>
      </dsp:txXfrm>
    </dsp:sp>
    <dsp:sp modelId="{F5937048-3149-45C0-B096-D256576CD7BD}">
      <dsp:nvSpPr>
        <dsp:cNvPr id="0" name=""/>
        <dsp:cNvSpPr/>
      </dsp:nvSpPr>
      <dsp:spPr>
        <a:xfrm>
          <a:off x="4990200" y="3541857"/>
          <a:ext cx="1394193" cy="1394193"/>
        </a:xfrm>
        <a:prstGeom prst="ellipse">
          <a:avLst/>
        </a:prstGeom>
        <a:solidFill>
          <a:schemeClr val="accent2">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a:t>Substantial Disabilities</a:t>
          </a:r>
        </a:p>
      </dsp:txBody>
      <dsp:txXfrm>
        <a:off x="5194375" y="3746032"/>
        <a:ext cx="985843" cy="985843"/>
      </dsp:txXfrm>
    </dsp:sp>
    <dsp:sp modelId="{1BEDD46D-703A-4660-A43B-B26BB94B4213}">
      <dsp:nvSpPr>
        <dsp:cNvPr id="0" name=""/>
        <dsp:cNvSpPr/>
      </dsp:nvSpPr>
      <dsp:spPr>
        <a:xfrm>
          <a:off x="3795511" y="3891916"/>
          <a:ext cx="1394193" cy="1307054"/>
        </a:xfrm>
        <a:prstGeom prst="ellipse">
          <a:avLst/>
        </a:prstGeom>
        <a:solidFill>
          <a:schemeClr val="accent3">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a:t>Parenting</a:t>
          </a:r>
        </a:p>
      </dsp:txBody>
      <dsp:txXfrm>
        <a:off x="3999686" y="4083330"/>
        <a:ext cx="985843" cy="924226"/>
      </dsp:txXfrm>
    </dsp:sp>
    <dsp:sp modelId="{5BA0B9DA-A981-4327-A9BA-6CE77EF4082F}">
      <dsp:nvSpPr>
        <dsp:cNvPr id="0" name=""/>
        <dsp:cNvSpPr/>
      </dsp:nvSpPr>
      <dsp:spPr>
        <a:xfrm>
          <a:off x="2534402" y="3600552"/>
          <a:ext cx="1394193" cy="1394193"/>
        </a:xfrm>
        <a:prstGeom prst="ellipse">
          <a:avLst/>
        </a:prstGeom>
        <a:solidFill>
          <a:schemeClr val="accent4">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a:t>Home Economics</a:t>
          </a:r>
        </a:p>
      </dsp:txBody>
      <dsp:txXfrm>
        <a:off x="2738577" y="3804727"/>
        <a:ext cx="985843" cy="985843"/>
      </dsp:txXfrm>
    </dsp:sp>
    <dsp:sp modelId="{0A87263D-9EE6-42AA-9570-744929516348}">
      <dsp:nvSpPr>
        <dsp:cNvPr id="0" name=""/>
        <dsp:cNvSpPr/>
      </dsp:nvSpPr>
      <dsp:spPr>
        <a:xfrm>
          <a:off x="1890349" y="2686781"/>
          <a:ext cx="1394193" cy="1307054"/>
        </a:xfrm>
        <a:prstGeom prst="ellipse">
          <a:avLst/>
        </a:prstGeom>
        <a:solidFill>
          <a:schemeClr val="accent5">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a:t>Older Adults</a:t>
          </a:r>
        </a:p>
      </dsp:txBody>
      <dsp:txXfrm>
        <a:off x="2094524" y="2878195"/>
        <a:ext cx="985843" cy="924226"/>
      </dsp:txXfrm>
    </dsp:sp>
    <dsp:sp modelId="{049C2C47-4243-458F-B3BE-550C0AE4C6E1}">
      <dsp:nvSpPr>
        <dsp:cNvPr id="0" name=""/>
        <dsp:cNvSpPr/>
      </dsp:nvSpPr>
      <dsp:spPr>
        <a:xfrm>
          <a:off x="1803216" y="1423949"/>
          <a:ext cx="1481317" cy="1394193"/>
        </a:xfrm>
        <a:prstGeom prst="ellipse">
          <a:avLst/>
        </a:prstGeom>
        <a:solidFill>
          <a:schemeClr val="accent6">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u="sng" kern="1200" dirty="0">
              <a:effectLst>
                <a:outerShdw blurRad="38100" dist="38100" dir="2700000" algn="tl">
                  <a:srgbClr val="000000">
                    <a:alpha val="43137"/>
                  </a:srgbClr>
                </a:outerShdw>
              </a:effectLst>
            </a:rPr>
            <a:t>Short-term Vocational</a:t>
          </a:r>
        </a:p>
      </dsp:txBody>
      <dsp:txXfrm>
        <a:off x="2020150" y="1628124"/>
        <a:ext cx="1047449" cy="985843"/>
      </dsp:txXfrm>
    </dsp:sp>
    <dsp:sp modelId="{ACA7958B-CAE9-49BC-B9BA-7D83445F3DAA}">
      <dsp:nvSpPr>
        <dsp:cNvPr id="0" name=""/>
        <dsp:cNvSpPr/>
      </dsp:nvSpPr>
      <dsp:spPr>
        <a:xfrm>
          <a:off x="2577964" y="510177"/>
          <a:ext cx="1394193" cy="1307054"/>
        </a:xfrm>
        <a:prstGeom prst="ellipse">
          <a:avLst/>
        </a:prstGeom>
        <a:solidFill>
          <a:schemeClr val="accent2">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u="sng" kern="1200" dirty="0">
              <a:effectLst>
                <a:outerShdw blurRad="38100" dist="38100" dir="2700000" algn="tl">
                  <a:srgbClr val="000000">
                    <a:alpha val="43137"/>
                  </a:srgbClr>
                </a:outerShdw>
              </a:effectLst>
            </a:rPr>
            <a:t>Workforce</a:t>
          </a:r>
          <a:r>
            <a:rPr lang="en-US" sz="1300" b="1" kern="1200" dirty="0">
              <a:effectLst>
                <a:outerShdw blurRad="38100" dist="38100" dir="2700000" algn="tl">
                  <a:srgbClr val="000000">
                    <a:alpha val="43137"/>
                  </a:srgbClr>
                </a:outerShdw>
              </a:effectLst>
            </a:rPr>
            <a:t> </a:t>
          </a:r>
          <a:r>
            <a:rPr lang="en-US" sz="1300" b="1" u="sng" kern="1200" dirty="0">
              <a:effectLst>
                <a:outerShdw blurRad="38100" dist="38100" dir="2700000" algn="tl">
                  <a:srgbClr val="000000">
                    <a:alpha val="43137"/>
                  </a:srgbClr>
                </a:outerShdw>
              </a:effectLst>
            </a:rPr>
            <a:t>Preparation</a:t>
          </a:r>
        </a:p>
      </dsp:txBody>
      <dsp:txXfrm>
        <a:off x="2782139" y="701591"/>
        <a:ext cx="985843" cy="924226"/>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ABE514-CCEE-42E3-A1DD-9DAB50C59CA9}" type="datetimeFigureOut">
              <a:rPr lang="en-US" smtClean="0"/>
              <a:t>8/13/2020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57DABA-8F47-438A-A01C-81707FC12FC8}" type="slidenum">
              <a:rPr lang="en-US" smtClean="0"/>
              <a:t>‹#›</a:t>
            </a:fld>
            <a:endParaRPr lang="en-US"/>
          </a:p>
        </p:txBody>
      </p:sp>
    </p:spTree>
    <p:extLst>
      <p:ext uri="{BB962C8B-B14F-4D97-AF65-F5344CB8AC3E}">
        <p14:creationId xmlns:p14="http://schemas.microsoft.com/office/powerpoint/2010/main" val="2142656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SR</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1</a:t>
            </a:fld>
            <a:endParaRPr lang="en-US"/>
          </a:p>
        </p:txBody>
      </p:sp>
    </p:spTree>
    <p:extLst>
      <p:ext uri="{BB962C8B-B14F-4D97-AF65-F5344CB8AC3E}">
        <p14:creationId xmlns:p14="http://schemas.microsoft.com/office/powerpoint/2010/main" val="1338184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Ana </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10</a:t>
            </a:fld>
            <a:endParaRPr lang="en-US"/>
          </a:p>
        </p:txBody>
      </p:sp>
    </p:spTree>
    <p:extLst>
      <p:ext uri="{BB962C8B-B14F-4D97-AF65-F5344CB8AC3E}">
        <p14:creationId xmlns:p14="http://schemas.microsoft.com/office/powerpoint/2010/main" val="1018826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LM</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11</a:t>
            </a:fld>
            <a:endParaRPr lang="en-US"/>
          </a:p>
        </p:txBody>
      </p:sp>
    </p:spTree>
    <p:extLst>
      <p:ext uri="{BB962C8B-B14F-4D97-AF65-F5344CB8AC3E}">
        <p14:creationId xmlns:p14="http://schemas.microsoft.com/office/powerpoint/2010/main" val="3160890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LM</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12</a:t>
            </a:fld>
            <a:endParaRPr lang="en-US"/>
          </a:p>
        </p:txBody>
      </p:sp>
    </p:spTree>
    <p:extLst>
      <p:ext uri="{BB962C8B-B14F-4D97-AF65-F5344CB8AC3E}">
        <p14:creationId xmlns:p14="http://schemas.microsoft.com/office/powerpoint/2010/main" val="15448306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SR</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13</a:t>
            </a:fld>
            <a:endParaRPr lang="en-US"/>
          </a:p>
        </p:txBody>
      </p:sp>
    </p:spTree>
    <p:extLst>
      <p:ext uri="{BB962C8B-B14F-4D97-AF65-F5344CB8AC3E}">
        <p14:creationId xmlns:p14="http://schemas.microsoft.com/office/powerpoint/2010/main" val="26616862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SR</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14</a:t>
            </a:fld>
            <a:endParaRPr lang="en-US"/>
          </a:p>
        </p:txBody>
      </p:sp>
    </p:spTree>
    <p:extLst>
      <p:ext uri="{BB962C8B-B14F-4D97-AF65-F5344CB8AC3E}">
        <p14:creationId xmlns:p14="http://schemas.microsoft.com/office/powerpoint/2010/main" val="18884466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SR</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15</a:t>
            </a:fld>
            <a:endParaRPr lang="en-US"/>
          </a:p>
        </p:txBody>
      </p:sp>
    </p:spTree>
    <p:extLst>
      <p:ext uri="{BB962C8B-B14F-4D97-AF65-F5344CB8AC3E}">
        <p14:creationId xmlns:p14="http://schemas.microsoft.com/office/powerpoint/2010/main" val="32641074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SR</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16</a:t>
            </a:fld>
            <a:endParaRPr lang="en-US"/>
          </a:p>
        </p:txBody>
      </p:sp>
    </p:spTree>
    <p:extLst>
      <p:ext uri="{BB962C8B-B14F-4D97-AF65-F5344CB8AC3E}">
        <p14:creationId xmlns:p14="http://schemas.microsoft.com/office/powerpoint/2010/main" val="21315486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SR</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17</a:t>
            </a:fld>
            <a:endParaRPr lang="en-US"/>
          </a:p>
        </p:txBody>
      </p:sp>
    </p:spTree>
    <p:extLst>
      <p:ext uri="{BB962C8B-B14F-4D97-AF65-F5344CB8AC3E}">
        <p14:creationId xmlns:p14="http://schemas.microsoft.com/office/powerpoint/2010/main" val="506278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LM</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18</a:t>
            </a:fld>
            <a:endParaRPr lang="en-US"/>
          </a:p>
        </p:txBody>
      </p:sp>
    </p:spTree>
    <p:extLst>
      <p:ext uri="{BB962C8B-B14F-4D97-AF65-F5344CB8AC3E}">
        <p14:creationId xmlns:p14="http://schemas.microsoft.com/office/powerpoint/2010/main" val="27262793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LM</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19</a:t>
            </a:fld>
            <a:endParaRPr lang="en-US"/>
          </a:p>
        </p:txBody>
      </p:sp>
    </p:spTree>
    <p:extLst>
      <p:ext uri="{BB962C8B-B14F-4D97-AF65-F5344CB8AC3E}">
        <p14:creationId xmlns:p14="http://schemas.microsoft.com/office/powerpoint/2010/main" val="3445472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SR</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2</a:t>
            </a:fld>
            <a:endParaRPr lang="en-US"/>
          </a:p>
        </p:txBody>
      </p:sp>
    </p:spTree>
    <p:extLst>
      <p:ext uri="{BB962C8B-B14F-4D97-AF65-F5344CB8AC3E}">
        <p14:creationId xmlns:p14="http://schemas.microsoft.com/office/powerpoint/2010/main" val="38050923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LM</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20</a:t>
            </a:fld>
            <a:endParaRPr lang="en-US"/>
          </a:p>
        </p:txBody>
      </p:sp>
    </p:spTree>
    <p:extLst>
      <p:ext uri="{BB962C8B-B14F-4D97-AF65-F5344CB8AC3E}">
        <p14:creationId xmlns:p14="http://schemas.microsoft.com/office/powerpoint/2010/main" val="34930055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LM</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22</a:t>
            </a:fld>
            <a:endParaRPr lang="en-US"/>
          </a:p>
        </p:txBody>
      </p:sp>
    </p:spTree>
    <p:extLst>
      <p:ext uri="{BB962C8B-B14F-4D97-AF65-F5344CB8AC3E}">
        <p14:creationId xmlns:p14="http://schemas.microsoft.com/office/powerpoint/2010/main" val="29332464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LM</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23</a:t>
            </a:fld>
            <a:endParaRPr lang="en-US"/>
          </a:p>
        </p:txBody>
      </p:sp>
    </p:spTree>
    <p:extLst>
      <p:ext uri="{BB962C8B-B14F-4D97-AF65-F5344CB8AC3E}">
        <p14:creationId xmlns:p14="http://schemas.microsoft.com/office/powerpoint/2010/main" val="19828906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LM</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24</a:t>
            </a:fld>
            <a:endParaRPr lang="en-US"/>
          </a:p>
        </p:txBody>
      </p:sp>
    </p:spTree>
    <p:extLst>
      <p:ext uri="{BB962C8B-B14F-4D97-AF65-F5344CB8AC3E}">
        <p14:creationId xmlns:p14="http://schemas.microsoft.com/office/powerpoint/2010/main" val="14349313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SR</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25</a:t>
            </a:fld>
            <a:endParaRPr lang="en-US"/>
          </a:p>
        </p:txBody>
      </p:sp>
    </p:spTree>
    <p:extLst>
      <p:ext uri="{BB962C8B-B14F-4D97-AF65-F5344CB8AC3E}">
        <p14:creationId xmlns:p14="http://schemas.microsoft.com/office/powerpoint/2010/main" val="18879286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SR</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26</a:t>
            </a:fld>
            <a:endParaRPr lang="en-US"/>
          </a:p>
        </p:txBody>
      </p:sp>
    </p:spTree>
    <p:extLst>
      <p:ext uri="{BB962C8B-B14F-4D97-AF65-F5344CB8AC3E}">
        <p14:creationId xmlns:p14="http://schemas.microsoft.com/office/powerpoint/2010/main" val="22408593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SR</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27</a:t>
            </a:fld>
            <a:endParaRPr lang="en-US"/>
          </a:p>
        </p:txBody>
      </p:sp>
    </p:spTree>
    <p:extLst>
      <p:ext uri="{BB962C8B-B14F-4D97-AF65-F5344CB8AC3E}">
        <p14:creationId xmlns:p14="http://schemas.microsoft.com/office/powerpoint/2010/main" val="24285940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LM</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28</a:t>
            </a:fld>
            <a:endParaRPr lang="en-US"/>
          </a:p>
        </p:txBody>
      </p:sp>
    </p:spTree>
    <p:extLst>
      <p:ext uri="{BB962C8B-B14F-4D97-AF65-F5344CB8AC3E}">
        <p14:creationId xmlns:p14="http://schemas.microsoft.com/office/powerpoint/2010/main" val="1108259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LM</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29</a:t>
            </a:fld>
            <a:endParaRPr lang="en-US"/>
          </a:p>
        </p:txBody>
      </p:sp>
    </p:spTree>
    <p:extLst>
      <p:ext uri="{BB962C8B-B14F-4D97-AF65-F5344CB8AC3E}">
        <p14:creationId xmlns:p14="http://schemas.microsoft.com/office/powerpoint/2010/main" val="18309215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SR</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30</a:t>
            </a:fld>
            <a:endParaRPr lang="en-US"/>
          </a:p>
        </p:txBody>
      </p:sp>
    </p:spTree>
    <p:extLst>
      <p:ext uri="{BB962C8B-B14F-4D97-AF65-F5344CB8AC3E}">
        <p14:creationId xmlns:p14="http://schemas.microsoft.com/office/powerpoint/2010/main" val="3399895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SR</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3</a:t>
            </a:fld>
            <a:endParaRPr lang="en-US"/>
          </a:p>
        </p:txBody>
      </p:sp>
    </p:spTree>
    <p:extLst>
      <p:ext uri="{BB962C8B-B14F-4D97-AF65-F5344CB8AC3E}">
        <p14:creationId xmlns:p14="http://schemas.microsoft.com/office/powerpoint/2010/main" val="26675745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SR</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31</a:t>
            </a:fld>
            <a:endParaRPr lang="en-US"/>
          </a:p>
        </p:txBody>
      </p:sp>
    </p:spTree>
    <p:extLst>
      <p:ext uri="{BB962C8B-B14F-4D97-AF65-F5344CB8AC3E}">
        <p14:creationId xmlns:p14="http://schemas.microsoft.com/office/powerpoint/2010/main" val="172291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SR</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4</a:t>
            </a:fld>
            <a:endParaRPr lang="en-US"/>
          </a:p>
        </p:txBody>
      </p:sp>
    </p:spTree>
    <p:extLst>
      <p:ext uri="{BB962C8B-B14F-4D97-AF65-F5344CB8AC3E}">
        <p14:creationId xmlns:p14="http://schemas.microsoft.com/office/powerpoint/2010/main" val="3731237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LM</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5</a:t>
            </a:fld>
            <a:endParaRPr lang="en-US"/>
          </a:p>
        </p:txBody>
      </p:sp>
    </p:spTree>
    <p:extLst>
      <p:ext uri="{BB962C8B-B14F-4D97-AF65-F5344CB8AC3E}">
        <p14:creationId xmlns:p14="http://schemas.microsoft.com/office/powerpoint/2010/main" val="3741831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LM</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6</a:t>
            </a:fld>
            <a:endParaRPr lang="en-US"/>
          </a:p>
        </p:txBody>
      </p:sp>
    </p:spTree>
    <p:extLst>
      <p:ext uri="{BB962C8B-B14F-4D97-AF65-F5344CB8AC3E}">
        <p14:creationId xmlns:p14="http://schemas.microsoft.com/office/powerpoint/2010/main" val="789972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SR </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7</a:t>
            </a:fld>
            <a:endParaRPr lang="en-US"/>
          </a:p>
        </p:txBody>
      </p:sp>
    </p:spTree>
    <p:extLst>
      <p:ext uri="{BB962C8B-B14F-4D97-AF65-F5344CB8AC3E}">
        <p14:creationId xmlns:p14="http://schemas.microsoft.com/office/powerpoint/2010/main" val="3170824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LM</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8</a:t>
            </a:fld>
            <a:endParaRPr lang="en-US"/>
          </a:p>
        </p:txBody>
      </p:sp>
    </p:spTree>
    <p:extLst>
      <p:ext uri="{BB962C8B-B14F-4D97-AF65-F5344CB8AC3E}">
        <p14:creationId xmlns:p14="http://schemas.microsoft.com/office/powerpoint/2010/main" val="82603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Ana</a:t>
            </a:r>
            <a:endParaRPr lang="en-US" dirty="0"/>
          </a:p>
        </p:txBody>
      </p:sp>
      <p:sp>
        <p:nvSpPr>
          <p:cNvPr id="4" name="Slide Number Placeholder 3"/>
          <p:cNvSpPr>
            <a:spLocks noGrp="1"/>
          </p:cNvSpPr>
          <p:nvPr>
            <p:ph type="sldNum" sz="quarter" idx="10"/>
          </p:nvPr>
        </p:nvSpPr>
        <p:spPr/>
        <p:txBody>
          <a:bodyPr/>
          <a:lstStyle/>
          <a:p>
            <a:fld id="{EE57DABA-8F47-438A-A01C-81707FC12FC8}" type="slidenum">
              <a:rPr lang="en-US" smtClean="0"/>
              <a:t>9</a:t>
            </a:fld>
            <a:endParaRPr lang="en-US"/>
          </a:p>
        </p:txBody>
      </p:sp>
    </p:spTree>
    <p:extLst>
      <p:ext uri="{BB962C8B-B14F-4D97-AF65-F5344CB8AC3E}">
        <p14:creationId xmlns:p14="http://schemas.microsoft.com/office/powerpoint/2010/main" val="134857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637968-D0E8-4FED-909B-5AB206846C7F}"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796ED-E2AE-4760-B46A-C36B591817F9}"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45365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8637968-D0E8-4FED-909B-5AB206846C7F}" type="datetimeFigureOut">
              <a:rPr lang="en-US" smtClean="0"/>
              <a:t>8/13/2020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9796ED-E2AE-4760-B46A-C36B591817F9}" type="slidenum">
              <a:rPr lang="en-US" smtClean="0"/>
              <a:t>‹#›</a:t>
            </a:fld>
            <a:endParaRPr lang="en-US"/>
          </a:p>
        </p:txBody>
      </p:sp>
    </p:spTree>
    <p:extLst>
      <p:ext uri="{BB962C8B-B14F-4D97-AF65-F5344CB8AC3E}">
        <p14:creationId xmlns:p14="http://schemas.microsoft.com/office/powerpoint/2010/main" val="551930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637968-D0E8-4FED-909B-5AB206846C7F}"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796ED-E2AE-4760-B46A-C36B591817F9}" type="slidenum">
              <a:rPr lang="en-US" smtClean="0"/>
              <a:t>‹#›</a:t>
            </a:fld>
            <a:endParaRPr lang="en-US"/>
          </a:p>
        </p:txBody>
      </p:sp>
    </p:spTree>
    <p:extLst>
      <p:ext uri="{BB962C8B-B14F-4D97-AF65-F5344CB8AC3E}">
        <p14:creationId xmlns:p14="http://schemas.microsoft.com/office/powerpoint/2010/main" val="1017930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637968-D0E8-4FED-909B-5AB206846C7F}"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796ED-E2AE-4760-B46A-C36B591817F9}"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85623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637968-D0E8-4FED-909B-5AB206846C7F}"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796ED-E2AE-4760-B46A-C36B591817F9}" type="slidenum">
              <a:rPr lang="en-US" smtClean="0"/>
              <a:t>‹#›</a:t>
            </a:fld>
            <a:endParaRPr lang="en-US"/>
          </a:p>
        </p:txBody>
      </p:sp>
    </p:spTree>
    <p:extLst>
      <p:ext uri="{BB962C8B-B14F-4D97-AF65-F5344CB8AC3E}">
        <p14:creationId xmlns:p14="http://schemas.microsoft.com/office/powerpoint/2010/main" val="80952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637968-D0E8-4FED-909B-5AB206846C7F}"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796ED-E2AE-4760-B46A-C36B591817F9}"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973375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637968-D0E8-4FED-909B-5AB206846C7F}"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796ED-E2AE-4760-B46A-C36B591817F9}" type="slidenum">
              <a:rPr lang="en-US" smtClean="0"/>
              <a:t>‹#›</a:t>
            </a:fld>
            <a:endParaRPr lang="en-US"/>
          </a:p>
        </p:txBody>
      </p:sp>
    </p:spTree>
    <p:extLst>
      <p:ext uri="{BB962C8B-B14F-4D97-AF65-F5344CB8AC3E}">
        <p14:creationId xmlns:p14="http://schemas.microsoft.com/office/powerpoint/2010/main" val="3265173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637968-D0E8-4FED-909B-5AB206846C7F}"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796ED-E2AE-4760-B46A-C36B591817F9}" type="slidenum">
              <a:rPr lang="en-US" smtClean="0"/>
              <a:t>‹#›</a:t>
            </a:fld>
            <a:endParaRPr lang="en-US"/>
          </a:p>
        </p:txBody>
      </p:sp>
    </p:spTree>
    <p:extLst>
      <p:ext uri="{BB962C8B-B14F-4D97-AF65-F5344CB8AC3E}">
        <p14:creationId xmlns:p14="http://schemas.microsoft.com/office/powerpoint/2010/main" val="15492320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637968-D0E8-4FED-909B-5AB206846C7F}"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796ED-E2AE-4760-B46A-C36B591817F9}" type="slidenum">
              <a:rPr lang="en-US" smtClean="0"/>
              <a:t>‹#›</a:t>
            </a:fld>
            <a:endParaRPr lang="en-US"/>
          </a:p>
        </p:txBody>
      </p:sp>
    </p:spTree>
    <p:extLst>
      <p:ext uri="{BB962C8B-B14F-4D97-AF65-F5344CB8AC3E}">
        <p14:creationId xmlns:p14="http://schemas.microsoft.com/office/powerpoint/2010/main" val="130263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637968-D0E8-4FED-909B-5AB206846C7F}"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796ED-E2AE-4760-B46A-C36B591817F9}" type="slidenum">
              <a:rPr lang="en-US" smtClean="0"/>
              <a:t>‹#›</a:t>
            </a:fld>
            <a:endParaRPr lang="en-US"/>
          </a:p>
        </p:txBody>
      </p:sp>
    </p:spTree>
    <p:extLst>
      <p:ext uri="{BB962C8B-B14F-4D97-AF65-F5344CB8AC3E}">
        <p14:creationId xmlns:p14="http://schemas.microsoft.com/office/powerpoint/2010/main" val="166312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637968-D0E8-4FED-909B-5AB206846C7F}"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796ED-E2AE-4760-B46A-C36B591817F9}" type="slidenum">
              <a:rPr lang="en-US" smtClean="0"/>
              <a:t>‹#›</a:t>
            </a:fld>
            <a:endParaRPr lang="en-US"/>
          </a:p>
        </p:txBody>
      </p:sp>
    </p:spTree>
    <p:extLst>
      <p:ext uri="{BB962C8B-B14F-4D97-AF65-F5344CB8AC3E}">
        <p14:creationId xmlns:p14="http://schemas.microsoft.com/office/powerpoint/2010/main" val="603981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8637968-D0E8-4FED-909B-5AB206846C7F}" type="datetimeFigureOut">
              <a:rPr lang="en-US" smtClean="0"/>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796ED-E2AE-4760-B46A-C36B591817F9}" type="slidenum">
              <a:rPr lang="en-US" smtClean="0"/>
              <a:t>‹#›</a:t>
            </a:fld>
            <a:endParaRPr lang="en-US"/>
          </a:p>
        </p:txBody>
      </p:sp>
    </p:spTree>
    <p:extLst>
      <p:ext uri="{BB962C8B-B14F-4D97-AF65-F5344CB8AC3E}">
        <p14:creationId xmlns:p14="http://schemas.microsoft.com/office/powerpoint/2010/main" val="4006587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637968-D0E8-4FED-909B-5AB206846C7F}" type="datetimeFigureOut">
              <a:rPr lang="en-US" smtClean="0"/>
              <a:t>8/13/2020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9796ED-E2AE-4760-B46A-C36B591817F9}" type="slidenum">
              <a:rPr lang="en-US" smtClean="0"/>
              <a:t>‹#›</a:t>
            </a:fld>
            <a:endParaRPr lang="en-US"/>
          </a:p>
        </p:txBody>
      </p:sp>
    </p:spTree>
    <p:extLst>
      <p:ext uri="{BB962C8B-B14F-4D97-AF65-F5344CB8AC3E}">
        <p14:creationId xmlns:p14="http://schemas.microsoft.com/office/powerpoint/2010/main" val="2922617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8637968-D0E8-4FED-909B-5AB206846C7F}" type="datetimeFigureOut">
              <a:rPr lang="en-US" smtClean="0"/>
              <a:t>8/13/2020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9796ED-E2AE-4760-B46A-C36B591817F9}" type="slidenum">
              <a:rPr lang="en-US" smtClean="0"/>
              <a:t>‹#›</a:t>
            </a:fld>
            <a:endParaRPr lang="en-US"/>
          </a:p>
        </p:txBody>
      </p:sp>
    </p:spTree>
    <p:extLst>
      <p:ext uri="{BB962C8B-B14F-4D97-AF65-F5344CB8AC3E}">
        <p14:creationId xmlns:p14="http://schemas.microsoft.com/office/powerpoint/2010/main" val="2112086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637968-D0E8-4FED-909B-5AB206846C7F}" type="datetimeFigureOut">
              <a:rPr lang="en-US" smtClean="0"/>
              <a:t>8/13/2020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9796ED-E2AE-4760-B46A-C36B591817F9}" type="slidenum">
              <a:rPr lang="en-US" smtClean="0"/>
              <a:t>‹#›</a:t>
            </a:fld>
            <a:endParaRPr lang="en-US"/>
          </a:p>
        </p:txBody>
      </p:sp>
    </p:spTree>
    <p:extLst>
      <p:ext uri="{BB962C8B-B14F-4D97-AF65-F5344CB8AC3E}">
        <p14:creationId xmlns:p14="http://schemas.microsoft.com/office/powerpoint/2010/main" val="3939761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8637968-D0E8-4FED-909B-5AB206846C7F}" type="datetimeFigureOut">
              <a:rPr lang="en-US" smtClean="0"/>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796ED-E2AE-4760-B46A-C36B591817F9}" type="slidenum">
              <a:rPr lang="en-US" smtClean="0"/>
              <a:t>‹#›</a:t>
            </a:fld>
            <a:endParaRPr lang="en-US"/>
          </a:p>
        </p:txBody>
      </p:sp>
    </p:spTree>
    <p:extLst>
      <p:ext uri="{BB962C8B-B14F-4D97-AF65-F5344CB8AC3E}">
        <p14:creationId xmlns:p14="http://schemas.microsoft.com/office/powerpoint/2010/main" val="2357349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8637968-D0E8-4FED-909B-5AB206846C7F}" type="datetimeFigureOut">
              <a:rPr lang="en-US" smtClean="0"/>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796ED-E2AE-4760-B46A-C36B591817F9}" type="slidenum">
              <a:rPr lang="en-US" smtClean="0"/>
              <a:t>‹#›</a:t>
            </a:fld>
            <a:endParaRPr lang="en-US"/>
          </a:p>
        </p:txBody>
      </p:sp>
    </p:spTree>
    <p:extLst>
      <p:ext uri="{BB962C8B-B14F-4D97-AF65-F5344CB8AC3E}">
        <p14:creationId xmlns:p14="http://schemas.microsoft.com/office/powerpoint/2010/main" val="3430871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8637968-D0E8-4FED-909B-5AB206846C7F}" type="datetimeFigureOut">
              <a:rPr lang="en-US" smtClean="0"/>
              <a:t>8/13/2020</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0C9796ED-E2AE-4760-B46A-C36B591817F9}" type="slidenum">
              <a:rPr lang="en-US" smtClean="0"/>
              <a:t>‹#›</a:t>
            </a:fld>
            <a:endParaRPr lang="en-US"/>
          </a:p>
        </p:txBody>
      </p:sp>
    </p:spTree>
    <p:extLst>
      <p:ext uri="{BB962C8B-B14F-4D97-AF65-F5344CB8AC3E}">
        <p14:creationId xmlns:p14="http://schemas.microsoft.com/office/powerpoint/2010/main" val="2383360264"/>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oorparkcollege.edu/sites/moorparkcollege/files/faculty-staff/committees/curriculum/Resources/program_flow_chart_4.4.pdf"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govt.westlaw.com/calregs/Browse/Home/California/CaliforniaCodeofRegulation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cccco.edu/-/media/CCCCO-Website/About-Us/Divisions/Educational-Services-and-Support/Academic-Affairs/What-we-do/Curriculum-and-Instruction-Unit/Files/CommunitySvcsOfferingsFAQs111312pdf.pdf?la=en&amp;hash=94C44FB129C68039291AD0622B6068016C" TargetMode="External"/><Relationship Id="rId7" Type="http://schemas.openxmlformats.org/officeDocument/2006/relationships/hyperlink" Target="https://www.cccco.edu/About-Us/Chancellors-Office/Divisions/Communications-and-Marketing/Novel-Coronavirus/co-communications-to-colleges" TargetMode="External"/><Relationship Id="rId2" Type="http://schemas.openxmlformats.org/officeDocument/2006/relationships/hyperlink" Target="https://www.cccco.edu/-/media/CCCCO-Website/About-Us/Divisions/Educational-Services-and-Support/Academic-Affairs/What-we-do/Curriculum-and-Instruction-Unit/Files/Prerequisites_Guidelines_55003-Final_pdf.pdf?la=en&amp;hash=1C2711D92D6E603417C5FD5B75FB2" TargetMode="External"/><Relationship Id="rId1" Type="http://schemas.openxmlformats.org/officeDocument/2006/relationships/slideLayout" Target="../slideLayouts/slideLayout2.xml"/><Relationship Id="rId6" Type="http://schemas.openxmlformats.org/officeDocument/2006/relationships/hyperlink" Target="https://www.cccco.edu/About-Us/Chancellors-Office/Divisions/Educational-Services-and-Support/What-we-do/Curriculum-and-Instruction-Unit" TargetMode="External"/><Relationship Id="rId5" Type="http://schemas.openxmlformats.org/officeDocument/2006/relationships/hyperlink" Target="https://www.cccco.edu/-/media/CCCCO-Website/About-Us/Divisions/Educational-Services-and-Support/Academic-Affairs/What-we-do/Curriculum-and-Instruction-Unit/Files/CreditCourseRepetitionGuidelinesFinal_pdf.pdf?la=en&amp;hash=D8118D0D7D74FAB5A58E6B3D8EAC" TargetMode="External"/><Relationship Id="rId4" Type="http://schemas.openxmlformats.org/officeDocument/2006/relationships/hyperlink" Target="https://www.cccco.edu/-/media/CCCCO-Website/About-Us/Divisions/Educational-Services-and-Support/Academic-Affairs/What-we-do/Curriculum-and-Instruction-Unit/Files/InstructionalMaterialsGuidelines12813pdf.pdf?la=en&amp;hash=2F01870BA853CF4C370DD6BEB99EC"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cccco.edu/-/media/CCCCO-Website/Reports/CCCCO_Report_Program_Course_Approval-web-102819.ashx?la=en&amp;hash=8E54C44CB97423B024D18C7AB13C456F91FB03E3" TargetMode="External"/><Relationship Id="rId2" Type="http://schemas.openxmlformats.org/officeDocument/2006/relationships/hyperlink" Target="https://www.cccco.edu/About-Us/Chancellors-Office/Divisions/General-Counsel/Programs" TargetMode="External"/><Relationship Id="rId1" Type="http://schemas.openxmlformats.org/officeDocument/2006/relationships/slideLayout" Target="../slideLayouts/slideLayout2.xml"/><Relationship Id="rId5" Type="http://schemas.openxmlformats.org/officeDocument/2006/relationships/hyperlink" Target="https://www.asccc.org/sites/default/files/COR_0.pdf" TargetMode="External"/><Relationship Id="rId4" Type="http://schemas.openxmlformats.org/officeDocument/2006/relationships/hyperlink" Target="https://www.cccco.edu/-/media/CCCCO-Website/About-Us/Divisions/Educational-Services-and-Support/Academic-Affairs/What-we-do/Curriculum-and-Instruction-Unit/Files/TOPmanual6200909corrected12513pdf.ashx?la=en&amp;hash=C43FF81459CBF3BFF7D8FC14EFEC28A2E6D01244"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9.xml"/><Relationship Id="rId4" Type="http://schemas.openxmlformats.org/officeDocument/2006/relationships/hyperlink" Target="https://www.moorparkcollege.edu/sites/moorparkcollege/files/faculty-staff/committees/curriculum/Resources/course_flow_chart_5.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tx1">
                <a:lumMod val="65000"/>
              </a:schemeClr>
            </a:gs>
            <a:gs pos="10000">
              <a:schemeClr val="bg2">
                <a:lumMod val="20000"/>
                <a:lumOff val="80000"/>
              </a:schemeClr>
            </a:gs>
            <a:gs pos="100000">
              <a:schemeClr val="tx1">
                <a:lumMod val="95000"/>
              </a:schemeClr>
            </a:gs>
          </a:gsLst>
          <a:lin ang="6120000" scaled="1"/>
        </a:gra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25067" y="0"/>
            <a:ext cx="7315200" cy="3729902"/>
          </a:xfrm>
        </p:spPr>
        <p:txBody>
          <a:bodyPr>
            <a:normAutofit/>
          </a:bodyPr>
          <a:lstStyle/>
          <a:p>
            <a:pPr algn="ctr"/>
            <a:r>
              <a:rPr lang="en-US" dirty="0">
                <a:solidFill>
                  <a:schemeClr val="bg1"/>
                </a:solidFill>
              </a:rPr>
              <a:t>M</a:t>
            </a:r>
            <a:r>
              <a:rPr lang="en-US" dirty="0" smtClean="0">
                <a:solidFill>
                  <a:schemeClr val="bg1"/>
                </a:solidFill>
              </a:rPr>
              <a:t>andatory </a:t>
            </a:r>
            <a:r>
              <a:rPr lang="en-US" dirty="0">
                <a:solidFill>
                  <a:schemeClr val="bg1"/>
                </a:solidFill>
              </a:rPr>
              <a:t>Curriculum Committee </a:t>
            </a:r>
            <a:r>
              <a:rPr lang="en-US" dirty="0" smtClean="0">
                <a:solidFill>
                  <a:schemeClr val="bg1"/>
                </a:solidFill>
              </a:rPr>
              <a:t>training</a:t>
            </a:r>
            <a:r>
              <a:rPr lang="en-US" dirty="0">
                <a:solidFill>
                  <a:schemeClr val="bg1"/>
                </a:solidFill>
              </a:rPr>
              <a:t/>
            </a:r>
            <a:br>
              <a:rPr lang="en-US" dirty="0">
                <a:solidFill>
                  <a:schemeClr val="bg1"/>
                </a:solidFill>
              </a:rPr>
            </a:br>
            <a:r>
              <a:rPr lang="en-US" dirty="0" smtClean="0">
                <a:solidFill>
                  <a:schemeClr val="bg1"/>
                </a:solidFill>
              </a:rPr>
              <a:t>Fall 2020 </a:t>
            </a:r>
            <a:endParaRPr lang="en-US" dirty="0">
              <a:solidFill>
                <a:schemeClr val="bg1"/>
              </a:solidFill>
            </a:endParaRPr>
          </a:p>
        </p:txBody>
      </p:sp>
      <p:sp>
        <p:nvSpPr>
          <p:cNvPr id="3" name="Subtitle 2"/>
          <p:cNvSpPr>
            <a:spLocks noGrp="1"/>
          </p:cNvSpPr>
          <p:nvPr>
            <p:ph type="subTitle" idx="1"/>
          </p:nvPr>
        </p:nvSpPr>
        <p:spPr>
          <a:xfrm>
            <a:off x="446872" y="4261757"/>
            <a:ext cx="7315200" cy="2192055"/>
          </a:xfrm>
        </p:spPr>
        <p:txBody>
          <a:bodyPr>
            <a:normAutofit/>
          </a:bodyPr>
          <a:lstStyle/>
          <a:p>
            <a:r>
              <a:rPr lang="en-US" sz="2400" dirty="0">
                <a:solidFill>
                  <a:schemeClr val="bg1"/>
                </a:solidFill>
                <a:latin typeface="Arial" panose="020B0604020202020204" pitchFamily="34" charset="0"/>
                <a:cs typeface="Arial" panose="020B0604020202020204" pitchFamily="34" charset="0"/>
              </a:rPr>
              <a:t>Faculty Co-Chairs: Scarlet Relle, Letrisha Mai</a:t>
            </a:r>
          </a:p>
          <a:p>
            <a:r>
              <a:rPr lang="en-US" sz="2400" dirty="0">
                <a:solidFill>
                  <a:schemeClr val="bg1"/>
                </a:solidFill>
                <a:latin typeface="Arial" panose="020B0604020202020204" pitchFamily="34" charset="0"/>
                <a:cs typeface="Arial" panose="020B0604020202020204" pitchFamily="34" charset="0"/>
              </a:rPr>
              <a:t>Interim VPAA Co-Chair: Mary Rees</a:t>
            </a:r>
          </a:p>
          <a:p>
            <a:r>
              <a:rPr lang="en-US" sz="2400" dirty="0">
                <a:solidFill>
                  <a:schemeClr val="bg1"/>
                </a:solidFill>
                <a:latin typeface="Arial" panose="020B0604020202020204" pitchFamily="34" charset="0"/>
                <a:cs typeface="Arial" panose="020B0604020202020204" pitchFamily="34" charset="0"/>
              </a:rPr>
              <a:t>Curriculum Technician: Ana Barcenas</a:t>
            </a:r>
          </a:p>
          <a:p>
            <a:endParaRPr lang="en-US" dirty="0"/>
          </a:p>
        </p:txBody>
      </p:sp>
      <p:pic>
        <p:nvPicPr>
          <p:cNvPr id="5" name="Picture 4" descr="Moorpark College - Wikipedi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4327" y="3483623"/>
            <a:ext cx="3288889" cy="3123809"/>
          </a:xfrm>
          <a:prstGeom prst="rect">
            <a:avLst/>
          </a:prstGeom>
        </p:spPr>
      </p:pic>
    </p:spTree>
    <p:extLst>
      <p:ext uri="{BB962C8B-B14F-4D97-AF65-F5344CB8AC3E}">
        <p14:creationId xmlns:p14="http://schemas.microsoft.com/office/powerpoint/2010/main" val="4107594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55" name="Title 1"/>
          <p:cNvSpPr txBox="1">
            <a:spLocks noGrp="1"/>
          </p:cNvSpPr>
          <p:nvPr>
            <p:ph type="title"/>
          </p:nvPr>
        </p:nvSpPr>
        <p:spPr>
          <a:xfrm>
            <a:off x="5800050" y="294035"/>
            <a:ext cx="5943600" cy="1143000"/>
          </a:xfrm>
          <a:prstGeom prst="rect">
            <a:avLst/>
          </a:prstGeom>
          <a:solidFill>
            <a:schemeClr val="tx1">
              <a:lumMod val="95000"/>
            </a:schemeClr>
          </a:solidFill>
          <a:ln w="15875" cap="rnd" cmpd="sng" algn="ctr">
            <a:noFill/>
            <a:prstDash val="soli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dk1"/>
                </a:solidFill>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n-US" sz="2800" dirty="0" smtClean="0"/>
              <a:t>Review of </a:t>
            </a:r>
            <a:r>
              <a:rPr lang="en-US" sz="2800" dirty="0"/>
              <a:t>approval </a:t>
            </a:r>
            <a:r>
              <a:rPr lang="en-US" sz="2800" dirty="0" smtClean="0"/>
              <a:t>process flowchart: programs</a:t>
            </a:r>
            <a:endParaRPr lang="en-US" sz="2800" dirty="0"/>
          </a:p>
        </p:txBody>
      </p:sp>
      <p:sp>
        <p:nvSpPr>
          <p:cNvPr id="56" name="Rectangle 55"/>
          <p:cNvSpPr/>
          <p:nvPr/>
        </p:nvSpPr>
        <p:spPr>
          <a:xfrm>
            <a:off x="5723850" y="2164956"/>
            <a:ext cx="6113246" cy="118872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dirty="0">
                <a:hlinkClick r:id="rId3"/>
              </a:rPr>
              <a:t>https://www.moorparkcollege.edu/sites/moorparkcollege/files/faculty-staff/committees/curriculum/Resources/program_flow_chart_4.4.pdf</a:t>
            </a:r>
            <a:endParaRPr lang="en-US" dirty="0"/>
          </a:p>
        </p:txBody>
      </p:sp>
      <p:pic>
        <p:nvPicPr>
          <p:cNvPr id="3" name="Picture 2"/>
          <p:cNvPicPr>
            <a:picLocks noChangeAspect="1"/>
          </p:cNvPicPr>
          <p:nvPr/>
        </p:nvPicPr>
        <p:blipFill>
          <a:blip r:embed="rId4"/>
          <a:stretch>
            <a:fillRect/>
          </a:stretch>
        </p:blipFill>
        <p:spPr>
          <a:xfrm>
            <a:off x="95120" y="53510"/>
            <a:ext cx="5214839" cy="6600331"/>
          </a:xfrm>
          <a:prstGeom prst="rect">
            <a:avLst/>
          </a:prstGeom>
        </p:spPr>
      </p:pic>
    </p:spTree>
    <p:extLst>
      <p:ext uri="{BB962C8B-B14F-4D97-AF65-F5344CB8AC3E}">
        <p14:creationId xmlns:p14="http://schemas.microsoft.com/office/powerpoint/2010/main" val="3481154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3" name="Title 1"/>
          <p:cNvSpPr txBox="1">
            <a:spLocks/>
          </p:cNvSpPr>
          <p:nvPr/>
        </p:nvSpPr>
        <p:spPr>
          <a:xfrm>
            <a:off x="147726" y="152994"/>
            <a:ext cx="11887200" cy="623620"/>
          </a:xfrm>
          <a:prstGeom prst="rect">
            <a:avLst/>
          </a:prstGeom>
          <a:solidFill>
            <a:schemeClr val="tx1">
              <a:lumMod val="95000"/>
            </a:schemeClr>
          </a:solidFill>
          <a:ln w="15875" cap="rnd" cmpd="sng" algn="ctr">
            <a:noFill/>
            <a:prstDash val="soli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dk1"/>
                </a:solidFill>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n-US" sz="3200" dirty="0"/>
              <a:t>Curriculum submission timeline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559" y="979712"/>
            <a:ext cx="11085534" cy="5790605"/>
          </a:xfrm>
          <a:prstGeom prst="rect">
            <a:avLst/>
          </a:prstGeom>
        </p:spPr>
      </p:pic>
    </p:spTree>
    <p:extLst>
      <p:ext uri="{BB962C8B-B14F-4D97-AF65-F5344CB8AC3E}">
        <p14:creationId xmlns:p14="http://schemas.microsoft.com/office/powerpoint/2010/main" val="4039030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5749947" y="295406"/>
            <a:ext cx="6019800" cy="1495816"/>
          </a:xfrm>
          <a:solidFill>
            <a:schemeClr val="tx1">
              <a:lumMod val="9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en-US" dirty="0">
                <a:solidFill>
                  <a:schemeClr val="bg1"/>
                </a:solidFill>
              </a:rPr>
              <a:t>Disciplines up for </a:t>
            </a:r>
            <a:r>
              <a:rPr lang="en-US" dirty="0" smtClean="0">
                <a:solidFill>
                  <a:schemeClr val="bg1"/>
                </a:solidFill>
              </a:rPr>
              <a:t>review</a:t>
            </a:r>
            <a:br>
              <a:rPr lang="en-US" dirty="0" smtClean="0">
                <a:solidFill>
                  <a:schemeClr val="bg1"/>
                </a:solidFill>
              </a:rPr>
            </a:br>
            <a:r>
              <a:rPr lang="en-US" dirty="0" smtClean="0">
                <a:solidFill>
                  <a:schemeClr val="bg1"/>
                </a:solidFill>
              </a:rPr>
              <a:t>in 2020-2021</a:t>
            </a:r>
            <a:r>
              <a:rPr lang="en-US" dirty="0"/>
              <a:t/>
            </a:r>
            <a:br>
              <a:rPr lang="en-US" dirty="0"/>
            </a:br>
            <a:endParaRPr lang="en-US" dirty="0"/>
          </a:p>
        </p:txBody>
      </p:sp>
      <p:pic>
        <p:nvPicPr>
          <p:cNvPr id="2" name="Picture 1"/>
          <p:cNvPicPr>
            <a:picLocks noChangeAspect="1"/>
          </p:cNvPicPr>
          <p:nvPr/>
        </p:nvPicPr>
        <p:blipFill>
          <a:blip r:embed="rId3"/>
          <a:stretch>
            <a:fillRect/>
          </a:stretch>
        </p:blipFill>
        <p:spPr>
          <a:xfrm>
            <a:off x="135111" y="0"/>
            <a:ext cx="5125821" cy="6858000"/>
          </a:xfrm>
          <a:prstGeom prst="rect">
            <a:avLst/>
          </a:prstGeom>
        </p:spPr>
      </p:pic>
    </p:spTree>
    <p:extLst>
      <p:ext uri="{BB962C8B-B14F-4D97-AF65-F5344CB8AC3E}">
        <p14:creationId xmlns:p14="http://schemas.microsoft.com/office/powerpoint/2010/main" val="540866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36399" y="1401871"/>
            <a:ext cx="8534400" cy="1507067"/>
          </a:xfrm>
          <a:solidFill>
            <a:schemeClr val="tx1">
              <a:lumMod val="8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a:normAutofit/>
          </a:bodyPr>
          <a:lstStyle/>
          <a:p>
            <a:pPr algn="ctr"/>
            <a:r>
              <a:rPr lang="en-US" dirty="0" smtClean="0">
                <a:solidFill>
                  <a:schemeClr val="bg1"/>
                </a:solidFill>
              </a:rPr>
              <a:t>Review of the law</a:t>
            </a:r>
            <a:endParaRPr lang="en-US" dirty="0">
              <a:solidFill>
                <a:schemeClr val="bg1"/>
              </a:solidFill>
            </a:endParaRPr>
          </a:p>
        </p:txBody>
      </p:sp>
      <p:sp>
        <p:nvSpPr>
          <p:cNvPr id="3" name="Content Placeholder 2"/>
          <p:cNvSpPr>
            <a:spLocks noGrp="1"/>
          </p:cNvSpPr>
          <p:nvPr>
            <p:ph type="body" idx="4294967295"/>
          </p:nvPr>
        </p:nvSpPr>
        <p:spPr>
          <a:xfrm>
            <a:off x="1828800" y="1852808"/>
            <a:ext cx="8534400" cy="1498600"/>
          </a:xfrm>
        </p:spPr>
        <p:txBody>
          <a:bodyPr>
            <a:normAutofit/>
          </a:bodyPr>
          <a:lstStyle/>
          <a:p>
            <a:endParaRPr lang="en-US" sz="2800" dirty="0" smtClean="0">
              <a:solidFill>
                <a:schemeClr val="bg1"/>
              </a:solidFill>
              <a:latin typeface="Arial" panose="020B0604020202020204" pitchFamily="34" charset="0"/>
              <a:cs typeface="Arial" panose="020B0604020202020204" pitchFamily="34" charset="0"/>
            </a:endParaRPr>
          </a:p>
          <a:p>
            <a:endParaRPr lang="en-US" sz="2800" dirty="0" smtClean="0">
              <a:solidFill>
                <a:schemeClr val="bg1"/>
              </a:solidFill>
              <a:latin typeface="Arial" panose="020B0604020202020204" pitchFamily="34" charset="0"/>
              <a:cs typeface="Arial" panose="020B0604020202020204" pitchFamily="34" charset="0"/>
            </a:endParaRPr>
          </a:p>
          <a:p>
            <a:endParaRPr lang="en-US" sz="2800" dirty="0" smtClean="0">
              <a:solidFill>
                <a:schemeClr val="bg1"/>
              </a:solidFill>
              <a:latin typeface="Arial" panose="020B0604020202020204" pitchFamily="34" charset="0"/>
              <a:cs typeface="Arial" panose="020B0604020202020204" pitchFamily="34" charset="0"/>
            </a:endParaRPr>
          </a:p>
          <a:p>
            <a:endParaRPr lang="en-US" sz="2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5508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721789" y="1240076"/>
            <a:ext cx="10489006" cy="5617923"/>
          </a:xfrm>
        </p:spPr>
        <p:txBody>
          <a:bodyPr>
            <a:normAutofit fontScale="55000" lnSpcReduction="20000"/>
          </a:bodyPr>
          <a:lstStyle/>
          <a:p>
            <a:pPr>
              <a:spcBef>
                <a:spcPts val="0"/>
              </a:spcBef>
            </a:pPr>
            <a:r>
              <a:rPr lang="en-US" sz="5100" b="1" dirty="0">
                <a:solidFill>
                  <a:schemeClr val="bg1"/>
                </a:solidFill>
                <a:latin typeface="Arial" panose="020B0604020202020204" pitchFamily="34" charset="0"/>
                <a:ea typeface="Arial"/>
                <a:cs typeface="Arial" panose="020B0604020202020204" pitchFamily="34" charset="0"/>
                <a:sym typeface="Arial"/>
              </a:rPr>
              <a:t>CA Education Code </a:t>
            </a:r>
            <a:endParaRPr lang="en-US" sz="5100" b="1" dirty="0">
              <a:solidFill>
                <a:schemeClr val="bg1"/>
              </a:solidFill>
              <a:latin typeface="Arial" panose="020B0604020202020204" pitchFamily="34" charset="0"/>
              <a:cs typeface="Arial" panose="020B0604020202020204" pitchFamily="34" charset="0"/>
              <a:sym typeface="Arial"/>
            </a:endParaRPr>
          </a:p>
          <a:p>
            <a:pPr lvl="1">
              <a:spcBef>
                <a:spcPts val="0"/>
              </a:spcBef>
              <a:buFont typeface="Wingdings" panose="05000000000000000000" pitchFamily="2" charset="2"/>
              <a:buChar char="Ø"/>
            </a:pPr>
            <a:r>
              <a:rPr lang="en-US" sz="3600" dirty="0">
                <a:solidFill>
                  <a:schemeClr val="bg1"/>
                </a:solidFill>
                <a:latin typeface="Arial" panose="020B0604020202020204" pitchFamily="34" charset="0"/>
                <a:ea typeface="Arial"/>
                <a:cs typeface="Arial" panose="020B0604020202020204" pitchFamily="34" charset="0"/>
                <a:sym typeface="Arial"/>
              </a:rPr>
              <a:t>Statute</a:t>
            </a:r>
            <a:r>
              <a:rPr lang="en-US" sz="3600" dirty="0">
                <a:solidFill>
                  <a:schemeClr val="bg1"/>
                </a:solidFill>
                <a:latin typeface="Arial" panose="020B0604020202020204" pitchFamily="34" charset="0"/>
                <a:cs typeface="Arial" panose="020B0604020202020204" pitchFamily="34" charset="0"/>
              </a:rPr>
              <a:t>, d</a:t>
            </a:r>
            <a:r>
              <a:rPr lang="en-US" sz="3600" dirty="0">
                <a:solidFill>
                  <a:schemeClr val="bg1"/>
                </a:solidFill>
                <a:latin typeface="Arial" panose="020B0604020202020204" pitchFamily="34" charset="0"/>
                <a:ea typeface="Arial"/>
                <a:cs typeface="Arial" panose="020B0604020202020204" pitchFamily="34" charset="0"/>
                <a:sym typeface="Arial"/>
              </a:rPr>
              <a:t>etermined by legislation</a:t>
            </a:r>
            <a:endParaRPr lang="en-US" sz="3600" dirty="0">
              <a:solidFill>
                <a:schemeClr val="bg1"/>
              </a:solidFill>
              <a:latin typeface="Arial" panose="020B0604020202020204" pitchFamily="34" charset="0"/>
              <a:cs typeface="Arial" panose="020B0604020202020204" pitchFamily="34" charset="0"/>
            </a:endParaRPr>
          </a:p>
          <a:p>
            <a:pPr marL="0" lvl="0" indent="0">
              <a:buNone/>
            </a:pPr>
            <a:endParaRPr lang="en-US" sz="3800" b="1" dirty="0">
              <a:solidFill>
                <a:schemeClr val="bg1"/>
              </a:solidFill>
              <a:latin typeface="Arial" panose="020B0604020202020204" pitchFamily="34" charset="0"/>
              <a:ea typeface="Arial"/>
              <a:cs typeface="Arial" panose="020B0604020202020204" pitchFamily="34" charset="0"/>
              <a:sym typeface="Arial"/>
            </a:endParaRPr>
          </a:p>
          <a:p>
            <a:r>
              <a:rPr lang="en-US" sz="5100" b="1" dirty="0">
                <a:solidFill>
                  <a:schemeClr val="bg1"/>
                </a:solidFill>
                <a:latin typeface="Arial" panose="020B0604020202020204" pitchFamily="34" charset="0"/>
                <a:ea typeface="Arial"/>
                <a:cs typeface="Arial" panose="020B0604020202020204" pitchFamily="34" charset="0"/>
                <a:sym typeface="Arial"/>
              </a:rPr>
              <a:t>Title 5 (California Code of Regulation</a:t>
            </a:r>
            <a:r>
              <a:rPr lang="en-US" sz="5100" b="1" dirty="0">
                <a:solidFill>
                  <a:schemeClr val="bg1"/>
                </a:solidFill>
                <a:latin typeface="Arial" panose="020B0604020202020204" pitchFamily="34" charset="0"/>
                <a:cs typeface="Arial" panose="020B0604020202020204" pitchFamily="34" charset="0"/>
              </a:rPr>
              <a:t>s)</a:t>
            </a:r>
          </a:p>
          <a:p>
            <a:pPr marL="457200" lvl="0" indent="0">
              <a:spcBef>
                <a:spcPts val="400"/>
              </a:spcBef>
              <a:buNone/>
            </a:pPr>
            <a:r>
              <a:rPr lang="en-US" sz="3800" dirty="0" smtClean="0">
                <a:solidFill>
                  <a:schemeClr val="bg1"/>
                </a:solidFill>
                <a:latin typeface="Arial" panose="020B0604020202020204" pitchFamily="34" charset="0"/>
                <a:ea typeface="Arial"/>
                <a:cs typeface="Arial" panose="020B0604020202020204" pitchFamily="34" charset="0"/>
                <a:sym typeface="Arial"/>
              </a:rPr>
              <a:t>Title </a:t>
            </a:r>
            <a:r>
              <a:rPr lang="en-US" sz="3800" dirty="0">
                <a:solidFill>
                  <a:schemeClr val="bg1"/>
                </a:solidFill>
                <a:latin typeface="Arial" panose="020B0604020202020204" pitchFamily="34" charset="0"/>
                <a:ea typeface="Arial"/>
                <a:cs typeface="Arial" panose="020B0604020202020204" pitchFamily="34" charset="0"/>
                <a:sym typeface="Arial"/>
              </a:rPr>
              <a:t>5: Education</a:t>
            </a:r>
            <a:endParaRPr lang="en-US" sz="3800" dirty="0">
              <a:solidFill>
                <a:schemeClr val="bg1"/>
              </a:solidFill>
              <a:latin typeface="Arial" panose="020B0604020202020204" pitchFamily="34" charset="0"/>
              <a:cs typeface="Arial" panose="020B0604020202020204" pitchFamily="34" charset="0"/>
            </a:endParaRPr>
          </a:p>
          <a:p>
            <a:pPr marL="457200" lvl="0" indent="457200">
              <a:spcBef>
                <a:spcPts val="400"/>
              </a:spcBef>
              <a:buNone/>
            </a:pPr>
            <a:r>
              <a:rPr lang="en-US" sz="3800" dirty="0">
                <a:solidFill>
                  <a:schemeClr val="bg1"/>
                </a:solidFill>
                <a:latin typeface="Arial" panose="020B0604020202020204" pitchFamily="34" charset="0"/>
                <a:ea typeface="Arial"/>
                <a:cs typeface="Arial" panose="020B0604020202020204" pitchFamily="34" charset="0"/>
                <a:sym typeface="Arial"/>
              </a:rPr>
              <a:t>Division 6: California Community Colleges</a:t>
            </a:r>
            <a:endParaRPr lang="en-US" sz="3800" dirty="0">
              <a:solidFill>
                <a:schemeClr val="bg1"/>
              </a:solidFill>
              <a:latin typeface="Arial" panose="020B0604020202020204" pitchFamily="34" charset="0"/>
              <a:cs typeface="Arial" panose="020B0604020202020204" pitchFamily="34" charset="0"/>
            </a:endParaRPr>
          </a:p>
          <a:p>
            <a:pPr marL="914400" lvl="0" indent="457200">
              <a:spcBef>
                <a:spcPts val="400"/>
              </a:spcBef>
              <a:buNone/>
            </a:pPr>
            <a:r>
              <a:rPr lang="en-US" sz="3800" dirty="0">
                <a:solidFill>
                  <a:schemeClr val="bg1"/>
                </a:solidFill>
                <a:latin typeface="Arial" panose="020B0604020202020204" pitchFamily="34" charset="0"/>
                <a:ea typeface="Arial"/>
                <a:cs typeface="Arial" panose="020B0604020202020204" pitchFamily="34" charset="0"/>
                <a:sym typeface="Arial"/>
              </a:rPr>
              <a:t>Chapter 6: Curriculum and Instruction</a:t>
            </a:r>
            <a:endParaRPr lang="en-US" sz="3800" dirty="0">
              <a:solidFill>
                <a:schemeClr val="bg1"/>
              </a:solidFill>
              <a:latin typeface="Arial" panose="020B0604020202020204" pitchFamily="34" charset="0"/>
              <a:cs typeface="Arial" panose="020B0604020202020204" pitchFamily="34" charset="0"/>
            </a:endParaRPr>
          </a:p>
          <a:p>
            <a:pPr marL="1371600" lvl="0" indent="457200">
              <a:spcBef>
                <a:spcPts val="400"/>
              </a:spcBef>
              <a:buNone/>
            </a:pPr>
            <a:r>
              <a:rPr lang="en-US" sz="3800" dirty="0">
                <a:solidFill>
                  <a:schemeClr val="bg1"/>
                </a:solidFill>
                <a:latin typeface="Arial" panose="020B0604020202020204" pitchFamily="34" charset="0"/>
                <a:ea typeface="Arial"/>
                <a:cs typeface="Arial" panose="020B0604020202020204" pitchFamily="34" charset="0"/>
                <a:sym typeface="Arial"/>
              </a:rPr>
              <a:t>Subchapter 1: Programs, Courses, and Classes</a:t>
            </a:r>
            <a:endParaRPr lang="en-US" sz="3800" dirty="0">
              <a:solidFill>
                <a:schemeClr val="bg1"/>
              </a:solidFill>
              <a:latin typeface="Arial" panose="020B0604020202020204" pitchFamily="34" charset="0"/>
              <a:cs typeface="Arial" panose="020B0604020202020204" pitchFamily="34" charset="0"/>
            </a:endParaRPr>
          </a:p>
          <a:p>
            <a:pPr marL="0" lvl="0" indent="0">
              <a:buNone/>
            </a:pPr>
            <a:endParaRPr lang="en-US" sz="3800" dirty="0">
              <a:solidFill>
                <a:schemeClr val="bg1"/>
              </a:solidFill>
              <a:latin typeface="Arial" panose="020B0604020202020204" pitchFamily="34" charset="0"/>
              <a:cs typeface="Arial" panose="020B0604020202020204" pitchFamily="34" charset="0"/>
            </a:endParaRPr>
          </a:p>
          <a:p>
            <a:pPr marL="0" lvl="0" indent="0">
              <a:buNone/>
            </a:pPr>
            <a:r>
              <a:rPr lang="en-US" sz="3800" dirty="0">
                <a:solidFill>
                  <a:schemeClr val="bg1"/>
                </a:solidFill>
                <a:latin typeface="Arial" panose="020B0604020202020204" pitchFamily="34" charset="0"/>
                <a:cs typeface="Arial" panose="020B0604020202020204" pitchFamily="34" charset="0"/>
              </a:rPr>
              <a:t>		Division 5: California State University (CSU) system</a:t>
            </a:r>
          </a:p>
          <a:p>
            <a:pPr marL="0" lvl="0" indent="0">
              <a:buNone/>
            </a:pPr>
            <a:r>
              <a:rPr lang="en-US" sz="3800" dirty="0">
                <a:solidFill>
                  <a:schemeClr val="bg1"/>
                </a:solidFill>
                <a:latin typeface="Arial" panose="020B0604020202020204" pitchFamily="34" charset="0"/>
                <a:cs typeface="Arial" panose="020B0604020202020204" pitchFamily="34" charset="0"/>
              </a:rPr>
              <a:t>		Division 10: University of California (UC) system </a:t>
            </a:r>
            <a:endParaRPr lang="en-US" sz="3800" dirty="0" smtClean="0">
              <a:solidFill>
                <a:schemeClr val="bg1"/>
              </a:solidFill>
              <a:latin typeface="Arial" panose="020B0604020202020204" pitchFamily="34" charset="0"/>
              <a:cs typeface="Arial" panose="020B0604020202020204" pitchFamily="34" charset="0"/>
            </a:endParaRPr>
          </a:p>
          <a:p>
            <a:pPr marL="0" lvl="0" indent="0">
              <a:buNone/>
            </a:pPr>
            <a:endParaRPr lang="en-US" sz="3800" dirty="0" smtClean="0">
              <a:solidFill>
                <a:schemeClr val="bg1"/>
              </a:solidFill>
              <a:latin typeface="Arial" panose="020B0604020202020204" pitchFamily="34" charset="0"/>
              <a:cs typeface="Arial" panose="020B0604020202020204" pitchFamily="34" charset="0"/>
            </a:endParaRPr>
          </a:p>
          <a:p>
            <a:pPr marL="0" indent="0">
              <a:buNone/>
            </a:pPr>
            <a:r>
              <a:rPr lang="en-US" sz="3800" dirty="0">
                <a:solidFill>
                  <a:schemeClr val="bg1"/>
                </a:solidFill>
                <a:latin typeface="Arial" panose="020B0604020202020204" pitchFamily="34" charset="0"/>
                <a:cs typeface="Arial" panose="020B0604020202020204" pitchFamily="34" charset="0"/>
              </a:rPr>
              <a:t>Easy to </a:t>
            </a:r>
            <a:r>
              <a:rPr lang="en-US" sz="3800" dirty="0" smtClean="0">
                <a:solidFill>
                  <a:schemeClr val="bg1"/>
                </a:solidFill>
                <a:latin typeface="Arial" panose="020B0604020202020204" pitchFamily="34" charset="0"/>
                <a:cs typeface="Arial" panose="020B0604020202020204" pitchFamily="34" charset="0"/>
              </a:rPr>
              <a:t>search </a:t>
            </a:r>
            <a:r>
              <a:rPr lang="en-US" sz="3800" dirty="0">
                <a:solidFill>
                  <a:schemeClr val="bg1"/>
                </a:solidFill>
                <a:latin typeface="Arial" panose="020B0604020202020204" pitchFamily="34" charset="0"/>
                <a:ea typeface="Arial"/>
                <a:cs typeface="Arial" panose="020B0604020202020204" pitchFamily="34" charset="0"/>
                <a:sym typeface="Arial"/>
              </a:rPr>
              <a:t>CA Code of Regulations </a:t>
            </a:r>
            <a:r>
              <a:rPr lang="en-US" sz="3800" dirty="0" smtClean="0">
                <a:solidFill>
                  <a:schemeClr val="bg1"/>
                </a:solidFill>
                <a:latin typeface="Arial" panose="020B0604020202020204" pitchFamily="34" charset="0"/>
                <a:cs typeface="Arial" panose="020B0604020202020204" pitchFamily="34" charset="0"/>
              </a:rPr>
              <a:t>at:</a:t>
            </a:r>
          </a:p>
          <a:p>
            <a:pPr marL="0" indent="0">
              <a:buNone/>
            </a:pPr>
            <a:r>
              <a:rPr lang="en-US" sz="3800" u="sng" dirty="0" smtClean="0">
                <a:solidFill>
                  <a:schemeClr val="bg1"/>
                </a:solidFill>
                <a:latin typeface="Arial" panose="020B0604020202020204" pitchFamily="34" charset="0"/>
                <a:ea typeface="Arial"/>
                <a:cs typeface="Arial" panose="020B0604020202020204" pitchFamily="34" charset="0"/>
                <a:sym typeface="Arial"/>
                <a:hlinkClick r:id="rId3" tooltip="Link to Westlaw Title 5 site"/>
              </a:rPr>
              <a:t>https</a:t>
            </a:r>
            <a:r>
              <a:rPr lang="en-US" sz="3800" u="sng" dirty="0">
                <a:solidFill>
                  <a:schemeClr val="bg1"/>
                </a:solidFill>
                <a:latin typeface="Arial" panose="020B0604020202020204" pitchFamily="34" charset="0"/>
                <a:ea typeface="Arial"/>
                <a:cs typeface="Arial" panose="020B0604020202020204" pitchFamily="34" charset="0"/>
                <a:sym typeface="Arial"/>
                <a:hlinkClick r:id="rId3" tooltip="Link to Westlaw Title 5 site"/>
              </a:rPr>
              <a:t>://</a:t>
            </a:r>
            <a:r>
              <a:rPr lang="en-US" sz="3800" u="sng" dirty="0" smtClean="0">
                <a:solidFill>
                  <a:schemeClr val="bg1"/>
                </a:solidFill>
                <a:latin typeface="Arial" panose="020B0604020202020204" pitchFamily="34" charset="0"/>
                <a:ea typeface="Arial"/>
                <a:cs typeface="Arial" panose="020B0604020202020204" pitchFamily="34" charset="0"/>
                <a:sym typeface="Arial"/>
                <a:hlinkClick r:id="rId3" tooltip="Link to Westlaw Title 5 site"/>
              </a:rPr>
              <a:t>govt.westlaw.com/calregs/Browse/Home/California/CaliforniaCodeofRegulations</a:t>
            </a:r>
            <a:endParaRPr lang="en-US" sz="3800" dirty="0">
              <a:solidFill>
                <a:schemeClr val="bg1"/>
              </a:solidFill>
              <a:latin typeface="Arial" panose="020B0604020202020204" pitchFamily="34" charset="0"/>
              <a:cs typeface="Arial" panose="020B0604020202020204" pitchFamily="34" charset="0"/>
            </a:endParaRPr>
          </a:p>
        </p:txBody>
      </p:sp>
      <p:sp>
        <p:nvSpPr>
          <p:cNvPr id="6" name="Title 1"/>
          <p:cNvSpPr txBox="1">
            <a:spLocks/>
          </p:cNvSpPr>
          <p:nvPr/>
        </p:nvSpPr>
        <p:spPr>
          <a:xfrm>
            <a:off x="125260" y="112734"/>
            <a:ext cx="11887200" cy="914400"/>
          </a:xfrm>
          <a:prstGeom prst="rect">
            <a:avLst/>
          </a:prstGeom>
          <a:solidFill>
            <a:schemeClr val="tx1">
              <a:lumMod val="95000"/>
            </a:schemeClr>
          </a:solidFill>
          <a:ln w="15875" cap="rnd" cmpd="sng" algn="ctr">
            <a:noFill/>
            <a:prstDash val="soli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dk1"/>
                </a:solidFill>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n-US" sz="3200" dirty="0" smtClean="0"/>
              <a:t>Layers of guidance</a:t>
            </a:r>
            <a:endParaRPr lang="en-US" sz="3200" dirty="0"/>
          </a:p>
        </p:txBody>
      </p:sp>
    </p:spTree>
    <p:extLst>
      <p:ext uri="{BB962C8B-B14F-4D97-AF65-F5344CB8AC3E}">
        <p14:creationId xmlns:p14="http://schemas.microsoft.com/office/powerpoint/2010/main" val="3634335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721789" y="1027134"/>
            <a:ext cx="10489006" cy="5586607"/>
          </a:xfrm>
        </p:spPr>
        <p:txBody>
          <a:bodyPr>
            <a:normAutofit/>
          </a:bodyPr>
          <a:lstStyle/>
          <a:p>
            <a:pPr lvl="0">
              <a:buFont typeface="Wingdings" panose="05000000000000000000" pitchFamily="2" charset="2"/>
              <a:buChar char="Ø"/>
            </a:pPr>
            <a:r>
              <a:rPr lang="en-US" sz="2800" dirty="0">
                <a:solidFill>
                  <a:schemeClr val="bg1"/>
                </a:solidFill>
                <a:latin typeface="Arial" panose="020B0604020202020204" pitchFamily="34" charset="0"/>
                <a:ea typeface="Arial"/>
                <a:cs typeface="Arial" panose="020B0604020202020204" pitchFamily="34" charset="0"/>
                <a:sym typeface="Arial"/>
              </a:rPr>
              <a:t>Interprets </a:t>
            </a:r>
            <a:r>
              <a:rPr lang="en-US" sz="2800" dirty="0" smtClean="0">
                <a:solidFill>
                  <a:schemeClr val="bg1"/>
                </a:solidFill>
                <a:latin typeface="Arial" panose="020B0604020202020204" pitchFamily="34" charset="0"/>
                <a:ea typeface="Arial"/>
                <a:cs typeface="Arial" panose="020B0604020202020204" pitchFamily="34" charset="0"/>
                <a:sym typeface="Arial"/>
              </a:rPr>
              <a:t>the Ed </a:t>
            </a:r>
            <a:r>
              <a:rPr lang="en-US" sz="2800" dirty="0">
                <a:solidFill>
                  <a:schemeClr val="bg1"/>
                </a:solidFill>
                <a:latin typeface="Arial" panose="020B0604020202020204" pitchFamily="34" charset="0"/>
                <a:ea typeface="Arial"/>
                <a:cs typeface="Arial" panose="020B0604020202020204" pitchFamily="34" charset="0"/>
                <a:sym typeface="Arial"/>
              </a:rPr>
              <a:t>Code into regulations, </a:t>
            </a:r>
            <a:r>
              <a:rPr lang="en-US" sz="2800" dirty="0">
                <a:solidFill>
                  <a:schemeClr val="bg1"/>
                </a:solidFill>
                <a:latin typeface="Arial" panose="020B0604020202020204" pitchFamily="34" charset="0"/>
                <a:cs typeface="Arial" panose="020B0604020202020204" pitchFamily="34" charset="0"/>
              </a:rPr>
              <a:t>d</a:t>
            </a:r>
            <a:r>
              <a:rPr lang="en-US" sz="2800" dirty="0">
                <a:solidFill>
                  <a:schemeClr val="bg1"/>
                </a:solidFill>
                <a:latin typeface="Arial" panose="020B0604020202020204" pitchFamily="34" charset="0"/>
                <a:ea typeface="Arial"/>
                <a:cs typeface="Arial" panose="020B0604020202020204" pitchFamily="34" charset="0"/>
                <a:sym typeface="Arial"/>
              </a:rPr>
              <a:t>etermined by Board of Governors (CCC)</a:t>
            </a:r>
          </a:p>
          <a:p>
            <a:pPr marL="0" indent="0">
              <a:buNone/>
            </a:pPr>
            <a:r>
              <a:rPr lang="en-US" sz="2400" dirty="0">
                <a:solidFill>
                  <a:schemeClr val="bg1"/>
                </a:solidFill>
                <a:latin typeface="Arial" panose="020B0604020202020204" pitchFamily="34" charset="0"/>
                <a:cs typeface="Arial" panose="020B0604020202020204" pitchFamily="34" charset="0"/>
              </a:rPr>
              <a:t>Some Sections of the Law and Regulations in Title </a:t>
            </a:r>
            <a:r>
              <a:rPr lang="en-US" sz="2400" dirty="0" smtClean="0">
                <a:solidFill>
                  <a:schemeClr val="bg1"/>
                </a:solidFill>
                <a:latin typeface="Arial" panose="020B0604020202020204" pitchFamily="34" charset="0"/>
                <a:cs typeface="Arial" panose="020B0604020202020204" pitchFamily="34" charset="0"/>
              </a:rPr>
              <a:t>5:</a:t>
            </a:r>
            <a:endParaRPr lang="en-US" sz="2400"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70902 Local Governing Board Approval of Curriculum</a:t>
            </a:r>
          </a:p>
          <a:p>
            <a:r>
              <a:rPr lang="en-US" dirty="0">
                <a:solidFill>
                  <a:schemeClr val="bg1"/>
                </a:solidFill>
                <a:latin typeface="Arial" panose="020B0604020202020204" pitchFamily="34" charset="0"/>
                <a:cs typeface="Arial" panose="020B0604020202020204" pitchFamily="34" charset="0"/>
              </a:rPr>
              <a:t>55000.5 Handbook; Monitoring and Review of Approved Courses and Programs</a:t>
            </a:r>
          </a:p>
          <a:p>
            <a:r>
              <a:rPr lang="en-US" dirty="0">
                <a:solidFill>
                  <a:schemeClr val="bg1"/>
                </a:solidFill>
                <a:latin typeface="Arial" panose="020B0604020202020204" pitchFamily="34" charset="0"/>
                <a:cs typeface="Arial" panose="020B0604020202020204" pitchFamily="34" charset="0"/>
              </a:rPr>
              <a:t>55002 Standards and Criteria for Courses</a:t>
            </a:r>
          </a:p>
          <a:p>
            <a:r>
              <a:rPr lang="en-US" dirty="0">
                <a:solidFill>
                  <a:schemeClr val="bg1"/>
                </a:solidFill>
                <a:latin typeface="Arial" panose="020B0604020202020204" pitchFamily="34" charset="0"/>
                <a:cs typeface="Arial" panose="020B0604020202020204" pitchFamily="34" charset="0"/>
              </a:rPr>
              <a:t>55002.5 Credit Hour</a:t>
            </a:r>
          </a:p>
          <a:p>
            <a:r>
              <a:rPr lang="en-US" dirty="0">
                <a:solidFill>
                  <a:schemeClr val="bg1"/>
                </a:solidFill>
                <a:latin typeface="Arial" panose="020B0604020202020204" pitchFamily="34" charset="0"/>
                <a:cs typeface="Arial" panose="020B0604020202020204" pitchFamily="34" charset="0"/>
              </a:rPr>
              <a:t>55003 Policies for Prerequisites, </a:t>
            </a:r>
            <a:r>
              <a:rPr lang="en-US" dirty="0" err="1">
                <a:solidFill>
                  <a:schemeClr val="bg1"/>
                </a:solidFill>
                <a:latin typeface="Arial" panose="020B0604020202020204" pitchFamily="34" charset="0"/>
                <a:cs typeface="Arial" panose="020B0604020202020204" pitchFamily="34" charset="0"/>
              </a:rPr>
              <a:t>Corequisites</a:t>
            </a:r>
            <a:r>
              <a:rPr lang="en-US" dirty="0">
                <a:solidFill>
                  <a:schemeClr val="bg1"/>
                </a:solidFill>
                <a:latin typeface="Arial" panose="020B0604020202020204" pitchFamily="34" charset="0"/>
                <a:cs typeface="Arial" panose="020B0604020202020204" pitchFamily="34" charset="0"/>
              </a:rPr>
              <a:t> and Advisories on Recommended Preparation</a:t>
            </a:r>
          </a:p>
          <a:p>
            <a:r>
              <a:rPr lang="en-US" dirty="0">
                <a:solidFill>
                  <a:schemeClr val="bg1"/>
                </a:solidFill>
                <a:latin typeface="Arial" panose="020B0604020202020204" pitchFamily="34" charset="0"/>
                <a:cs typeface="Arial" panose="020B0604020202020204" pitchFamily="34" charset="0"/>
              </a:rPr>
              <a:t>55040 District Policy for Course Repetition </a:t>
            </a:r>
          </a:p>
          <a:p>
            <a:pPr marL="0" indent="0">
              <a:buNone/>
            </a:pPr>
            <a:r>
              <a:rPr lang="en-US" dirty="0">
                <a:solidFill>
                  <a:schemeClr val="bg1"/>
                </a:solidFill>
                <a:latin typeface="Arial" panose="020B0604020202020204" pitchFamily="34" charset="0"/>
                <a:cs typeface="Arial" panose="020B0604020202020204" pitchFamily="34" charset="0"/>
              </a:rPr>
              <a:t>and </a:t>
            </a:r>
            <a:r>
              <a:rPr lang="en-US" dirty="0" smtClean="0">
                <a:solidFill>
                  <a:schemeClr val="bg1"/>
                </a:solidFill>
                <a:latin typeface="Arial" panose="020B0604020202020204" pitchFamily="34" charset="0"/>
                <a:cs typeface="Arial" panose="020B0604020202020204" pitchFamily="34" charset="0"/>
              </a:rPr>
              <a:t>so on </a:t>
            </a:r>
            <a:r>
              <a:rPr lang="en-US" dirty="0">
                <a:solidFill>
                  <a:schemeClr val="bg1"/>
                </a:solidFill>
                <a:latin typeface="Arial" panose="020B0604020202020204" pitchFamily="34" charset="0"/>
                <a:cs typeface="Arial" panose="020B0604020202020204" pitchFamily="34" charset="0"/>
              </a:rPr>
              <a:t>…..</a:t>
            </a:r>
            <a:endParaRPr lang="en-US" sz="2800" dirty="0">
              <a:solidFill>
                <a:schemeClr val="bg1"/>
              </a:solidFill>
              <a:latin typeface="Arial" panose="020B0604020202020204" pitchFamily="34" charset="0"/>
              <a:ea typeface="Arial"/>
              <a:cs typeface="Arial" panose="020B0604020202020204" pitchFamily="34" charset="0"/>
              <a:sym typeface="Arial"/>
            </a:endParaRPr>
          </a:p>
          <a:p>
            <a:pPr marL="0" indent="0">
              <a:buNone/>
            </a:pPr>
            <a:endParaRPr lang="en-US" dirty="0"/>
          </a:p>
        </p:txBody>
      </p:sp>
      <p:sp>
        <p:nvSpPr>
          <p:cNvPr id="6" name="Title 1"/>
          <p:cNvSpPr txBox="1">
            <a:spLocks/>
          </p:cNvSpPr>
          <p:nvPr/>
        </p:nvSpPr>
        <p:spPr>
          <a:xfrm>
            <a:off x="125260" y="112734"/>
            <a:ext cx="11887200" cy="914400"/>
          </a:xfrm>
          <a:prstGeom prst="rect">
            <a:avLst/>
          </a:prstGeom>
          <a:solidFill>
            <a:schemeClr val="tx1">
              <a:lumMod val="95000"/>
            </a:schemeClr>
          </a:solidFill>
          <a:ln w="15875" cap="rnd" cmpd="sng" algn="ctr">
            <a:noFill/>
            <a:prstDash val="soli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dk1"/>
                </a:solidFill>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n-US" sz="3200" dirty="0" smtClean="0"/>
              <a:t>What is title 5?</a:t>
            </a:r>
            <a:endParaRPr lang="en-US" sz="3200" dirty="0"/>
          </a:p>
        </p:txBody>
      </p:sp>
    </p:spTree>
    <p:extLst>
      <p:ext uri="{BB962C8B-B14F-4D97-AF65-F5344CB8AC3E}">
        <p14:creationId xmlns:p14="http://schemas.microsoft.com/office/powerpoint/2010/main" val="152853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96320" y="1315233"/>
            <a:ext cx="10676896" cy="5386190"/>
          </a:xfrm>
        </p:spPr>
        <p:txBody>
          <a:bodyPr>
            <a:noAutofit/>
          </a:bodyPr>
          <a:lstStyle/>
          <a:p>
            <a:pPr>
              <a:buFont typeface="Wingdings" panose="05000000000000000000" pitchFamily="2" charset="2"/>
              <a:buChar char="Ø"/>
            </a:pPr>
            <a:r>
              <a:rPr lang="en-US" sz="2400" dirty="0">
                <a:solidFill>
                  <a:schemeClr val="bg1"/>
                </a:solidFill>
                <a:latin typeface="Arial" panose="020B0604020202020204" pitchFamily="34" charset="0"/>
                <a:ea typeface="Arial"/>
                <a:cs typeface="Arial" panose="020B0604020202020204" pitchFamily="34" charset="0"/>
                <a:sym typeface="Arial"/>
              </a:rPr>
              <a:t>Required by Title 5, Section 55000.5</a:t>
            </a:r>
          </a:p>
          <a:p>
            <a:pPr>
              <a:buFont typeface="Wingdings" panose="05000000000000000000" pitchFamily="2" charset="2"/>
              <a:buChar char="Ø"/>
            </a:pPr>
            <a:r>
              <a:rPr lang="en-US" sz="2400" dirty="0">
                <a:solidFill>
                  <a:schemeClr val="bg1"/>
                </a:solidFill>
                <a:latin typeface="Arial" panose="020B0604020202020204" pitchFamily="34" charset="0"/>
                <a:ea typeface="Arial"/>
                <a:cs typeface="Arial" panose="020B0604020202020204" pitchFamily="34" charset="0"/>
                <a:sym typeface="Arial"/>
              </a:rPr>
              <a:t>Program and Course Approval Handbook (PCAH)</a:t>
            </a:r>
            <a:endParaRPr lang="en-US" sz="2400" dirty="0">
              <a:solidFill>
                <a:schemeClr val="bg1"/>
              </a:solidFill>
              <a:latin typeface="Arial" panose="020B0604020202020204" pitchFamily="34" charset="0"/>
              <a:cs typeface="Arial" panose="020B0604020202020204" pitchFamily="34" charset="0"/>
            </a:endParaRPr>
          </a:p>
          <a:p>
            <a:pPr marL="127000" lvl="0" indent="0">
              <a:spcBef>
                <a:spcPts val="360"/>
              </a:spcBef>
              <a:buSzPts val="1600"/>
              <a:buNone/>
            </a:pPr>
            <a:r>
              <a:rPr lang="en-US" sz="2400" dirty="0">
                <a:solidFill>
                  <a:schemeClr val="bg1"/>
                </a:solidFill>
                <a:latin typeface="Arial" panose="020B0604020202020204" pitchFamily="34" charset="0"/>
                <a:ea typeface="Arial"/>
                <a:cs typeface="Arial" panose="020B0604020202020204" pitchFamily="34" charset="0"/>
                <a:sym typeface="Arial"/>
              </a:rPr>
              <a:t>	Developed by Chancellor’s </a:t>
            </a:r>
            <a:r>
              <a:rPr lang="en-US" sz="2400" dirty="0" smtClean="0">
                <a:solidFill>
                  <a:schemeClr val="bg1"/>
                </a:solidFill>
                <a:latin typeface="Arial" panose="020B0604020202020204" pitchFamily="34" charset="0"/>
                <a:ea typeface="Arial"/>
                <a:cs typeface="Arial" panose="020B0604020202020204" pitchFamily="34" charset="0"/>
                <a:sym typeface="Arial"/>
              </a:rPr>
              <a:t>Office </a:t>
            </a:r>
            <a:r>
              <a:rPr lang="en-US" sz="2400" dirty="0">
                <a:solidFill>
                  <a:schemeClr val="bg1"/>
                </a:solidFill>
                <a:latin typeface="Arial" panose="020B0604020202020204" pitchFamily="34" charset="0"/>
                <a:ea typeface="Arial"/>
                <a:cs typeface="Arial" panose="020B0604020202020204" pitchFamily="34" charset="0"/>
                <a:sym typeface="Arial"/>
              </a:rPr>
              <a:t>with CCC Curriculum Committee (5C)</a:t>
            </a:r>
          </a:p>
          <a:p>
            <a:pPr marL="127000" indent="0">
              <a:spcBef>
                <a:spcPts val="360"/>
              </a:spcBef>
              <a:buSzPts val="1600"/>
              <a:buNone/>
            </a:pPr>
            <a:r>
              <a:rPr lang="en-US" sz="2400" dirty="0">
                <a:solidFill>
                  <a:schemeClr val="bg1"/>
                </a:solidFill>
                <a:latin typeface="Arial" panose="020B0604020202020204" pitchFamily="34" charset="0"/>
                <a:ea typeface="Arial"/>
                <a:cs typeface="Arial" panose="020B0604020202020204" pitchFamily="34" charset="0"/>
                <a:sym typeface="Arial"/>
              </a:rPr>
              <a:t>	Establishes specific guidelines for implementing Title </a:t>
            </a:r>
            <a:r>
              <a:rPr lang="en-US" sz="2400" dirty="0" smtClean="0">
                <a:solidFill>
                  <a:schemeClr val="bg1"/>
                </a:solidFill>
                <a:latin typeface="Arial" panose="020B0604020202020204" pitchFamily="34" charset="0"/>
                <a:ea typeface="Arial"/>
                <a:cs typeface="Arial" panose="020B0604020202020204" pitchFamily="34" charset="0"/>
                <a:sym typeface="Arial"/>
              </a:rPr>
              <a:t>5</a:t>
            </a:r>
            <a:endParaRPr lang="en-US" sz="2400" dirty="0">
              <a:solidFill>
                <a:schemeClr val="bg1"/>
              </a:solidFill>
              <a:latin typeface="Arial" panose="020B0604020202020204" pitchFamily="34" charset="0"/>
              <a:ea typeface="Arial"/>
              <a:cs typeface="Arial" panose="020B0604020202020204" pitchFamily="34" charset="0"/>
              <a:sym typeface="Arial"/>
            </a:endParaRPr>
          </a:p>
          <a:p>
            <a:pPr marL="469900">
              <a:spcBef>
                <a:spcPts val="360"/>
              </a:spcBef>
              <a:buSzPts val="1600"/>
              <a:buFont typeface="Wingdings" panose="05000000000000000000" pitchFamily="2" charset="2"/>
              <a:buChar char="Ø"/>
            </a:pPr>
            <a:endParaRPr lang="en-US" sz="2400" dirty="0">
              <a:solidFill>
                <a:schemeClr val="bg1"/>
              </a:solidFill>
              <a:latin typeface="Arial" panose="020B0604020202020204" pitchFamily="34" charset="0"/>
              <a:ea typeface="Arial"/>
              <a:cs typeface="Arial" panose="020B0604020202020204" pitchFamily="34" charset="0"/>
              <a:sym typeface="Arial"/>
            </a:endParaRPr>
          </a:p>
          <a:p>
            <a:pPr>
              <a:buFont typeface="Wingdings" panose="05000000000000000000" pitchFamily="2" charset="2"/>
              <a:buChar char="Ø"/>
            </a:pPr>
            <a:r>
              <a:rPr lang="en-US" sz="2400" dirty="0">
                <a:solidFill>
                  <a:schemeClr val="bg1"/>
                </a:solidFill>
                <a:latin typeface="Arial" panose="020B0604020202020204" pitchFamily="34" charset="0"/>
                <a:cs typeface="Arial" panose="020B0604020202020204" pitchFamily="34" charset="0"/>
              </a:rPr>
              <a:t>Provides criteria for program development and approval: Appropriateness to Mission, Need, Curriculum Standards, Adequate Resources, Compliance </a:t>
            </a:r>
          </a:p>
          <a:p>
            <a:pPr>
              <a:buFont typeface="Wingdings" panose="05000000000000000000" pitchFamily="2" charset="2"/>
              <a:buChar char="Ø"/>
            </a:pPr>
            <a:r>
              <a:rPr lang="en-US" sz="2400" dirty="0">
                <a:solidFill>
                  <a:schemeClr val="bg1"/>
                </a:solidFill>
                <a:latin typeface="Arial" panose="020B0604020202020204" pitchFamily="34" charset="0"/>
                <a:cs typeface="Arial" panose="020B0604020202020204" pitchFamily="34" charset="0"/>
              </a:rPr>
              <a:t>Provides criteria needed for course development and approval: </a:t>
            </a:r>
            <a:r>
              <a:rPr lang="en-US" sz="2400" dirty="0" smtClean="0">
                <a:solidFill>
                  <a:schemeClr val="bg1"/>
                </a:solidFill>
                <a:latin typeface="Arial" panose="020B0604020202020204" pitchFamily="34" charset="0"/>
                <a:cs typeface="Arial" panose="020B0604020202020204" pitchFamily="34" charset="0"/>
              </a:rPr>
              <a:t>Course </a:t>
            </a:r>
            <a:r>
              <a:rPr lang="en-US" sz="2400" dirty="0">
                <a:solidFill>
                  <a:schemeClr val="bg1"/>
                </a:solidFill>
                <a:latin typeface="Arial" panose="020B0604020202020204" pitchFamily="34" charset="0"/>
                <a:cs typeface="Arial" panose="020B0604020202020204" pitchFamily="34" charset="0"/>
              </a:rPr>
              <a:t>Outline of Record (</a:t>
            </a:r>
            <a:r>
              <a:rPr lang="en-US" sz="2400" dirty="0" smtClean="0">
                <a:solidFill>
                  <a:schemeClr val="bg1"/>
                </a:solidFill>
                <a:latin typeface="Arial" panose="020B0604020202020204" pitchFamily="34" charset="0"/>
                <a:cs typeface="Arial" panose="020B0604020202020204" pitchFamily="34" charset="0"/>
              </a:rPr>
              <a:t>COR)</a:t>
            </a:r>
            <a:endParaRPr lang="en-US" sz="2400" dirty="0">
              <a:solidFill>
                <a:schemeClr val="bg1"/>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en-US" sz="2400" dirty="0">
                <a:solidFill>
                  <a:schemeClr val="bg1"/>
                </a:solidFill>
                <a:latin typeface="Arial" panose="020B0604020202020204" pitchFamily="34" charset="0"/>
                <a:ea typeface="Arial"/>
                <a:cs typeface="Arial" panose="020B0604020202020204" pitchFamily="34" charset="0"/>
                <a:sym typeface="Arial"/>
              </a:rPr>
              <a:t>Chancellor’s Office Guidelines</a:t>
            </a:r>
            <a:endParaRPr lang="en-US" sz="2400" dirty="0">
              <a:solidFill>
                <a:schemeClr val="bg1"/>
              </a:solidFill>
              <a:latin typeface="Arial" panose="020B0604020202020204" pitchFamily="34" charset="0"/>
              <a:cs typeface="Arial" panose="020B0604020202020204" pitchFamily="34" charset="0"/>
              <a:sym typeface="Arial"/>
            </a:endParaRPr>
          </a:p>
          <a:p>
            <a:pPr marL="0" lvl="0" indent="0">
              <a:buNone/>
            </a:pPr>
            <a:r>
              <a:rPr lang="en-US" sz="2400" dirty="0">
                <a:solidFill>
                  <a:schemeClr val="bg1"/>
                </a:solidFill>
                <a:latin typeface="Arial" panose="020B0604020202020204" pitchFamily="34" charset="0"/>
                <a:ea typeface="Arial"/>
                <a:cs typeface="Arial" panose="020B0604020202020204" pitchFamily="34" charset="0"/>
                <a:sym typeface="Arial"/>
              </a:rPr>
              <a:t> 	Further clarify implementation of Title 5 and emerging issues (e.g. AB 705)</a:t>
            </a:r>
          </a:p>
          <a:p>
            <a:endParaRPr lang="en-US" sz="2400" dirty="0">
              <a:solidFill>
                <a:schemeClr val="bg1"/>
              </a:solidFill>
            </a:endParaRPr>
          </a:p>
        </p:txBody>
      </p:sp>
      <p:sp>
        <p:nvSpPr>
          <p:cNvPr id="6" name="Title 1"/>
          <p:cNvSpPr txBox="1">
            <a:spLocks/>
          </p:cNvSpPr>
          <p:nvPr/>
        </p:nvSpPr>
        <p:spPr>
          <a:xfrm>
            <a:off x="173003" y="112734"/>
            <a:ext cx="11887200" cy="914400"/>
          </a:xfrm>
          <a:prstGeom prst="rect">
            <a:avLst/>
          </a:prstGeom>
          <a:solidFill>
            <a:schemeClr val="tx1">
              <a:lumMod val="95000"/>
            </a:schemeClr>
          </a:solidFill>
          <a:ln w="15875" cap="rnd" cmpd="sng" algn="ctr">
            <a:noFill/>
            <a:prstDash val="soli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dk1"/>
                </a:solidFill>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n-US" sz="3200" dirty="0" smtClean="0"/>
              <a:t>What document interprets title 5?  </a:t>
            </a:r>
            <a:r>
              <a:rPr lang="en-US" sz="3200" dirty="0" err="1" smtClean="0"/>
              <a:t>Pcah</a:t>
            </a:r>
            <a:r>
              <a:rPr lang="en-US" sz="3200" dirty="0" smtClean="0"/>
              <a:t>!</a:t>
            </a:r>
            <a:endParaRPr lang="en-US" sz="3200" dirty="0"/>
          </a:p>
        </p:txBody>
      </p:sp>
    </p:spTree>
    <p:extLst>
      <p:ext uri="{BB962C8B-B14F-4D97-AF65-F5344CB8AC3E}">
        <p14:creationId xmlns:p14="http://schemas.microsoft.com/office/powerpoint/2010/main" val="4282870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721789" y="1027134"/>
            <a:ext cx="10489006" cy="5586607"/>
          </a:xfrm>
        </p:spPr>
        <p:txBody>
          <a:bodyPr>
            <a:normAutofit/>
          </a:bodyPr>
          <a:lstStyle/>
          <a:p>
            <a:r>
              <a:rPr lang="en-US" sz="3200" dirty="0">
                <a:solidFill>
                  <a:schemeClr val="bg1"/>
                </a:solidFill>
                <a:latin typeface="Arial" panose="020B0604020202020204" pitchFamily="34" charset="0"/>
                <a:cs typeface="Arial" panose="020B0604020202020204" pitchFamily="34" charset="0"/>
              </a:rPr>
              <a:t>It’s the LAW!</a:t>
            </a:r>
          </a:p>
          <a:p>
            <a:pPr marL="0" indent="0">
              <a:buNone/>
            </a:pPr>
            <a:endParaRPr lang="en-US" sz="3200" dirty="0">
              <a:solidFill>
                <a:schemeClr val="bg1"/>
              </a:solidFill>
              <a:latin typeface="Arial" panose="020B0604020202020204" pitchFamily="34" charset="0"/>
              <a:cs typeface="Arial" panose="020B0604020202020204" pitchFamily="34" charset="0"/>
            </a:endParaRPr>
          </a:p>
          <a:p>
            <a:r>
              <a:rPr lang="en-US" sz="3200" dirty="0">
                <a:solidFill>
                  <a:schemeClr val="bg1"/>
                </a:solidFill>
                <a:latin typeface="Arial" panose="020B0604020202020204" pitchFamily="34" charset="0"/>
                <a:cs typeface="Arial" panose="020B0604020202020204" pitchFamily="34" charset="0"/>
              </a:rPr>
              <a:t>To receive approval from the Chancellor’s Office for programs and courses</a:t>
            </a:r>
          </a:p>
          <a:p>
            <a:pPr marL="0" indent="0">
              <a:buNone/>
            </a:pPr>
            <a:endParaRPr lang="en-US" sz="3200" dirty="0">
              <a:solidFill>
                <a:schemeClr val="bg1"/>
              </a:solidFill>
              <a:latin typeface="Arial" panose="020B0604020202020204" pitchFamily="34" charset="0"/>
              <a:cs typeface="Arial" panose="020B0604020202020204" pitchFamily="34" charset="0"/>
            </a:endParaRPr>
          </a:p>
          <a:p>
            <a:r>
              <a:rPr lang="en-US" sz="3200" dirty="0">
                <a:solidFill>
                  <a:schemeClr val="bg1"/>
                </a:solidFill>
                <a:latin typeface="Arial" panose="020B0604020202020204" pitchFamily="34" charset="0"/>
                <a:cs typeface="Arial" panose="020B0604020202020204" pitchFamily="34" charset="0"/>
              </a:rPr>
              <a:t>To receive apportionment from the State</a:t>
            </a:r>
          </a:p>
          <a:p>
            <a:endParaRPr lang="en-US" dirty="0"/>
          </a:p>
        </p:txBody>
      </p:sp>
      <p:sp>
        <p:nvSpPr>
          <p:cNvPr id="6" name="Title 1"/>
          <p:cNvSpPr txBox="1">
            <a:spLocks/>
          </p:cNvSpPr>
          <p:nvPr/>
        </p:nvSpPr>
        <p:spPr>
          <a:xfrm>
            <a:off x="125261" y="112734"/>
            <a:ext cx="11887200" cy="914400"/>
          </a:xfrm>
          <a:prstGeom prst="rect">
            <a:avLst/>
          </a:prstGeom>
          <a:solidFill>
            <a:schemeClr val="tx1">
              <a:lumMod val="95000"/>
            </a:schemeClr>
          </a:solidFill>
          <a:ln w="15875" cap="rnd" cmpd="sng" algn="ctr">
            <a:noFill/>
            <a:prstDash val="soli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dk1"/>
                </a:solidFill>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n-US" sz="3200" dirty="0" smtClean="0"/>
              <a:t>Why do we follow title 5?</a:t>
            </a:r>
            <a:endParaRPr lang="en-US" sz="3200" dirty="0"/>
          </a:p>
        </p:txBody>
      </p:sp>
    </p:spTree>
    <p:extLst>
      <p:ext uri="{BB962C8B-B14F-4D97-AF65-F5344CB8AC3E}">
        <p14:creationId xmlns:p14="http://schemas.microsoft.com/office/powerpoint/2010/main" val="1286770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721789" y="1027134"/>
            <a:ext cx="10489006" cy="5830866"/>
          </a:xfrm>
        </p:spPr>
        <p:txBody>
          <a:bodyPr>
            <a:normAutofit/>
          </a:bodyPr>
          <a:lstStyle/>
          <a:p>
            <a:pPr marL="0" lvl="0" indent="0">
              <a:spcBef>
                <a:spcPts val="560"/>
              </a:spcBef>
              <a:spcAft>
                <a:spcPts val="0"/>
              </a:spcAft>
              <a:buNone/>
            </a:pPr>
            <a:r>
              <a:rPr lang="en-US" sz="2400" b="1" dirty="0" smtClean="0">
                <a:solidFill>
                  <a:schemeClr val="bg1"/>
                </a:solidFill>
                <a:latin typeface="Arial" panose="020B0604020202020204" pitchFamily="34" charset="0"/>
                <a:cs typeface="Arial" panose="020B0604020202020204" pitchFamily="34" charset="0"/>
              </a:rPr>
              <a:t>Courses</a:t>
            </a:r>
            <a:endParaRPr lang="en-US" sz="2400" b="1" dirty="0">
              <a:solidFill>
                <a:schemeClr val="bg1"/>
              </a:solidFill>
              <a:latin typeface="Arial" panose="020B0604020202020204" pitchFamily="34" charset="0"/>
              <a:cs typeface="Arial" panose="020B0604020202020204" pitchFamily="34" charset="0"/>
            </a:endParaRPr>
          </a:p>
          <a:p>
            <a:pPr lvl="0">
              <a:spcBef>
                <a:spcPts val="560"/>
              </a:spcBef>
              <a:spcAft>
                <a:spcPts val="0"/>
              </a:spcAft>
              <a:buSzPts val="1400"/>
              <a:buFont typeface="Wingdings" panose="05000000000000000000" pitchFamily="2" charset="2"/>
              <a:buChar char="Ø"/>
            </a:pPr>
            <a:r>
              <a:rPr lang="en-US" sz="2400" dirty="0">
                <a:solidFill>
                  <a:schemeClr val="bg1"/>
                </a:solidFill>
                <a:latin typeface="Arial" panose="020B0604020202020204" pitchFamily="34" charset="0"/>
                <a:cs typeface="Arial" panose="020B0604020202020204" pitchFamily="34" charset="0"/>
              </a:rPr>
              <a:t>Degree-applicable</a:t>
            </a:r>
          </a:p>
          <a:p>
            <a:pPr lvl="0">
              <a:spcBef>
                <a:spcPts val="0"/>
              </a:spcBef>
              <a:spcAft>
                <a:spcPts val="0"/>
              </a:spcAft>
              <a:buSzPts val="1400"/>
              <a:buFont typeface="Wingdings" panose="05000000000000000000" pitchFamily="2" charset="2"/>
              <a:buChar char="Ø"/>
            </a:pPr>
            <a:r>
              <a:rPr lang="en-US" sz="2400" dirty="0">
                <a:solidFill>
                  <a:schemeClr val="bg1"/>
                </a:solidFill>
                <a:latin typeface="Arial" panose="020B0604020202020204" pitchFamily="34" charset="0"/>
                <a:cs typeface="Arial" panose="020B0604020202020204" pitchFamily="34" charset="0"/>
              </a:rPr>
              <a:t>Non degree-applicable</a:t>
            </a:r>
          </a:p>
          <a:p>
            <a:pPr lvl="0">
              <a:spcBef>
                <a:spcPts val="0"/>
              </a:spcBef>
              <a:spcAft>
                <a:spcPts val="0"/>
              </a:spcAft>
              <a:buSzPts val="1400"/>
              <a:buFont typeface="Wingdings" panose="05000000000000000000" pitchFamily="2" charset="2"/>
              <a:buChar char="Ø"/>
            </a:pPr>
            <a:endParaRPr lang="en-US" sz="2400" dirty="0">
              <a:solidFill>
                <a:schemeClr val="bg1"/>
              </a:solidFill>
              <a:latin typeface="Arial" panose="020B0604020202020204" pitchFamily="34" charset="0"/>
              <a:cs typeface="Arial" panose="020B0604020202020204" pitchFamily="34" charset="0"/>
            </a:endParaRPr>
          </a:p>
          <a:p>
            <a:pPr lvl="0">
              <a:spcBef>
                <a:spcPts val="560"/>
              </a:spcBef>
              <a:spcAft>
                <a:spcPts val="0"/>
              </a:spcAft>
              <a:buFont typeface="Wingdings" panose="05000000000000000000" pitchFamily="2" charset="2"/>
              <a:buChar char="Ø"/>
            </a:pPr>
            <a:r>
              <a:rPr lang="en-US" sz="2400" b="1" dirty="0">
                <a:solidFill>
                  <a:schemeClr val="bg1"/>
                </a:solidFill>
                <a:latin typeface="Arial" panose="020B0604020202020204" pitchFamily="34" charset="0"/>
                <a:cs typeface="Arial" panose="020B0604020202020204" pitchFamily="34" charset="0"/>
              </a:rPr>
              <a:t>Programs</a:t>
            </a:r>
          </a:p>
          <a:p>
            <a:pPr marL="425450" lvl="0" indent="-457200">
              <a:spcBef>
                <a:spcPts val="560"/>
              </a:spcBef>
              <a:spcAft>
                <a:spcPts val="0"/>
              </a:spcAft>
              <a:buSzPts val="1400"/>
              <a:buFont typeface="Wingdings" panose="05000000000000000000" pitchFamily="2" charset="2"/>
              <a:buChar char="Ø"/>
            </a:pPr>
            <a:r>
              <a:rPr lang="en-US" sz="2400" dirty="0">
                <a:solidFill>
                  <a:schemeClr val="bg1"/>
                </a:solidFill>
                <a:latin typeface="Arial" panose="020B0604020202020204" pitchFamily="34" charset="0"/>
                <a:cs typeface="Arial" panose="020B0604020202020204" pitchFamily="34" charset="0"/>
              </a:rPr>
              <a:t>Associate Degrees (AA, AS)</a:t>
            </a:r>
          </a:p>
          <a:p>
            <a:pPr marL="425450" lvl="0" indent="-457200">
              <a:spcBef>
                <a:spcPts val="0"/>
              </a:spcBef>
              <a:spcAft>
                <a:spcPts val="0"/>
              </a:spcAft>
              <a:buSzPts val="1400"/>
              <a:buFont typeface="Wingdings" panose="05000000000000000000" pitchFamily="2" charset="2"/>
              <a:buChar char="Ø"/>
            </a:pPr>
            <a:r>
              <a:rPr lang="en-US" sz="2400" dirty="0">
                <a:solidFill>
                  <a:schemeClr val="bg1"/>
                </a:solidFill>
                <a:latin typeface="Arial" panose="020B0604020202020204" pitchFamily="34" charset="0"/>
                <a:cs typeface="Arial" panose="020B0604020202020204" pitchFamily="34" charset="0"/>
              </a:rPr>
              <a:t>Associate Degrees for Transfer (AA-T, AS-T)</a:t>
            </a:r>
          </a:p>
          <a:p>
            <a:pPr marL="425450" lvl="0" indent="-457200">
              <a:spcBef>
                <a:spcPts val="0"/>
              </a:spcBef>
              <a:spcAft>
                <a:spcPts val="0"/>
              </a:spcAft>
              <a:buSzPts val="1400"/>
              <a:buFont typeface="Wingdings" panose="05000000000000000000" pitchFamily="2" charset="2"/>
              <a:buChar char="Ø"/>
            </a:pPr>
            <a:r>
              <a:rPr lang="en-US" sz="2400" dirty="0">
                <a:solidFill>
                  <a:schemeClr val="bg1"/>
                </a:solidFill>
                <a:latin typeface="Arial" panose="020B0604020202020204" pitchFamily="34" charset="0"/>
                <a:cs typeface="Arial" panose="020B0604020202020204" pitchFamily="34" charset="0"/>
              </a:rPr>
              <a:t>Certificates of Achievement</a:t>
            </a:r>
          </a:p>
          <a:p>
            <a:pPr marL="882650" lvl="3" indent="-457200">
              <a:spcBef>
                <a:spcPts val="0"/>
              </a:spcBef>
              <a:spcAft>
                <a:spcPts val="0"/>
              </a:spcAft>
              <a:buSzPts val="1400"/>
              <a:buFont typeface="Wingdings" panose="05000000000000000000" pitchFamily="2" charset="2"/>
              <a:buChar char="Ø"/>
            </a:pPr>
            <a:r>
              <a:rPr lang="en-US" sz="2400" dirty="0">
                <a:solidFill>
                  <a:schemeClr val="bg1"/>
                </a:solidFill>
                <a:latin typeface="Arial" panose="020B0604020202020204" pitchFamily="34" charset="0"/>
                <a:cs typeface="Arial" panose="020B0604020202020204" pitchFamily="34" charset="0"/>
              </a:rPr>
              <a:t>16 + units </a:t>
            </a:r>
            <a:r>
              <a:rPr lang="en-US" sz="2400" i="1" dirty="0">
                <a:solidFill>
                  <a:schemeClr val="bg1"/>
                </a:solidFill>
                <a:latin typeface="Arial" panose="020B0604020202020204" pitchFamily="34" charset="0"/>
                <a:cs typeface="Arial" panose="020B0604020202020204" pitchFamily="34" charset="0"/>
              </a:rPr>
              <a:t>must</a:t>
            </a:r>
            <a:r>
              <a:rPr lang="en-US" sz="2400" dirty="0">
                <a:solidFill>
                  <a:schemeClr val="bg1"/>
                </a:solidFill>
                <a:latin typeface="Arial" panose="020B0604020202020204" pitchFamily="34" charset="0"/>
                <a:cs typeface="Arial" panose="020B0604020202020204" pitchFamily="34" charset="0"/>
              </a:rPr>
              <a:t> be submitted to CO</a:t>
            </a:r>
          </a:p>
          <a:p>
            <a:pPr marL="882650" lvl="3" indent="-457200">
              <a:spcBef>
                <a:spcPts val="0"/>
              </a:spcBef>
              <a:spcAft>
                <a:spcPts val="0"/>
              </a:spcAft>
              <a:buSzPts val="1400"/>
              <a:buFont typeface="Wingdings" panose="05000000000000000000" pitchFamily="2" charset="2"/>
              <a:buChar char="Ø"/>
            </a:pPr>
            <a:r>
              <a:rPr lang="en-US" sz="2400" dirty="0">
                <a:solidFill>
                  <a:schemeClr val="bg1"/>
                </a:solidFill>
                <a:latin typeface="Arial" panose="020B0604020202020204" pitchFamily="34" charset="0"/>
                <a:cs typeface="Arial" panose="020B0604020202020204" pitchFamily="34" charset="0"/>
              </a:rPr>
              <a:t>8-&lt;16 units </a:t>
            </a:r>
            <a:r>
              <a:rPr lang="en-US" sz="2400" i="1" dirty="0">
                <a:solidFill>
                  <a:schemeClr val="bg1"/>
                </a:solidFill>
                <a:latin typeface="Arial" panose="020B0604020202020204" pitchFamily="34" charset="0"/>
                <a:cs typeface="Arial" panose="020B0604020202020204" pitchFamily="34" charset="0"/>
              </a:rPr>
              <a:t>may </a:t>
            </a:r>
            <a:r>
              <a:rPr lang="en-US" sz="2400" dirty="0">
                <a:solidFill>
                  <a:schemeClr val="bg1"/>
                </a:solidFill>
                <a:latin typeface="Arial" panose="020B0604020202020204" pitchFamily="34" charset="0"/>
                <a:cs typeface="Arial" panose="020B0604020202020204" pitchFamily="34" charset="0"/>
              </a:rPr>
              <a:t>be submitted to CO</a:t>
            </a:r>
          </a:p>
          <a:p>
            <a:pPr lvl="0">
              <a:spcBef>
                <a:spcPts val="0"/>
              </a:spcBef>
              <a:spcAft>
                <a:spcPts val="0"/>
              </a:spcAft>
              <a:buSzPts val="1400"/>
              <a:buFont typeface="Wingdings" panose="05000000000000000000" pitchFamily="2" charset="2"/>
              <a:buChar char="Ø"/>
            </a:pPr>
            <a:r>
              <a:rPr lang="en-US" sz="2400" dirty="0">
                <a:solidFill>
                  <a:schemeClr val="bg1"/>
                </a:solidFill>
                <a:latin typeface="Arial" panose="020B0604020202020204" pitchFamily="34" charset="0"/>
                <a:cs typeface="Arial" panose="020B0604020202020204" pitchFamily="34" charset="0"/>
              </a:rPr>
              <a:t>Locally Approved </a:t>
            </a:r>
            <a:r>
              <a:rPr lang="en-US" sz="2400" dirty="0" smtClean="0">
                <a:solidFill>
                  <a:schemeClr val="bg1"/>
                </a:solidFill>
                <a:latin typeface="Arial" panose="020B0604020202020204" pitchFamily="34" charset="0"/>
                <a:cs typeface="Arial" panose="020B0604020202020204" pitchFamily="34" charset="0"/>
              </a:rPr>
              <a:t>Proficiency Awards </a:t>
            </a:r>
            <a:endParaRPr lang="en-US" sz="2400" dirty="0">
              <a:solidFill>
                <a:schemeClr val="bg1"/>
              </a:solidFill>
              <a:latin typeface="Arial" panose="020B0604020202020204" pitchFamily="34" charset="0"/>
              <a:cs typeface="Arial" panose="020B0604020202020204" pitchFamily="34" charset="0"/>
            </a:endParaRPr>
          </a:p>
          <a:p>
            <a:pPr marL="768350" lvl="2" indent="-342900">
              <a:spcBef>
                <a:spcPts val="0"/>
              </a:spcBef>
              <a:spcAft>
                <a:spcPts val="0"/>
              </a:spcAft>
              <a:buSzPts val="1400"/>
              <a:buFont typeface="Wingdings" panose="05000000000000000000" pitchFamily="2" charset="2"/>
              <a:buChar char="Ø"/>
            </a:pPr>
            <a:r>
              <a:rPr lang="en-US" sz="2400" dirty="0">
                <a:solidFill>
                  <a:schemeClr val="bg1"/>
                </a:solidFill>
                <a:latin typeface="Arial" panose="020B0604020202020204" pitchFamily="34" charset="0"/>
                <a:cs typeface="Arial" panose="020B0604020202020204" pitchFamily="34" charset="0"/>
              </a:rPr>
              <a:t>&lt;8 units; or 8 -&lt;16 </a:t>
            </a:r>
            <a:r>
              <a:rPr lang="en-US" sz="2400" dirty="0" smtClean="0">
                <a:solidFill>
                  <a:schemeClr val="bg1"/>
                </a:solidFill>
                <a:latin typeface="Arial" panose="020B0604020202020204" pitchFamily="34" charset="0"/>
                <a:cs typeface="Arial" panose="020B0604020202020204" pitchFamily="34" charset="0"/>
              </a:rPr>
              <a:t>units CO approval not needed but it is encouraged to submit to the CO for tracking and counting of completion rate</a:t>
            </a:r>
            <a:endParaRPr lang="en-US" sz="2400" dirty="0">
              <a:solidFill>
                <a:schemeClr val="bg1"/>
              </a:solidFill>
              <a:latin typeface="Arial" panose="020B0604020202020204" pitchFamily="34" charset="0"/>
              <a:cs typeface="Arial" panose="020B0604020202020204" pitchFamily="34" charset="0"/>
            </a:endParaRPr>
          </a:p>
          <a:p>
            <a:endParaRPr lang="en-US" dirty="0">
              <a:solidFill>
                <a:schemeClr val="bg1"/>
              </a:solidFill>
            </a:endParaRPr>
          </a:p>
        </p:txBody>
      </p:sp>
      <p:sp>
        <p:nvSpPr>
          <p:cNvPr id="6" name="Title 1"/>
          <p:cNvSpPr txBox="1">
            <a:spLocks/>
          </p:cNvSpPr>
          <p:nvPr/>
        </p:nvSpPr>
        <p:spPr>
          <a:xfrm>
            <a:off x="137786" y="112734"/>
            <a:ext cx="11887200" cy="914400"/>
          </a:xfrm>
          <a:prstGeom prst="rect">
            <a:avLst/>
          </a:prstGeom>
          <a:solidFill>
            <a:schemeClr val="tx1">
              <a:lumMod val="95000"/>
            </a:schemeClr>
          </a:solidFill>
          <a:ln w="15875" cap="rnd" cmpd="sng" algn="ctr">
            <a:noFill/>
            <a:prstDash val="soli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dk1"/>
                </a:solidFill>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n-US" sz="3200" dirty="0" smtClean="0"/>
              <a:t>Types of curriculum - credit</a:t>
            </a:r>
            <a:endParaRPr lang="en-US" sz="3200" dirty="0"/>
          </a:p>
        </p:txBody>
      </p:sp>
    </p:spTree>
    <p:extLst>
      <p:ext uri="{BB962C8B-B14F-4D97-AF65-F5344CB8AC3E}">
        <p14:creationId xmlns:p14="http://schemas.microsoft.com/office/powerpoint/2010/main" val="338024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721789" y="1027134"/>
            <a:ext cx="10489006" cy="5830866"/>
          </a:xfrm>
        </p:spPr>
        <p:txBody>
          <a:bodyPr>
            <a:normAutofit/>
          </a:bodyPr>
          <a:lstStyle/>
          <a:p>
            <a:pPr lvl="0">
              <a:spcBef>
                <a:spcPts val="560"/>
              </a:spcBef>
              <a:spcAft>
                <a:spcPts val="0"/>
              </a:spcAft>
              <a:buFont typeface="Wingdings" panose="05000000000000000000" pitchFamily="2" charset="2"/>
              <a:buChar char="Ø"/>
            </a:pPr>
            <a:r>
              <a:rPr lang="en-US" sz="2400" b="1" dirty="0">
                <a:solidFill>
                  <a:schemeClr val="bg1"/>
                </a:solidFill>
                <a:latin typeface="Arial" panose="020B0604020202020204" pitchFamily="34" charset="0"/>
                <a:cs typeface="Arial" panose="020B0604020202020204" pitchFamily="34" charset="0"/>
              </a:rPr>
              <a:t>Courses</a:t>
            </a:r>
          </a:p>
          <a:p>
            <a:pPr marL="425450" lvl="0" indent="-342900">
              <a:spcBef>
                <a:spcPts val="1000"/>
              </a:spcBef>
              <a:spcAft>
                <a:spcPts val="0"/>
              </a:spcAft>
              <a:buSzPts val="1400"/>
              <a:buFont typeface="Wingdings" panose="05000000000000000000" pitchFamily="2" charset="2"/>
              <a:buChar char="Ø"/>
            </a:pPr>
            <a:r>
              <a:rPr lang="en-US" sz="2400" dirty="0">
                <a:solidFill>
                  <a:schemeClr val="bg1"/>
                </a:solidFill>
                <a:latin typeface="Arial" panose="020B0604020202020204" pitchFamily="34" charset="0"/>
                <a:cs typeface="Arial" panose="020B0604020202020204" pitchFamily="34" charset="0"/>
              </a:rPr>
              <a:t>Noncredit: Courses must fit in one of 10 </a:t>
            </a:r>
            <a:r>
              <a:rPr lang="en-US" sz="2400" dirty="0" smtClean="0">
                <a:solidFill>
                  <a:schemeClr val="bg1"/>
                </a:solidFill>
                <a:latin typeface="Arial" panose="020B0604020202020204" pitchFamily="34" charset="0"/>
                <a:cs typeface="Arial" panose="020B0604020202020204" pitchFamily="34" charset="0"/>
              </a:rPr>
              <a:t>categories (see next slide) </a:t>
            </a:r>
            <a:r>
              <a:rPr lang="en-US" sz="2400" dirty="0">
                <a:solidFill>
                  <a:schemeClr val="bg1"/>
                </a:solidFill>
                <a:latin typeface="Arial" panose="020B0604020202020204" pitchFamily="34" charset="0"/>
                <a:cs typeface="Arial" panose="020B0604020202020204" pitchFamily="34" charset="0"/>
              </a:rPr>
              <a:t>to be approved by </a:t>
            </a:r>
            <a:r>
              <a:rPr lang="en-US" sz="2400" dirty="0" smtClean="0">
                <a:solidFill>
                  <a:schemeClr val="bg1"/>
                </a:solidFill>
                <a:latin typeface="Arial" panose="020B0604020202020204" pitchFamily="34" charset="0"/>
                <a:cs typeface="Arial" panose="020B0604020202020204" pitchFamily="34" charset="0"/>
              </a:rPr>
              <a:t>Chancellor’s Office and receive </a:t>
            </a:r>
            <a:r>
              <a:rPr lang="en-US" sz="2400" dirty="0">
                <a:solidFill>
                  <a:schemeClr val="bg1"/>
                </a:solidFill>
                <a:latin typeface="Arial" panose="020B0604020202020204" pitchFamily="34" charset="0"/>
                <a:cs typeface="Arial" panose="020B0604020202020204" pitchFamily="34" charset="0"/>
              </a:rPr>
              <a:t>apportionment</a:t>
            </a:r>
          </a:p>
          <a:p>
            <a:pPr marL="425450" lvl="0" indent="-342900">
              <a:spcBef>
                <a:spcPts val="1000"/>
              </a:spcBef>
              <a:spcAft>
                <a:spcPts val="0"/>
              </a:spcAft>
              <a:buSzPts val="1400"/>
              <a:buFont typeface="Wingdings" panose="05000000000000000000" pitchFamily="2" charset="2"/>
              <a:buChar char="Ø"/>
            </a:pPr>
            <a:r>
              <a:rPr lang="en-US" sz="2400" dirty="0">
                <a:solidFill>
                  <a:schemeClr val="bg1"/>
                </a:solidFill>
                <a:latin typeface="Arial" panose="020B0604020202020204" pitchFamily="34" charset="0"/>
                <a:cs typeface="Arial" panose="020B0604020202020204" pitchFamily="34" charset="0"/>
              </a:rPr>
              <a:t>Vs. Not-for-credit/Community Services: F</a:t>
            </a:r>
            <a:r>
              <a:rPr lang="en-US" sz="2400" dirty="0" smtClean="0">
                <a:solidFill>
                  <a:schemeClr val="bg1"/>
                </a:solidFill>
                <a:latin typeface="Arial" panose="020B0604020202020204" pitchFamily="34" charset="0"/>
                <a:cs typeface="Arial" panose="020B0604020202020204" pitchFamily="34" charset="0"/>
              </a:rPr>
              <a:t>ee-supported </a:t>
            </a:r>
            <a:r>
              <a:rPr lang="en-US" sz="2400" dirty="0">
                <a:solidFill>
                  <a:schemeClr val="bg1"/>
                </a:solidFill>
                <a:latin typeface="Arial" panose="020B0604020202020204" pitchFamily="34" charset="0"/>
                <a:cs typeface="Arial" panose="020B0604020202020204" pitchFamily="34" charset="0"/>
              </a:rPr>
              <a:t>class; apportionment is not claimed; locally </a:t>
            </a:r>
            <a:r>
              <a:rPr lang="en-US" sz="2400" dirty="0" smtClean="0">
                <a:solidFill>
                  <a:schemeClr val="bg1"/>
                </a:solidFill>
                <a:latin typeface="Arial" panose="020B0604020202020204" pitchFamily="34" charset="0"/>
                <a:cs typeface="Arial" panose="020B0604020202020204" pitchFamily="34" charset="0"/>
              </a:rPr>
              <a:t>approved.  However, this is currently handled at the District Level.</a:t>
            </a:r>
            <a:endParaRPr lang="en-US" sz="2400" dirty="0">
              <a:solidFill>
                <a:schemeClr val="bg1"/>
              </a:solidFill>
              <a:latin typeface="Arial" panose="020B0604020202020204" pitchFamily="34" charset="0"/>
              <a:cs typeface="Arial" panose="020B0604020202020204" pitchFamily="34" charset="0"/>
            </a:endParaRPr>
          </a:p>
          <a:p>
            <a:pPr lvl="0">
              <a:spcBef>
                <a:spcPts val="560"/>
              </a:spcBef>
              <a:spcAft>
                <a:spcPts val="0"/>
              </a:spcAft>
              <a:buFont typeface="Wingdings" panose="05000000000000000000" pitchFamily="2" charset="2"/>
              <a:buChar char="Ø"/>
            </a:pPr>
            <a:endParaRPr lang="en-US" sz="2400" b="1" dirty="0">
              <a:solidFill>
                <a:schemeClr val="bg1"/>
              </a:solidFill>
              <a:latin typeface="Arial" panose="020B0604020202020204" pitchFamily="34" charset="0"/>
              <a:cs typeface="Arial" panose="020B0604020202020204" pitchFamily="34" charset="0"/>
            </a:endParaRPr>
          </a:p>
          <a:p>
            <a:pPr lvl="0">
              <a:spcBef>
                <a:spcPts val="560"/>
              </a:spcBef>
              <a:spcAft>
                <a:spcPts val="0"/>
              </a:spcAft>
              <a:buFont typeface="Wingdings" panose="05000000000000000000" pitchFamily="2" charset="2"/>
              <a:buChar char="Ø"/>
            </a:pPr>
            <a:r>
              <a:rPr lang="en-US" sz="2400" b="1" dirty="0">
                <a:solidFill>
                  <a:schemeClr val="bg1"/>
                </a:solidFill>
                <a:latin typeface="Arial" panose="020B0604020202020204" pitchFamily="34" charset="0"/>
                <a:cs typeface="Arial" panose="020B0604020202020204" pitchFamily="34" charset="0"/>
              </a:rPr>
              <a:t>Programs</a:t>
            </a:r>
          </a:p>
          <a:p>
            <a:pPr marL="387350" lvl="0" indent="-342900">
              <a:spcBef>
                <a:spcPts val="1000"/>
              </a:spcBef>
              <a:spcAft>
                <a:spcPts val="0"/>
              </a:spcAft>
              <a:buClr>
                <a:schemeClr val="dk1"/>
              </a:buClr>
              <a:buSzPts val="1400"/>
              <a:buFont typeface="Wingdings" panose="05000000000000000000" pitchFamily="2" charset="2"/>
              <a:buChar char="Ø"/>
            </a:pPr>
            <a:r>
              <a:rPr lang="en-US" sz="2400" dirty="0">
                <a:solidFill>
                  <a:schemeClr val="bg1"/>
                </a:solidFill>
                <a:latin typeface="Arial" panose="020B0604020202020204" pitchFamily="34" charset="0"/>
                <a:cs typeface="Arial" panose="020B0604020202020204" pitchFamily="34" charset="0"/>
              </a:rPr>
              <a:t>Cert. of Completion/Competency (CDCP)</a:t>
            </a:r>
          </a:p>
          <a:p>
            <a:pPr marL="387350" lvl="0" indent="-342900">
              <a:spcBef>
                <a:spcPts val="0"/>
              </a:spcBef>
              <a:spcAft>
                <a:spcPts val="0"/>
              </a:spcAft>
              <a:buClr>
                <a:schemeClr val="dk1"/>
              </a:buClr>
              <a:buSzPts val="1400"/>
              <a:buFont typeface="Wingdings" panose="05000000000000000000" pitchFamily="2" charset="2"/>
              <a:buChar char="Ø"/>
            </a:pPr>
            <a:r>
              <a:rPr lang="en-US" sz="2400" dirty="0">
                <a:solidFill>
                  <a:schemeClr val="bg1"/>
                </a:solidFill>
                <a:latin typeface="Arial" panose="020B0604020202020204" pitchFamily="34" charset="0"/>
                <a:cs typeface="Arial" panose="020B0604020202020204" pitchFamily="34" charset="0"/>
              </a:rPr>
              <a:t>Adult High School Diploma</a:t>
            </a:r>
          </a:p>
          <a:p>
            <a:pPr marL="387350" lvl="0" indent="-342900">
              <a:spcBef>
                <a:spcPts val="0"/>
              </a:spcBef>
              <a:spcAft>
                <a:spcPts val="0"/>
              </a:spcAft>
              <a:buClr>
                <a:schemeClr val="dk1"/>
              </a:buClr>
              <a:buSzPts val="1400"/>
              <a:buFont typeface="Wingdings" panose="05000000000000000000" pitchFamily="2" charset="2"/>
              <a:buChar char="Ø"/>
            </a:pPr>
            <a:r>
              <a:rPr lang="en-US" sz="2400" dirty="0">
                <a:solidFill>
                  <a:schemeClr val="bg1"/>
                </a:solidFill>
                <a:latin typeface="Arial" panose="020B0604020202020204" pitchFamily="34" charset="0"/>
                <a:cs typeface="Arial" panose="020B0604020202020204" pitchFamily="34" charset="0"/>
              </a:rPr>
              <a:t>Noncredit Apprenticeship Program</a:t>
            </a:r>
          </a:p>
          <a:p>
            <a:pPr marL="0" indent="0">
              <a:buNone/>
            </a:pPr>
            <a:endParaRPr lang="en-US" dirty="0"/>
          </a:p>
        </p:txBody>
      </p:sp>
      <p:sp>
        <p:nvSpPr>
          <p:cNvPr id="6" name="Title 1"/>
          <p:cNvSpPr txBox="1">
            <a:spLocks/>
          </p:cNvSpPr>
          <p:nvPr/>
        </p:nvSpPr>
        <p:spPr>
          <a:xfrm>
            <a:off x="150312" y="112734"/>
            <a:ext cx="11887200" cy="914400"/>
          </a:xfrm>
          <a:prstGeom prst="rect">
            <a:avLst/>
          </a:prstGeom>
          <a:solidFill>
            <a:schemeClr val="tx1">
              <a:lumMod val="95000"/>
            </a:schemeClr>
          </a:solidFill>
          <a:ln w="15875" cap="rnd" cmpd="sng" algn="ctr">
            <a:noFill/>
            <a:prstDash val="soli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dk1"/>
                </a:solidFill>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n-US" sz="3200" dirty="0" smtClean="0"/>
              <a:t>Types of curriculum - noncredit</a:t>
            </a:r>
            <a:endParaRPr lang="en-US" sz="3200" dirty="0"/>
          </a:p>
        </p:txBody>
      </p:sp>
    </p:spTree>
    <p:extLst>
      <p:ext uri="{BB962C8B-B14F-4D97-AF65-F5344CB8AC3E}">
        <p14:creationId xmlns:p14="http://schemas.microsoft.com/office/powerpoint/2010/main" val="2357835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513" y="1846941"/>
            <a:ext cx="10750484" cy="3615267"/>
          </a:xfrm>
        </p:spPr>
        <p:txBody>
          <a:bodyPr>
            <a:normAutofit/>
          </a:bodyPr>
          <a:lstStyle/>
          <a:p>
            <a:r>
              <a:rPr lang="en-US" sz="4000" dirty="0">
                <a:solidFill>
                  <a:schemeClr val="bg1"/>
                </a:solidFill>
              </a:rPr>
              <a:t>Colleges are required to train curriculum committees annually to be eligible for continued local approval certification.</a:t>
            </a:r>
          </a:p>
        </p:txBody>
      </p:sp>
      <p:sp>
        <p:nvSpPr>
          <p:cNvPr id="4" name="Title 1"/>
          <p:cNvSpPr txBox="1">
            <a:spLocks/>
          </p:cNvSpPr>
          <p:nvPr/>
        </p:nvSpPr>
        <p:spPr>
          <a:xfrm>
            <a:off x="145368" y="112734"/>
            <a:ext cx="11887200" cy="911717"/>
          </a:xfrm>
          <a:prstGeom prst="rect">
            <a:avLst/>
          </a:prstGeom>
          <a:solidFill>
            <a:schemeClr val="tx1">
              <a:lumMod val="9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dk1"/>
                </a:solidFill>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n-US" sz="4400" dirty="0">
                <a:solidFill>
                  <a:schemeClr val="bg1"/>
                </a:solidFill>
              </a:rPr>
              <a:t>Why mandatory?</a:t>
            </a:r>
            <a:endParaRPr lang="en-US" sz="4400" dirty="0"/>
          </a:p>
        </p:txBody>
      </p:sp>
    </p:spTree>
    <p:extLst>
      <p:ext uri="{BB962C8B-B14F-4D97-AF65-F5344CB8AC3E}">
        <p14:creationId xmlns:p14="http://schemas.microsoft.com/office/powerpoint/2010/main" val="15328198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46CC39C4-AE43-49CE-9256-5AD71F23C583}"/>
              </a:ext>
            </a:extLst>
          </p:cNvPr>
          <p:cNvGraphicFramePr/>
          <p:nvPr>
            <p:extLst>
              <p:ext uri="{D42A27DB-BD31-4B8C-83A1-F6EECF244321}">
                <p14:modId xmlns:p14="http://schemas.microsoft.com/office/powerpoint/2010/main" val="4044117581"/>
              </p:ext>
            </p:extLst>
          </p:nvPr>
        </p:nvGraphicFramePr>
        <p:xfrm>
          <a:off x="1658835" y="1490597"/>
          <a:ext cx="8840380" cy="54613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txBox="1">
            <a:spLocks/>
          </p:cNvSpPr>
          <p:nvPr/>
        </p:nvSpPr>
        <p:spPr>
          <a:xfrm>
            <a:off x="135425" y="212942"/>
            <a:ext cx="11887200" cy="1188720"/>
          </a:xfrm>
          <a:prstGeom prst="rect">
            <a:avLst/>
          </a:prstGeom>
          <a:solidFill>
            <a:schemeClr val="tx1">
              <a:lumMod val="95000"/>
            </a:schemeClr>
          </a:solidFill>
          <a:ln w="15875" cap="rnd" cmpd="sng" algn="ctr">
            <a:noFill/>
            <a:prstDash val="soli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dk1"/>
                </a:solidFill>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n-US" dirty="0"/>
              <a:t>Eligible Noncredit Categories</a:t>
            </a:r>
            <a:r>
              <a:rPr lang="en-US" sz="3200" b="1" i="1" dirty="0"/>
              <a:t/>
            </a:r>
            <a:br>
              <a:rPr lang="en-US" sz="3200" b="1" i="1" dirty="0"/>
            </a:br>
            <a:r>
              <a:rPr lang="en-US" sz="3200" i="1" dirty="0"/>
              <a:t>EC § 84757; CCR title 5 § 58160</a:t>
            </a:r>
            <a:endParaRPr lang="en-US" sz="3200" dirty="0"/>
          </a:p>
        </p:txBody>
      </p:sp>
      <p:sp>
        <p:nvSpPr>
          <p:cNvPr id="2" name="Explosion 1 1"/>
          <p:cNvSpPr/>
          <p:nvPr/>
        </p:nvSpPr>
        <p:spPr>
          <a:xfrm>
            <a:off x="3194137" y="2956142"/>
            <a:ext cx="576197" cy="651354"/>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3" name="TextBox 2"/>
          <p:cNvSpPr txBox="1"/>
          <p:nvPr/>
        </p:nvSpPr>
        <p:spPr>
          <a:xfrm>
            <a:off x="135425" y="1808770"/>
            <a:ext cx="2755726" cy="646331"/>
          </a:xfrm>
          <a:prstGeom prst="rect">
            <a:avLst/>
          </a:prstGeom>
          <a:noFill/>
          <a:ln w="28575">
            <a:solidFill>
              <a:schemeClr val="bg1"/>
            </a:solidFill>
          </a:ln>
        </p:spPr>
        <p:txBody>
          <a:bodyPr wrap="square" rtlCol="0">
            <a:spAutoFit/>
          </a:bodyPr>
          <a:lstStyle/>
          <a:p>
            <a:r>
              <a:rPr lang="en-US" dirty="0" smtClean="0">
                <a:solidFill>
                  <a:schemeClr val="bg1"/>
                </a:solidFill>
              </a:rPr>
              <a:t>Review and Approve by CO</a:t>
            </a:r>
            <a:endParaRPr lang="en-US" dirty="0">
              <a:solidFill>
                <a:schemeClr val="bg1"/>
              </a:solidFill>
            </a:endParaRPr>
          </a:p>
        </p:txBody>
      </p:sp>
      <p:cxnSp>
        <p:nvCxnSpPr>
          <p:cNvPr id="7" name="Elbow Connector 6"/>
          <p:cNvCxnSpPr/>
          <p:nvPr/>
        </p:nvCxnSpPr>
        <p:spPr>
          <a:xfrm>
            <a:off x="2267211" y="2448850"/>
            <a:ext cx="926926" cy="826718"/>
          </a:xfrm>
          <a:prstGeom prst="bentConnector3">
            <a:avLst/>
          </a:prstGeom>
          <a:ln w="38100">
            <a:solidFill>
              <a:schemeClr val="bg1">
                <a:alpha val="6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9999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9035" y="1994652"/>
            <a:ext cx="10095978" cy="1337271"/>
          </a:xfrm>
          <a:solidFill>
            <a:schemeClr val="tx1">
              <a:lumMod val="9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a:noAutofit/>
          </a:bodyPr>
          <a:lstStyle/>
          <a:p>
            <a:pPr algn="ctr"/>
            <a:r>
              <a:rPr lang="en-US" sz="2800" dirty="0">
                <a:latin typeface="Arial" panose="020B0604020202020204" pitchFamily="34" charset="0"/>
                <a:cs typeface="Arial" panose="020B0604020202020204" pitchFamily="34" charset="0"/>
              </a:rPr>
              <a:t>Certification of Memo from Chancellor’s </a:t>
            </a:r>
            <a:r>
              <a:rPr lang="en-US" sz="2800" dirty="0" smtClean="0">
                <a:latin typeface="Arial" panose="020B0604020202020204" pitchFamily="34" charset="0"/>
                <a:cs typeface="Arial" panose="020B0604020202020204" pitchFamily="34" charset="0"/>
              </a:rPr>
              <a:t>Office</a:t>
            </a:r>
            <a:endParaRPr lang="en-US" sz="2400" dirty="0"/>
          </a:p>
        </p:txBody>
      </p:sp>
    </p:spTree>
    <p:extLst>
      <p:ext uri="{BB962C8B-B14F-4D97-AF65-F5344CB8AC3E}">
        <p14:creationId xmlns:p14="http://schemas.microsoft.com/office/powerpoint/2010/main" val="2261411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123" y="130629"/>
            <a:ext cx="11715751" cy="865414"/>
          </a:xfrm>
          <a:solidFill>
            <a:schemeClr val="tx1">
              <a:lumMod val="9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a:noAutofit/>
          </a:bodyPr>
          <a:lstStyle/>
          <a:p>
            <a:pPr algn="ctr"/>
            <a:r>
              <a:rPr lang="en-US" sz="3200" dirty="0" smtClean="0"/>
              <a:t>signatories acknowledge </a:t>
            </a:r>
            <a:r>
              <a:rPr lang="en-US" sz="3200" dirty="0"/>
              <a:t>and </a:t>
            </a:r>
            <a:r>
              <a:rPr lang="en-US" sz="3200" dirty="0" smtClean="0"/>
              <a:t>certify </a:t>
            </a:r>
            <a:r>
              <a:rPr lang="en-US" sz="3200" dirty="0"/>
              <a:t>that</a:t>
            </a:r>
            <a:r>
              <a:rPr lang="en-US" sz="2400" dirty="0"/>
              <a:t>:</a:t>
            </a:r>
          </a:p>
        </p:txBody>
      </p:sp>
      <p:sp>
        <p:nvSpPr>
          <p:cNvPr id="3" name="Content Placeholder 2"/>
          <p:cNvSpPr>
            <a:spLocks noGrp="1"/>
          </p:cNvSpPr>
          <p:nvPr>
            <p:ph idx="1"/>
          </p:nvPr>
        </p:nvSpPr>
        <p:spPr>
          <a:xfrm>
            <a:off x="73478" y="1265129"/>
            <a:ext cx="12045042" cy="5396929"/>
          </a:xfrm>
        </p:spPr>
        <p:txBody>
          <a:bodyPr>
            <a:normAutofit fontScale="40000" lnSpcReduction="20000"/>
          </a:bodyPr>
          <a:lstStyle/>
          <a:p>
            <a:r>
              <a:rPr lang="en-US" sz="5500" dirty="0">
                <a:solidFill>
                  <a:schemeClr val="bg1"/>
                </a:solidFill>
              </a:rPr>
              <a:t>Mandatory training for curriculum committees and responsible administrators regarding curriculum rules and regulations to ensure compliance ((CCR, §55002(a) (1)). </a:t>
            </a:r>
            <a:endParaRPr lang="en-US" sz="5500" dirty="0" smtClean="0">
              <a:solidFill>
                <a:schemeClr val="bg1"/>
              </a:solidFill>
            </a:endParaRPr>
          </a:p>
          <a:p>
            <a:r>
              <a:rPr lang="en-US" sz="5500" dirty="0" smtClean="0">
                <a:solidFill>
                  <a:schemeClr val="bg1"/>
                </a:solidFill>
              </a:rPr>
              <a:t>The college </a:t>
            </a:r>
            <a:r>
              <a:rPr lang="en-US" sz="5500" dirty="0">
                <a:solidFill>
                  <a:schemeClr val="bg1"/>
                </a:solidFill>
              </a:rPr>
              <a:t>course outline of record has been approved by the District Governing Board; </a:t>
            </a:r>
          </a:p>
          <a:p>
            <a:r>
              <a:rPr lang="en-US" sz="5500" dirty="0">
                <a:solidFill>
                  <a:schemeClr val="bg1"/>
                </a:solidFill>
              </a:rPr>
              <a:t>The </a:t>
            </a:r>
            <a:r>
              <a:rPr lang="en-US" sz="5500" dirty="0" smtClean="0">
                <a:solidFill>
                  <a:schemeClr val="bg1"/>
                </a:solidFill>
              </a:rPr>
              <a:t>college/district has </a:t>
            </a:r>
            <a:r>
              <a:rPr lang="en-US" sz="5500" dirty="0">
                <a:solidFill>
                  <a:schemeClr val="bg1"/>
                </a:solidFill>
              </a:rPr>
              <a:t>developed local policy, regulations, or procedures specifying the accepted relationship between contact hours, outside-of-class hours, and credit for calculating credit hours to ensure consistency in awarding units of credit; </a:t>
            </a:r>
          </a:p>
          <a:p>
            <a:r>
              <a:rPr lang="en-US" sz="5500" dirty="0">
                <a:solidFill>
                  <a:schemeClr val="bg1"/>
                </a:solidFill>
              </a:rPr>
              <a:t>Credit cooperative work experience plan has local board approval and is on file; </a:t>
            </a:r>
          </a:p>
          <a:p>
            <a:r>
              <a:rPr lang="en-US" sz="5500" dirty="0">
                <a:solidFill>
                  <a:schemeClr val="bg1"/>
                </a:solidFill>
              </a:rPr>
              <a:t>Credit and noncredit courses and programs that are submitted to the Chancellor’s Office Curriculum Inventory (COCI) system are accurate and compliant with California Education Code, California Code of Regulations, title 5, and the current CCCCO Program and Course Approval Handbook (PCAH); </a:t>
            </a:r>
          </a:p>
          <a:p>
            <a:r>
              <a:rPr lang="en-US" sz="5500" dirty="0">
                <a:solidFill>
                  <a:schemeClr val="bg1"/>
                </a:solidFill>
              </a:rPr>
              <a:t>Credit and noncredit programs have the required attachments in accordance with the current CCCCO PCAH; </a:t>
            </a:r>
          </a:p>
          <a:p>
            <a:pPr marL="0" indent="0">
              <a:buNone/>
            </a:pPr>
            <a:endParaRPr lang="en-US" sz="4400" dirty="0"/>
          </a:p>
        </p:txBody>
      </p:sp>
    </p:spTree>
    <p:extLst>
      <p:ext uri="{BB962C8B-B14F-4D97-AF65-F5344CB8AC3E}">
        <p14:creationId xmlns:p14="http://schemas.microsoft.com/office/powerpoint/2010/main" val="587029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123" y="146957"/>
            <a:ext cx="11715751" cy="865414"/>
          </a:xfrm>
          <a:solidFill>
            <a:schemeClr val="tx1">
              <a:lumMod val="9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a:noAutofit/>
          </a:bodyPr>
          <a:lstStyle/>
          <a:p>
            <a:pPr algn="ctr"/>
            <a:r>
              <a:rPr lang="en-US" sz="2800" dirty="0"/>
              <a:t>Annual </a:t>
            </a:r>
            <a:r>
              <a:rPr lang="en-US" dirty="0"/>
              <a:t>Certification</a:t>
            </a:r>
            <a:r>
              <a:rPr lang="en-US" sz="2800" dirty="0"/>
              <a:t> Approval </a:t>
            </a:r>
            <a:r>
              <a:rPr lang="en-US" sz="2800" dirty="0" smtClean="0"/>
              <a:t>Policy</a:t>
            </a:r>
            <a:endParaRPr lang="en-US" sz="2800" dirty="0"/>
          </a:p>
        </p:txBody>
      </p:sp>
      <p:sp>
        <p:nvSpPr>
          <p:cNvPr id="3" name="Content Placeholder 2"/>
          <p:cNvSpPr>
            <a:spLocks noGrp="1"/>
          </p:cNvSpPr>
          <p:nvPr>
            <p:ph idx="1"/>
          </p:nvPr>
        </p:nvSpPr>
        <p:spPr>
          <a:xfrm>
            <a:off x="73478" y="1208315"/>
            <a:ext cx="12045042" cy="5453744"/>
          </a:xfrm>
        </p:spPr>
        <p:txBody>
          <a:bodyPr>
            <a:normAutofit fontScale="92500" lnSpcReduction="20000"/>
          </a:bodyPr>
          <a:lstStyle/>
          <a:p>
            <a:pPr marL="0" indent="0">
              <a:spcAft>
                <a:spcPts val="1800"/>
              </a:spcAft>
              <a:buNone/>
            </a:pPr>
            <a:r>
              <a:rPr lang="en-US" sz="2800" dirty="0">
                <a:solidFill>
                  <a:schemeClr val="bg1"/>
                </a:solidFill>
              </a:rPr>
              <a:t>The Chancellor's </a:t>
            </a:r>
            <a:r>
              <a:rPr lang="en-US" sz="2800" dirty="0" smtClean="0">
                <a:solidFill>
                  <a:schemeClr val="bg1"/>
                </a:solidFill>
              </a:rPr>
              <a:t>Office (CO) </a:t>
            </a:r>
            <a:r>
              <a:rPr lang="en-US" sz="2800" dirty="0">
                <a:solidFill>
                  <a:schemeClr val="bg1"/>
                </a:solidFill>
              </a:rPr>
              <a:t>requires each college to annually submit:</a:t>
            </a:r>
          </a:p>
          <a:p>
            <a:pPr>
              <a:buFont typeface="Wingdings" panose="05000000000000000000" pitchFamily="2" charset="2"/>
              <a:buChar char="ü"/>
            </a:pPr>
            <a:r>
              <a:rPr lang="en-US" sz="2800" dirty="0">
                <a:solidFill>
                  <a:schemeClr val="bg1"/>
                </a:solidFill>
              </a:rPr>
              <a:t>Annual Certification </a:t>
            </a:r>
          </a:p>
          <a:p>
            <a:pPr lvl="1"/>
            <a:r>
              <a:rPr lang="en-US" sz="2400" dirty="0">
                <a:solidFill>
                  <a:schemeClr val="bg1"/>
                </a:solidFill>
              </a:rPr>
              <a:t>Chief Executive Officer</a:t>
            </a:r>
          </a:p>
          <a:p>
            <a:pPr lvl="1"/>
            <a:r>
              <a:rPr lang="en-US" sz="2400" dirty="0">
                <a:solidFill>
                  <a:schemeClr val="bg1"/>
                </a:solidFill>
              </a:rPr>
              <a:t>Chief Instructional Officer</a:t>
            </a:r>
          </a:p>
          <a:p>
            <a:pPr lvl="1"/>
            <a:r>
              <a:rPr lang="en-US" sz="2400" dirty="0">
                <a:solidFill>
                  <a:schemeClr val="bg1"/>
                </a:solidFill>
              </a:rPr>
              <a:t>Academic Senate President, and</a:t>
            </a:r>
          </a:p>
          <a:p>
            <a:pPr lvl="1"/>
            <a:r>
              <a:rPr lang="en-US" sz="2400" dirty="0">
                <a:solidFill>
                  <a:schemeClr val="bg1"/>
                </a:solidFill>
              </a:rPr>
              <a:t>Curriculum Chair</a:t>
            </a:r>
          </a:p>
          <a:p>
            <a:pPr>
              <a:buFont typeface="Wingdings" panose="05000000000000000000" pitchFamily="2" charset="2"/>
              <a:buChar char="ü"/>
            </a:pPr>
            <a:r>
              <a:rPr lang="en-US" sz="2800" dirty="0" smtClean="0">
                <a:solidFill>
                  <a:schemeClr val="bg1"/>
                </a:solidFill>
              </a:rPr>
              <a:t>Local </a:t>
            </a:r>
            <a:r>
              <a:rPr lang="en-US" sz="2800" dirty="0">
                <a:solidFill>
                  <a:schemeClr val="bg1"/>
                </a:solidFill>
              </a:rPr>
              <a:t>Governing Board Policy </a:t>
            </a:r>
          </a:p>
          <a:p>
            <a:pPr lvl="1"/>
            <a:r>
              <a:rPr lang="en-US" sz="2400" dirty="0">
                <a:solidFill>
                  <a:schemeClr val="bg1"/>
                </a:solidFill>
              </a:rPr>
              <a:t>Policy must define the standards for credit hour calculations</a:t>
            </a:r>
          </a:p>
          <a:p>
            <a:pPr lvl="1"/>
            <a:r>
              <a:rPr lang="en-US" sz="2400" dirty="0">
                <a:solidFill>
                  <a:schemeClr val="bg1"/>
                </a:solidFill>
              </a:rPr>
              <a:t>Submit as </a:t>
            </a:r>
            <a:r>
              <a:rPr lang="en-US" sz="2400" dirty="0" smtClean="0">
                <a:solidFill>
                  <a:schemeClr val="bg1"/>
                </a:solidFill>
              </a:rPr>
              <a:t>PDF</a:t>
            </a:r>
          </a:p>
          <a:p>
            <a:pPr marL="457200" lvl="1" indent="0">
              <a:buNone/>
            </a:pPr>
            <a:endParaRPr lang="en-US" sz="2400" dirty="0">
              <a:solidFill>
                <a:schemeClr val="bg1"/>
              </a:solidFill>
            </a:endParaRPr>
          </a:p>
          <a:p>
            <a:pPr marL="0" indent="0">
              <a:buNone/>
            </a:pPr>
            <a:r>
              <a:rPr lang="en-US" sz="2600" b="1" dirty="0" smtClean="0">
                <a:solidFill>
                  <a:srgbClr val="FF0000"/>
                </a:solidFill>
              </a:rPr>
              <a:t>Non-submission </a:t>
            </a:r>
            <a:r>
              <a:rPr lang="en-US" sz="2600" b="1" dirty="0">
                <a:solidFill>
                  <a:srgbClr val="FF0000"/>
                </a:solidFill>
              </a:rPr>
              <a:t>of the Annual Certification will result in a deactivation of “auto-approval” </a:t>
            </a:r>
            <a:r>
              <a:rPr lang="en-US" sz="2600" b="1" dirty="0" smtClean="0">
                <a:solidFill>
                  <a:srgbClr val="FF0000"/>
                </a:solidFill>
              </a:rPr>
              <a:t>status</a:t>
            </a:r>
            <a:endParaRPr lang="en-US" sz="2600" b="1" dirty="0">
              <a:solidFill>
                <a:srgbClr val="FF0000"/>
              </a:solidFill>
            </a:endParaRPr>
          </a:p>
        </p:txBody>
      </p:sp>
    </p:spTree>
    <p:extLst>
      <p:ext uri="{BB962C8B-B14F-4D97-AF65-F5344CB8AC3E}">
        <p14:creationId xmlns:p14="http://schemas.microsoft.com/office/powerpoint/2010/main" val="14454823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123" y="146957"/>
            <a:ext cx="11715751" cy="865414"/>
          </a:xfrm>
          <a:solidFill>
            <a:schemeClr val="tx1">
              <a:lumMod val="9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a:noAutofit/>
          </a:bodyPr>
          <a:lstStyle/>
          <a:p>
            <a:pPr algn="ctr"/>
            <a:r>
              <a:rPr lang="en-US" sz="2800" dirty="0"/>
              <a:t>Local Approval Certification </a:t>
            </a:r>
            <a:r>
              <a:rPr lang="en-US" sz="2800" dirty="0" smtClean="0"/>
              <a:t>2020-2021</a:t>
            </a:r>
            <a:endParaRPr lang="en-US" sz="2800" dirty="0"/>
          </a:p>
        </p:txBody>
      </p:sp>
      <p:sp>
        <p:nvSpPr>
          <p:cNvPr id="3" name="Content Placeholder 2"/>
          <p:cNvSpPr>
            <a:spLocks noGrp="1"/>
          </p:cNvSpPr>
          <p:nvPr>
            <p:ph idx="1"/>
          </p:nvPr>
        </p:nvSpPr>
        <p:spPr>
          <a:xfrm>
            <a:off x="0" y="1012371"/>
            <a:ext cx="12118520" cy="5649688"/>
          </a:xfrm>
        </p:spPr>
        <p:txBody>
          <a:bodyPr>
            <a:normAutofit/>
          </a:bodyPr>
          <a:lstStyle/>
          <a:p>
            <a:pPr>
              <a:lnSpc>
                <a:spcPct val="100000"/>
              </a:lnSpc>
            </a:pPr>
            <a:r>
              <a:rPr lang="en-US" sz="2400" dirty="0">
                <a:solidFill>
                  <a:schemeClr val="bg1"/>
                </a:solidFill>
              </a:rPr>
              <a:t>The periodic review process will be ongoing</a:t>
            </a:r>
          </a:p>
          <a:p>
            <a:pPr>
              <a:lnSpc>
                <a:spcPct val="100000"/>
              </a:lnSpc>
            </a:pPr>
            <a:r>
              <a:rPr lang="en-US" sz="2400" dirty="0">
                <a:solidFill>
                  <a:schemeClr val="bg1"/>
                </a:solidFill>
              </a:rPr>
              <a:t>I</a:t>
            </a:r>
            <a:r>
              <a:rPr lang="en-US" sz="2400" dirty="0" smtClean="0">
                <a:solidFill>
                  <a:schemeClr val="bg1"/>
                </a:solidFill>
              </a:rPr>
              <a:t>nformation </a:t>
            </a:r>
            <a:r>
              <a:rPr lang="en-US" sz="2400" dirty="0">
                <a:solidFill>
                  <a:schemeClr val="bg1"/>
                </a:solidFill>
              </a:rPr>
              <a:t>updates will be shared </a:t>
            </a:r>
            <a:r>
              <a:rPr lang="en-US" sz="2400" dirty="0" smtClean="0">
                <a:solidFill>
                  <a:schemeClr val="bg1"/>
                </a:solidFill>
              </a:rPr>
              <a:t>periodically</a:t>
            </a:r>
          </a:p>
          <a:p>
            <a:pPr>
              <a:buFont typeface="Wingdings" panose="05000000000000000000" pitchFamily="2" charset="2"/>
              <a:buChar char="Ø"/>
            </a:pPr>
            <a:r>
              <a:rPr lang="en-US" sz="2400" dirty="0">
                <a:solidFill>
                  <a:schemeClr val="bg1"/>
                </a:solidFill>
              </a:rPr>
              <a:t>CO conducts periodic review, annotates findings, and notifies college of required revisions (discrepancies requiring corrective action) </a:t>
            </a:r>
          </a:p>
          <a:p>
            <a:pPr>
              <a:buFont typeface="Wingdings" panose="05000000000000000000" pitchFamily="2" charset="2"/>
              <a:buChar char="Ø"/>
            </a:pPr>
            <a:r>
              <a:rPr lang="en-US" sz="2400" dirty="0">
                <a:solidFill>
                  <a:schemeClr val="bg1"/>
                </a:solidFill>
              </a:rPr>
              <a:t>College receives periodic review discrepancy notification from CO and has 60 days to </a:t>
            </a:r>
            <a:r>
              <a:rPr lang="en-US" sz="2400" i="1" dirty="0">
                <a:solidFill>
                  <a:schemeClr val="bg1"/>
                </a:solidFill>
              </a:rPr>
              <a:t>respond</a:t>
            </a:r>
            <a:r>
              <a:rPr lang="en-US" sz="2400" dirty="0">
                <a:solidFill>
                  <a:schemeClr val="bg1"/>
                </a:solidFill>
              </a:rPr>
              <a:t> to CO </a:t>
            </a:r>
            <a:endParaRPr lang="en-US" sz="2400" dirty="0" smtClean="0">
              <a:solidFill>
                <a:schemeClr val="bg1"/>
              </a:solidFill>
            </a:endParaRPr>
          </a:p>
          <a:p>
            <a:pPr>
              <a:buFont typeface="Wingdings" panose="05000000000000000000" pitchFamily="2" charset="2"/>
              <a:buChar char="Ø"/>
            </a:pPr>
            <a:r>
              <a:rPr lang="en-US" sz="2400" dirty="0" smtClean="0">
                <a:solidFill>
                  <a:schemeClr val="bg1"/>
                </a:solidFill>
              </a:rPr>
              <a:t>College </a:t>
            </a:r>
            <a:r>
              <a:rPr lang="en-US" sz="2400" i="1" dirty="0">
                <a:solidFill>
                  <a:schemeClr val="bg1"/>
                </a:solidFill>
              </a:rPr>
              <a:t>corrects</a:t>
            </a:r>
            <a:r>
              <a:rPr lang="en-US" sz="2400" dirty="0">
                <a:solidFill>
                  <a:schemeClr val="bg1"/>
                </a:solidFill>
              </a:rPr>
              <a:t> discrepancies and submits amended curriculum via COCI </a:t>
            </a:r>
          </a:p>
          <a:p>
            <a:pPr>
              <a:buFont typeface="Wingdings" panose="05000000000000000000" pitchFamily="2" charset="2"/>
              <a:buChar char="Ø"/>
            </a:pPr>
            <a:r>
              <a:rPr lang="en-US" sz="2400" dirty="0" smtClean="0">
                <a:solidFill>
                  <a:schemeClr val="bg1"/>
                </a:solidFill>
              </a:rPr>
              <a:t>CO </a:t>
            </a:r>
            <a:r>
              <a:rPr lang="en-US" sz="2400" dirty="0">
                <a:solidFill>
                  <a:schemeClr val="bg1"/>
                </a:solidFill>
              </a:rPr>
              <a:t>reviews corrected curriculum and notifies college </a:t>
            </a:r>
            <a:endParaRPr lang="en-US" sz="2400" dirty="0" smtClean="0">
              <a:solidFill>
                <a:schemeClr val="bg1"/>
              </a:solidFill>
            </a:endParaRPr>
          </a:p>
          <a:p>
            <a:pPr marL="0" indent="0">
              <a:buNone/>
            </a:pPr>
            <a:endParaRPr lang="en-US" sz="2400" dirty="0">
              <a:solidFill>
                <a:schemeClr val="bg1"/>
              </a:solidFill>
            </a:endParaRPr>
          </a:p>
          <a:p>
            <a:pPr marL="0" indent="0">
              <a:lnSpc>
                <a:spcPct val="100000"/>
              </a:lnSpc>
              <a:buNone/>
            </a:pPr>
            <a:r>
              <a:rPr lang="en-US" dirty="0" smtClean="0">
                <a:solidFill>
                  <a:schemeClr val="bg1"/>
                </a:solidFill>
              </a:rPr>
              <a:t>Non-punitive </a:t>
            </a:r>
            <a:r>
              <a:rPr lang="en-US" dirty="0">
                <a:solidFill>
                  <a:schemeClr val="bg1"/>
                </a:solidFill>
              </a:rPr>
              <a:t>process; goal is to assist colleges in aligning curriculum with policy through technical assistance and guided support </a:t>
            </a:r>
          </a:p>
          <a:p>
            <a:pPr marL="0" indent="0">
              <a:buNone/>
            </a:pPr>
            <a:r>
              <a:rPr lang="en-US" i="1" dirty="0">
                <a:solidFill>
                  <a:schemeClr val="bg1"/>
                </a:solidFill>
              </a:rPr>
              <a:t>*Note: does not include AD-Ts; see separate </a:t>
            </a:r>
            <a:r>
              <a:rPr lang="en-US" i="1" dirty="0" smtClean="0">
                <a:solidFill>
                  <a:schemeClr val="bg1"/>
                </a:solidFill>
              </a:rPr>
              <a:t>guidelines</a:t>
            </a:r>
            <a:endParaRPr lang="en-US" i="1" dirty="0">
              <a:solidFill>
                <a:schemeClr val="bg1"/>
              </a:solidFill>
            </a:endParaRPr>
          </a:p>
        </p:txBody>
      </p:sp>
    </p:spTree>
    <p:extLst>
      <p:ext uri="{BB962C8B-B14F-4D97-AF65-F5344CB8AC3E}">
        <p14:creationId xmlns:p14="http://schemas.microsoft.com/office/powerpoint/2010/main" val="16044581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7627" y="241904"/>
            <a:ext cx="11870870" cy="754139"/>
          </a:xfrm>
          <a:solidFill>
            <a:schemeClr val="tx1">
              <a:lumMod val="9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a:noAutofit/>
          </a:bodyPr>
          <a:lstStyle/>
          <a:p>
            <a:pPr algn="ctr"/>
            <a:r>
              <a:rPr lang="en-US" sz="2800" dirty="0" smtClean="0"/>
              <a:t>Review process by CO for courses</a:t>
            </a:r>
            <a:endParaRPr lang="en-US" sz="2800" dirty="0"/>
          </a:p>
        </p:txBody>
      </p:sp>
      <p:sp>
        <p:nvSpPr>
          <p:cNvPr id="3" name="Content Placeholder 2"/>
          <p:cNvSpPr>
            <a:spLocks noGrp="1"/>
          </p:cNvSpPr>
          <p:nvPr>
            <p:ph sz="half" idx="1"/>
          </p:nvPr>
        </p:nvSpPr>
        <p:spPr>
          <a:xfrm>
            <a:off x="114302" y="996043"/>
            <a:ext cx="5327950" cy="5551714"/>
          </a:xfrm>
        </p:spPr>
        <p:txBody>
          <a:bodyPr>
            <a:normAutofit lnSpcReduction="10000"/>
          </a:bodyPr>
          <a:lstStyle/>
          <a:p>
            <a:pPr marL="0" indent="0">
              <a:buFont typeface="Arial" panose="020B0604020202020204" pitchFamily="34" charset="0"/>
              <a:buNone/>
            </a:pPr>
            <a:endParaRPr lang="en-US" sz="3200" b="1" u="sng" dirty="0" smtClean="0">
              <a:solidFill>
                <a:schemeClr val="bg1"/>
              </a:solidFill>
            </a:endParaRPr>
          </a:p>
          <a:p>
            <a:pPr marL="0" indent="0">
              <a:buFont typeface="Arial" panose="020B0604020202020204" pitchFamily="34" charset="0"/>
              <a:buNone/>
            </a:pPr>
            <a:r>
              <a:rPr lang="en-US" sz="3200" b="1" u="sng" dirty="0" smtClean="0">
                <a:solidFill>
                  <a:schemeClr val="bg1"/>
                </a:solidFill>
              </a:rPr>
              <a:t>Credit</a:t>
            </a:r>
          </a:p>
          <a:p>
            <a:r>
              <a:rPr lang="en-US" sz="2400" dirty="0" smtClean="0">
                <a:solidFill>
                  <a:schemeClr val="bg1"/>
                </a:solidFill>
              </a:rPr>
              <a:t>All </a:t>
            </a:r>
            <a:r>
              <a:rPr lang="en-US" sz="2400" dirty="0">
                <a:solidFill>
                  <a:schemeClr val="bg1"/>
                </a:solidFill>
              </a:rPr>
              <a:t>curriculum components will be reviewed</a:t>
            </a:r>
          </a:p>
          <a:p>
            <a:r>
              <a:rPr lang="en-US" sz="2400" dirty="0">
                <a:solidFill>
                  <a:schemeClr val="bg1"/>
                </a:solidFill>
              </a:rPr>
              <a:t>COCI proposal fields for data elements</a:t>
            </a:r>
          </a:p>
          <a:p>
            <a:r>
              <a:rPr lang="en-US" sz="2400" dirty="0">
                <a:solidFill>
                  <a:schemeClr val="bg1"/>
                </a:solidFill>
              </a:rPr>
              <a:t>Course outline of record meets standards in title 5, § 55002 (a) (b), and approved by the district governing board</a:t>
            </a:r>
          </a:p>
          <a:p>
            <a:r>
              <a:rPr lang="en-US" sz="2400" dirty="0" smtClean="0">
                <a:solidFill>
                  <a:schemeClr val="bg1"/>
                </a:solidFill>
              </a:rPr>
              <a:t>Refer to PCAH 7, </a:t>
            </a:r>
            <a:r>
              <a:rPr lang="en-US" sz="2400" b="1" dirty="0" smtClean="0">
                <a:solidFill>
                  <a:schemeClr val="bg1"/>
                </a:solidFill>
              </a:rPr>
              <a:t>Part II</a:t>
            </a:r>
            <a:r>
              <a:rPr lang="en-US" sz="2400" dirty="0" smtClean="0">
                <a:solidFill>
                  <a:schemeClr val="bg1"/>
                </a:solidFill>
              </a:rPr>
              <a:t>, </a:t>
            </a:r>
            <a:r>
              <a:rPr lang="en-US" sz="2400" b="1" dirty="0" smtClean="0">
                <a:solidFill>
                  <a:schemeClr val="bg1"/>
                </a:solidFill>
              </a:rPr>
              <a:t>credit</a:t>
            </a:r>
            <a:r>
              <a:rPr lang="en-US" sz="2400" dirty="0" smtClean="0">
                <a:solidFill>
                  <a:schemeClr val="bg1"/>
                </a:solidFill>
              </a:rPr>
              <a:t> curriculum standards and criteria</a:t>
            </a:r>
          </a:p>
          <a:p>
            <a:pPr>
              <a:lnSpc>
                <a:spcPct val="100000"/>
              </a:lnSpc>
            </a:pPr>
            <a:endParaRPr lang="en-US" sz="1800" i="1" dirty="0"/>
          </a:p>
        </p:txBody>
      </p:sp>
      <p:sp>
        <p:nvSpPr>
          <p:cNvPr id="4" name="Content Placeholder 3"/>
          <p:cNvSpPr>
            <a:spLocks noGrp="1"/>
          </p:cNvSpPr>
          <p:nvPr>
            <p:ph sz="half" idx="2"/>
          </p:nvPr>
        </p:nvSpPr>
        <p:spPr>
          <a:xfrm>
            <a:off x="6053062" y="996043"/>
            <a:ext cx="4934479" cy="5551714"/>
          </a:xfrm>
        </p:spPr>
        <p:txBody>
          <a:bodyPr>
            <a:normAutofit lnSpcReduction="10000"/>
          </a:bodyPr>
          <a:lstStyle/>
          <a:p>
            <a:pPr marL="0" indent="0">
              <a:buFont typeface="Arial" panose="020B0604020202020204" pitchFamily="34" charset="0"/>
              <a:buNone/>
            </a:pPr>
            <a:endParaRPr lang="en-US" sz="3200" b="1" u="sng" dirty="0" smtClean="0">
              <a:solidFill>
                <a:schemeClr val="bg1"/>
              </a:solidFill>
            </a:endParaRPr>
          </a:p>
          <a:p>
            <a:pPr marL="0" indent="0">
              <a:buFont typeface="Arial" panose="020B0604020202020204" pitchFamily="34" charset="0"/>
              <a:buNone/>
            </a:pPr>
            <a:r>
              <a:rPr lang="en-US" sz="3200" b="1" u="sng" dirty="0" smtClean="0">
                <a:solidFill>
                  <a:schemeClr val="bg1"/>
                </a:solidFill>
              </a:rPr>
              <a:t>Noncredit</a:t>
            </a:r>
            <a:endParaRPr lang="en-US" sz="3200" b="1" u="sng" dirty="0">
              <a:solidFill>
                <a:schemeClr val="bg1"/>
              </a:solidFill>
            </a:endParaRPr>
          </a:p>
          <a:p>
            <a:r>
              <a:rPr lang="en-US" sz="2400" dirty="0">
                <a:solidFill>
                  <a:schemeClr val="bg1"/>
                </a:solidFill>
              </a:rPr>
              <a:t>All curriculum components will be reviewed</a:t>
            </a:r>
          </a:p>
          <a:p>
            <a:r>
              <a:rPr lang="en-US" sz="2400" dirty="0">
                <a:solidFill>
                  <a:schemeClr val="bg1"/>
                </a:solidFill>
              </a:rPr>
              <a:t>COCI proposal fields for data elements </a:t>
            </a:r>
          </a:p>
          <a:p>
            <a:r>
              <a:rPr lang="en-US" sz="2400" dirty="0">
                <a:solidFill>
                  <a:schemeClr val="bg1"/>
                </a:solidFill>
              </a:rPr>
              <a:t>Course outline of record meets standards in title 5, § 55002 (c), and approved by the district governing board</a:t>
            </a:r>
          </a:p>
          <a:p>
            <a:r>
              <a:rPr lang="en-US" sz="2400" dirty="0">
                <a:solidFill>
                  <a:schemeClr val="bg1"/>
                </a:solidFill>
              </a:rPr>
              <a:t>Refer to PCAH 7, </a:t>
            </a:r>
            <a:r>
              <a:rPr lang="en-US" sz="2400" b="1" dirty="0">
                <a:solidFill>
                  <a:schemeClr val="bg1"/>
                </a:solidFill>
              </a:rPr>
              <a:t>Part III</a:t>
            </a:r>
            <a:r>
              <a:rPr lang="en-US" sz="2400" dirty="0">
                <a:solidFill>
                  <a:schemeClr val="bg1"/>
                </a:solidFill>
              </a:rPr>
              <a:t>, </a:t>
            </a:r>
            <a:r>
              <a:rPr lang="en-US" sz="2400" b="1" dirty="0">
                <a:solidFill>
                  <a:schemeClr val="bg1"/>
                </a:solidFill>
              </a:rPr>
              <a:t>noncredit</a:t>
            </a:r>
            <a:r>
              <a:rPr lang="en-US" sz="2400" dirty="0">
                <a:solidFill>
                  <a:schemeClr val="bg1"/>
                </a:solidFill>
              </a:rPr>
              <a:t> curriculum standards and criteria </a:t>
            </a:r>
          </a:p>
          <a:p>
            <a:endParaRPr lang="en-US" dirty="0"/>
          </a:p>
        </p:txBody>
      </p:sp>
    </p:spTree>
    <p:extLst>
      <p:ext uri="{BB962C8B-B14F-4D97-AF65-F5344CB8AC3E}">
        <p14:creationId xmlns:p14="http://schemas.microsoft.com/office/powerpoint/2010/main" val="2272935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7627" y="241904"/>
            <a:ext cx="11870870" cy="590853"/>
          </a:xfrm>
          <a:solidFill>
            <a:schemeClr val="tx1">
              <a:lumMod val="9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a:noAutofit/>
          </a:bodyPr>
          <a:lstStyle/>
          <a:p>
            <a:pPr algn="ctr"/>
            <a:r>
              <a:rPr lang="en-US" sz="2800" dirty="0" smtClean="0"/>
              <a:t>Review process by CO for Programs</a:t>
            </a:r>
            <a:endParaRPr lang="en-US" sz="2800" dirty="0"/>
          </a:p>
        </p:txBody>
      </p:sp>
      <p:sp>
        <p:nvSpPr>
          <p:cNvPr id="3" name="Content Placeholder 2"/>
          <p:cNvSpPr>
            <a:spLocks noGrp="1"/>
          </p:cNvSpPr>
          <p:nvPr>
            <p:ph sz="half" idx="1"/>
          </p:nvPr>
        </p:nvSpPr>
        <p:spPr>
          <a:xfrm>
            <a:off x="114302" y="832757"/>
            <a:ext cx="5327950" cy="6025243"/>
          </a:xfrm>
        </p:spPr>
        <p:txBody>
          <a:bodyPr>
            <a:normAutofit fontScale="85000" lnSpcReduction="20000"/>
          </a:bodyPr>
          <a:lstStyle/>
          <a:p>
            <a:pPr marL="0" indent="0">
              <a:buFont typeface="Arial" panose="020B0604020202020204" pitchFamily="34" charset="0"/>
              <a:buNone/>
            </a:pPr>
            <a:r>
              <a:rPr lang="en-US" sz="3200" b="1" u="sng" dirty="0" smtClean="0">
                <a:solidFill>
                  <a:schemeClr val="bg1"/>
                </a:solidFill>
              </a:rPr>
              <a:t>Credit</a:t>
            </a:r>
          </a:p>
          <a:p>
            <a:pPr marL="0" indent="0">
              <a:buNone/>
            </a:pPr>
            <a:r>
              <a:rPr lang="en-US" sz="2800" b="1" dirty="0">
                <a:solidFill>
                  <a:schemeClr val="bg1"/>
                </a:solidFill>
              </a:rPr>
              <a:t>Certificate of Achievement</a:t>
            </a:r>
          </a:p>
          <a:p>
            <a:r>
              <a:rPr lang="en-US" sz="2600" dirty="0" smtClean="0">
                <a:solidFill>
                  <a:schemeClr val="bg1"/>
                </a:solidFill>
              </a:rPr>
              <a:t>All </a:t>
            </a:r>
            <a:r>
              <a:rPr lang="en-US" sz="2600" dirty="0">
                <a:solidFill>
                  <a:schemeClr val="bg1"/>
                </a:solidFill>
              </a:rPr>
              <a:t>curriculum components will be reviewed</a:t>
            </a:r>
          </a:p>
          <a:p>
            <a:r>
              <a:rPr lang="en-US" sz="2600" dirty="0">
                <a:solidFill>
                  <a:schemeClr val="bg1"/>
                </a:solidFill>
              </a:rPr>
              <a:t>Narrative (with all components)</a:t>
            </a:r>
          </a:p>
          <a:p>
            <a:r>
              <a:rPr lang="en-US" sz="2600" dirty="0">
                <a:solidFill>
                  <a:schemeClr val="bg1"/>
                </a:solidFill>
              </a:rPr>
              <a:t>CORs for all courses </a:t>
            </a:r>
          </a:p>
          <a:p>
            <a:r>
              <a:rPr lang="en-US" sz="2600" dirty="0">
                <a:solidFill>
                  <a:schemeClr val="bg1"/>
                </a:solidFill>
              </a:rPr>
              <a:t>Appropriate supporting documentation for “Local” (non-CTE) certificates </a:t>
            </a:r>
          </a:p>
          <a:p>
            <a:r>
              <a:rPr lang="en-US" sz="2600" dirty="0">
                <a:solidFill>
                  <a:schemeClr val="bg1"/>
                </a:solidFill>
              </a:rPr>
              <a:t>Appropriate supporting documentation for CTE certificates </a:t>
            </a:r>
          </a:p>
          <a:p>
            <a:r>
              <a:rPr lang="en-US" sz="2600" dirty="0">
                <a:solidFill>
                  <a:schemeClr val="bg1"/>
                </a:solidFill>
              </a:rPr>
              <a:t>Refer to PCAH 7, Part II, Section 3 for credit certificate program standards and criteria  </a:t>
            </a:r>
          </a:p>
          <a:p>
            <a:pPr marL="0" indent="0">
              <a:lnSpc>
                <a:spcPct val="100000"/>
              </a:lnSpc>
              <a:buNone/>
            </a:pPr>
            <a:endParaRPr lang="en-US" sz="1800" i="1" dirty="0"/>
          </a:p>
        </p:txBody>
      </p:sp>
      <p:sp>
        <p:nvSpPr>
          <p:cNvPr id="4" name="Content Placeholder 3"/>
          <p:cNvSpPr>
            <a:spLocks noGrp="1"/>
          </p:cNvSpPr>
          <p:nvPr>
            <p:ph sz="half" idx="2"/>
          </p:nvPr>
        </p:nvSpPr>
        <p:spPr>
          <a:xfrm>
            <a:off x="6053062" y="993917"/>
            <a:ext cx="5935435" cy="5715000"/>
          </a:xfrm>
        </p:spPr>
        <p:txBody>
          <a:bodyPr>
            <a:normAutofit fontScale="85000" lnSpcReduction="20000"/>
          </a:bodyPr>
          <a:lstStyle/>
          <a:p>
            <a:pPr marL="0" indent="0">
              <a:buFont typeface="Arial" panose="020B0604020202020204" pitchFamily="34" charset="0"/>
              <a:buNone/>
            </a:pPr>
            <a:r>
              <a:rPr lang="en-US" sz="3200" b="1" u="sng" dirty="0">
                <a:solidFill>
                  <a:schemeClr val="bg1"/>
                </a:solidFill>
              </a:rPr>
              <a:t>Noncredit</a:t>
            </a:r>
          </a:p>
          <a:p>
            <a:pPr marL="0" indent="0">
              <a:buFont typeface="Arial" panose="020B0604020202020204" pitchFamily="34" charset="0"/>
              <a:buNone/>
            </a:pPr>
            <a:r>
              <a:rPr lang="en-US" sz="2400" b="1" dirty="0">
                <a:solidFill>
                  <a:schemeClr val="bg1"/>
                </a:solidFill>
              </a:rPr>
              <a:t>Certificate of Completion</a:t>
            </a:r>
          </a:p>
          <a:p>
            <a:pPr marL="0" indent="0">
              <a:buFont typeface="Arial" panose="020B0604020202020204" pitchFamily="34" charset="0"/>
              <a:buNone/>
            </a:pPr>
            <a:r>
              <a:rPr lang="en-US" sz="2400" b="1" dirty="0">
                <a:solidFill>
                  <a:schemeClr val="bg1"/>
                </a:solidFill>
              </a:rPr>
              <a:t>Certificate of Competency </a:t>
            </a:r>
          </a:p>
          <a:p>
            <a:r>
              <a:rPr lang="en-US" sz="2600" dirty="0">
                <a:solidFill>
                  <a:schemeClr val="bg1"/>
                </a:solidFill>
              </a:rPr>
              <a:t>All curriculum components will be reviewed</a:t>
            </a:r>
          </a:p>
          <a:p>
            <a:r>
              <a:rPr lang="en-US" sz="2600" dirty="0">
                <a:solidFill>
                  <a:schemeClr val="bg1"/>
                </a:solidFill>
              </a:rPr>
              <a:t>Narrative (with all components)</a:t>
            </a:r>
          </a:p>
          <a:p>
            <a:r>
              <a:rPr lang="en-US" sz="2600" dirty="0">
                <a:solidFill>
                  <a:schemeClr val="bg1"/>
                </a:solidFill>
              </a:rPr>
              <a:t>CORs for all courses </a:t>
            </a:r>
          </a:p>
          <a:p>
            <a:r>
              <a:rPr lang="en-US" sz="2600" dirty="0">
                <a:solidFill>
                  <a:schemeClr val="bg1"/>
                </a:solidFill>
              </a:rPr>
              <a:t>Appropriate supporting documentation for short-term vocational (“CTE”) certificates</a:t>
            </a:r>
          </a:p>
          <a:p>
            <a:r>
              <a:rPr lang="en-US" sz="2600" dirty="0">
                <a:solidFill>
                  <a:schemeClr val="bg1"/>
                </a:solidFill>
              </a:rPr>
              <a:t>Refer to PCAH 7, Part III, Section 3 for noncredit program criteria and standards</a:t>
            </a:r>
          </a:p>
          <a:p>
            <a:r>
              <a:rPr lang="en-US" sz="2600" dirty="0">
                <a:solidFill>
                  <a:schemeClr val="bg1"/>
                </a:solidFill>
              </a:rPr>
              <a:t>Adult High School Diploma (AHSD) and apprenticeship see PCAH 7, Part III, Section 3 (pp. 135 – 137) </a:t>
            </a:r>
          </a:p>
        </p:txBody>
      </p:sp>
    </p:spTree>
    <p:extLst>
      <p:ext uri="{BB962C8B-B14F-4D97-AF65-F5344CB8AC3E}">
        <p14:creationId xmlns:p14="http://schemas.microsoft.com/office/powerpoint/2010/main" val="1734564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368" y="160261"/>
            <a:ext cx="11921445" cy="688825"/>
          </a:xfrm>
          <a:solidFill>
            <a:schemeClr val="tx1">
              <a:lumMod val="9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a:noAutofit/>
          </a:bodyPr>
          <a:lstStyle/>
          <a:p>
            <a:pPr algn="ctr"/>
            <a:r>
              <a:rPr lang="en-US" sz="2800" dirty="0" smtClean="0"/>
              <a:t>Review process by CO for </a:t>
            </a:r>
            <a:r>
              <a:rPr lang="en-US" sz="2800" dirty="0"/>
              <a:t>AA/AS Degree </a:t>
            </a:r>
          </a:p>
        </p:txBody>
      </p:sp>
      <p:sp>
        <p:nvSpPr>
          <p:cNvPr id="3" name="Content Placeholder 2"/>
          <p:cNvSpPr>
            <a:spLocks noGrp="1"/>
          </p:cNvSpPr>
          <p:nvPr>
            <p:ph idx="1"/>
          </p:nvPr>
        </p:nvSpPr>
        <p:spPr>
          <a:xfrm>
            <a:off x="145368" y="996043"/>
            <a:ext cx="11921445" cy="5313439"/>
          </a:xfrm>
        </p:spPr>
        <p:txBody>
          <a:bodyPr>
            <a:normAutofit/>
          </a:bodyPr>
          <a:lstStyle/>
          <a:p>
            <a:pPr marL="342900" indent="-342900">
              <a:spcBef>
                <a:spcPts val="1200"/>
              </a:spcBef>
            </a:pPr>
            <a:r>
              <a:rPr lang="en-US" sz="2400" dirty="0">
                <a:solidFill>
                  <a:schemeClr val="bg1"/>
                </a:solidFill>
              </a:rPr>
              <a:t>Compliance standards for associate degrees, as set forth in title 5, § 55063</a:t>
            </a:r>
          </a:p>
          <a:p>
            <a:pPr marL="342900" indent="-342900">
              <a:spcBef>
                <a:spcPts val="1200"/>
              </a:spcBef>
            </a:pPr>
            <a:r>
              <a:rPr lang="en-US" sz="2400" dirty="0">
                <a:solidFill>
                  <a:schemeClr val="bg1"/>
                </a:solidFill>
              </a:rPr>
              <a:t>All curriculum components will be reviewed</a:t>
            </a:r>
          </a:p>
          <a:p>
            <a:pPr marL="342900" indent="-342900">
              <a:spcBef>
                <a:spcPts val="1200"/>
              </a:spcBef>
            </a:pPr>
            <a:r>
              <a:rPr lang="en-US" sz="2400" dirty="0">
                <a:solidFill>
                  <a:schemeClr val="bg1"/>
                </a:solidFill>
              </a:rPr>
              <a:t>CORs for all courses </a:t>
            </a:r>
          </a:p>
          <a:p>
            <a:pPr marL="342900" indent="-342900">
              <a:spcBef>
                <a:spcPts val="1200"/>
              </a:spcBef>
            </a:pPr>
            <a:r>
              <a:rPr lang="en-US" sz="2400" dirty="0">
                <a:solidFill>
                  <a:schemeClr val="bg1"/>
                </a:solidFill>
              </a:rPr>
              <a:t>Narrative (with all components)</a:t>
            </a:r>
          </a:p>
          <a:p>
            <a:pPr marL="342900" indent="-342900">
              <a:spcBef>
                <a:spcPts val="1200"/>
              </a:spcBef>
            </a:pPr>
            <a:r>
              <a:rPr lang="en-US" sz="2400" dirty="0">
                <a:solidFill>
                  <a:schemeClr val="bg1"/>
                </a:solidFill>
              </a:rPr>
              <a:t>Appropriate supporting documentation for CTE associate degrees  </a:t>
            </a:r>
          </a:p>
          <a:p>
            <a:pPr marL="342900" indent="-342900">
              <a:spcBef>
                <a:spcPts val="1200"/>
              </a:spcBef>
            </a:pPr>
            <a:r>
              <a:rPr lang="en-US" sz="2400" dirty="0">
                <a:solidFill>
                  <a:schemeClr val="bg1"/>
                </a:solidFill>
              </a:rPr>
              <a:t>Refer to PCAH 7, Part II, Section 3 for all credit degree program standards and criteria </a:t>
            </a:r>
          </a:p>
          <a:p>
            <a:pPr marL="800100" lvl="1" indent="-342900">
              <a:spcBef>
                <a:spcPts val="1200"/>
              </a:spcBef>
              <a:buFont typeface="Courier New" panose="02070309020205020404" pitchFamily="49" charset="0"/>
              <a:buChar char="o"/>
            </a:pPr>
            <a:r>
              <a:rPr lang="en-US" sz="2400" dirty="0">
                <a:solidFill>
                  <a:schemeClr val="bg1"/>
                </a:solidFill>
              </a:rPr>
              <a:t>CTE AA/AS Degrees: PCAH 7, pp. 79 - 84</a:t>
            </a:r>
          </a:p>
          <a:p>
            <a:pPr marL="800100" lvl="1" indent="-342900">
              <a:spcBef>
                <a:spcPts val="1200"/>
              </a:spcBef>
              <a:buFont typeface="Courier New" panose="02070309020205020404" pitchFamily="49" charset="0"/>
              <a:buChar char="o"/>
            </a:pPr>
            <a:r>
              <a:rPr lang="en-US" sz="2400" dirty="0">
                <a:solidFill>
                  <a:schemeClr val="bg1"/>
                </a:solidFill>
              </a:rPr>
              <a:t>Local AA/AS Degrees (non-CTE): PCAH 7, pp. 84 – 89</a:t>
            </a:r>
          </a:p>
          <a:p>
            <a:pPr marL="0" indent="0">
              <a:lnSpc>
                <a:spcPct val="100000"/>
              </a:lnSpc>
              <a:buNone/>
            </a:pPr>
            <a:endParaRPr lang="en-US" sz="1800" i="1" dirty="0"/>
          </a:p>
        </p:txBody>
      </p:sp>
    </p:spTree>
    <p:extLst>
      <p:ext uri="{BB962C8B-B14F-4D97-AF65-F5344CB8AC3E}">
        <p14:creationId xmlns:p14="http://schemas.microsoft.com/office/powerpoint/2010/main" val="584145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368" y="160261"/>
            <a:ext cx="11921445" cy="688825"/>
          </a:xfrm>
          <a:solidFill>
            <a:schemeClr val="tx1">
              <a:lumMod val="9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a:noAutofit/>
          </a:bodyPr>
          <a:lstStyle/>
          <a:p>
            <a:pPr algn="ctr"/>
            <a:r>
              <a:rPr lang="en-US" sz="2800" dirty="0" smtClean="0"/>
              <a:t>Review process by CO for ADT </a:t>
            </a:r>
            <a:endParaRPr lang="en-US" sz="2800" dirty="0"/>
          </a:p>
        </p:txBody>
      </p:sp>
      <p:sp>
        <p:nvSpPr>
          <p:cNvPr id="3" name="Content Placeholder 2"/>
          <p:cNvSpPr>
            <a:spLocks noGrp="1"/>
          </p:cNvSpPr>
          <p:nvPr>
            <p:ph idx="1"/>
          </p:nvPr>
        </p:nvSpPr>
        <p:spPr>
          <a:xfrm>
            <a:off x="145368" y="996043"/>
            <a:ext cx="11921445" cy="5861957"/>
          </a:xfrm>
        </p:spPr>
        <p:txBody>
          <a:bodyPr>
            <a:normAutofit lnSpcReduction="10000"/>
          </a:bodyPr>
          <a:lstStyle/>
          <a:p>
            <a:r>
              <a:rPr lang="en-US" sz="2200" dirty="0">
                <a:solidFill>
                  <a:schemeClr val="bg1"/>
                </a:solidFill>
              </a:rPr>
              <a:t>The </a:t>
            </a:r>
            <a:r>
              <a:rPr lang="en-US" sz="2200" dirty="0" smtClean="0">
                <a:solidFill>
                  <a:schemeClr val="bg1"/>
                </a:solidFill>
              </a:rPr>
              <a:t>ADT </a:t>
            </a:r>
            <a:r>
              <a:rPr lang="en-US" sz="2200" dirty="0">
                <a:solidFill>
                  <a:schemeClr val="bg1"/>
                </a:solidFill>
              </a:rPr>
              <a:t>program is a partnership between the CCC and CSU system</a:t>
            </a:r>
          </a:p>
          <a:p>
            <a:r>
              <a:rPr lang="en-US" sz="2200" dirty="0" smtClean="0">
                <a:solidFill>
                  <a:schemeClr val="bg1"/>
                </a:solidFill>
              </a:rPr>
              <a:t>ADTs </a:t>
            </a:r>
            <a:r>
              <a:rPr lang="en-US" sz="2200" b="1" u="sng" dirty="0">
                <a:solidFill>
                  <a:schemeClr val="bg1"/>
                </a:solidFill>
              </a:rPr>
              <a:t>must</a:t>
            </a:r>
            <a:r>
              <a:rPr lang="en-US" sz="2200" dirty="0">
                <a:solidFill>
                  <a:schemeClr val="bg1"/>
                </a:solidFill>
              </a:rPr>
              <a:t> be compliant with applicable legislation, title 5, and PCAH requirements   </a:t>
            </a:r>
          </a:p>
          <a:p>
            <a:r>
              <a:rPr lang="en-US" sz="2200" dirty="0">
                <a:solidFill>
                  <a:schemeClr val="bg1"/>
                </a:solidFill>
              </a:rPr>
              <a:t>Periodic review will include compliance of:</a:t>
            </a:r>
          </a:p>
          <a:p>
            <a:pPr lvl="1"/>
            <a:r>
              <a:rPr lang="en-US" sz="2200" dirty="0">
                <a:solidFill>
                  <a:schemeClr val="bg1"/>
                </a:solidFill>
              </a:rPr>
              <a:t>Current TMC (Transfer Model Curriculum) </a:t>
            </a:r>
          </a:p>
          <a:p>
            <a:pPr lvl="1"/>
            <a:r>
              <a:rPr lang="en-US" sz="2200" dirty="0">
                <a:solidFill>
                  <a:schemeClr val="bg1"/>
                </a:solidFill>
              </a:rPr>
              <a:t>All CORs attached </a:t>
            </a:r>
          </a:p>
          <a:p>
            <a:pPr lvl="1"/>
            <a:r>
              <a:rPr lang="en-US" sz="2200" dirty="0" smtClean="0">
                <a:solidFill>
                  <a:schemeClr val="bg1"/>
                </a:solidFill>
              </a:rPr>
              <a:t>All </a:t>
            </a:r>
            <a:r>
              <a:rPr lang="en-US" sz="2200" dirty="0">
                <a:solidFill>
                  <a:schemeClr val="bg1"/>
                </a:solidFill>
              </a:rPr>
              <a:t>courses included on TMC meet the requirement listed on the TMC C-ID Articulation, AAM (Articulation Agreement by Major), BCT (CSU Baccalaureate Level Course List by Dept.) or GECC (CSU GE Certification Course List by Area) </a:t>
            </a:r>
          </a:p>
          <a:p>
            <a:pPr lvl="1"/>
            <a:r>
              <a:rPr lang="en-US" sz="2200" dirty="0" smtClean="0">
                <a:solidFill>
                  <a:schemeClr val="bg1"/>
                </a:solidFill>
              </a:rPr>
              <a:t>Review </a:t>
            </a:r>
            <a:r>
              <a:rPr lang="en-US" sz="2200" dirty="0">
                <a:solidFill>
                  <a:schemeClr val="bg1"/>
                </a:solidFill>
              </a:rPr>
              <a:t>of Narratives including the catalog descriptions with random checks against the current school catalog to confirm they are the same </a:t>
            </a:r>
          </a:p>
          <a:p>
            <a:pPr lvl="1"/>
            <a:r>
              <a:rPr lang="en-US" sz="2200" dirty="0">
                <a:solidFill>
                  <a:schemeClr val="bg1"/>
                </a:solidFill>
              </a:rPr>
              <a:t>For </a:t>
            </a:r>
            <a:r>
              <a:rPr lang="en-US" sz="2200" dirty="0" smtClean="0">
                <a:solidFill>
                  <a:schemeClr val="bg1"/>
                </a:solidFill>
              </a:rPr>
              <a:t>ADTs</a:t>
            </a:r>
            <a:r>
              <a:rPr lang="en-US" sz="2200" dirty="0">
                <a:solidFill>
                  <a:schemeClr val="bg1"/>
                </a:solidFill>
              </a:rPr>
              <a:t>, colleges will be asked to respond to revision request within 60 days. Once the college responds they will have an additional 6 months from the response date to make necessary revisions for approval. </a:t>
            </a:r>
          </a:p>
          <a:p>
            <a:pPr lvl="1"/>
            <a:r>
              <a:rPr lang="en-US" sz="2000" b="1" dirty="0">
                <a:solidFill>
                  <a:srgbClr val="FF0000"/>
                </a:solidFill>
              </a:rPr>
              <a:t>If a colleges does not meet the corrective parameters described above, the </a:t>
            </a:r>
            <a:r>
              <a:rPr lang="en-US" sz="2000" b="1" dirty="0" smtClean="0">
                <a:solidFill>
                  <a:srgbClr val="FF0000"/>
                </a:solidFill>
              </a:rPr>
              <a:t>ADT </a:t>
            </a:r>
            <a:r>
              <a:rPr lang="en-US" sz="2000" b="1" dirty="0">
                <a:solidFill>
                  <a:srgbClr val="FF0000"/>
                </a:solidFill>
              </a:rPr>
              <a:t>program will be deactivated in COCI. </a:t>
            </a:r>
            <a:r>
              <a:rPr lang="en-US" sz="2000" dirty="0"/>
              <a:t> </a:t>
            </a:r>
          </a:p>
        </p:txBody>
      </p:sp>
    </p:spTree>
    <p:extLst>
      <p:ext uri="{BB962C8B-B14F-4D97-AF65-F5344CB8AC3E}">
        <p14:creationId xmlns:p14="http://schemas.microsoft.com/office/powerpoint/2010/main" val="1753190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156737"/>
            <a:ext cx="11887200" cy="914400"/>
          </a:xfrm>
          <a:solidFill>
            <a:schemeClr val="tx1">
              <a:lumMod val="9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a:noAutofit/>
          </a:bodyPr>
          <a:lstStyle/>
          <a:p>
            <a:pPr algn="ctr"/>
            <a:r>
              <a:rPr lang="en-US" sz="2800" dirty="0" err="1" smtClean="0"/>
              <a:t>adt</a:t>
            </a:r>
            <a:r>
              <a:rPr lang="en-US" sz="2800" dirty="0" smtClean="0"/>
              <a:t> list up for review: 2020-2021</a:t>
            </a:r>
            <a:endParaRPr lang="en-US" sz="2800" dirty="0"/>
          </a:p>
        </p:txBody>
      </p:sp>
      <p:sp>
        <p:nvSpPr>
          <p:cNvPr id="6" name="Content Placeholder 5"/>
          <p:cNvSpPr>
            <a:spLocks noGrp="1"/>
          </p:cNvSpPr>
          <p:nvPr>
            <p:ph sz="half" idx="1"/>
          </p:nvPr>
        </p:nvSpPr>
        <p:spPr>
          <a:xfrm>
            <a:off x="579172" y="1621366"/>
            <a:ext cx="4937655" cy="3615267"/>
          </a:xfrm>
        </p:spPr>
        <p:style>
          <a:lnRef idx="2">
            <a:schemeClr val="dk1"/>
          </a:lnRef>
          <a:fillRef idx="1">
            <a:schemeClr val="lt1"/>
          </a:fillRef>
          <a:effectRef idx="0">
            <a:schemeClr val="dk1"/>
          </a:effectRef>
          <a:fontRef idx="minor">
            <a:schemeClr val="dk1"/>
          </a:fontRef>
        </p:style>
        <p:txBody>
          <a:bodyPr/>
          <a:lstStyle/>
          <a:p>
            <a:pPr marL="342900" lvl="0" indent="-342900">
              <a:lnSpc>
                <a:spcPct val="107000"/>
              </a:lnSpc>
              <a:spcBef>
                <a:spcPts val="0"/>
              </a:spcBef>
              <a:spcAft>
                <a:spcPts val="0"/>
              </a:spcAft>
              <a:buClrTx/>
              <a:buSzTx/>
              <a:buFont typeface="+mj-lt"/>
              <a:buAutoNum type="arabicPeriod"/>
            </a:pPr>
            <a:r>
              <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Criminal Justice (Administration of Justice)</a:t>
            </a:r>
          </a:p>
          <a:p>
            <a:pPr marL="342900" lvl="0" indent="-342900">
              <a:lnSpc>
                <a:spcPct val="107000"/>
              </a:lnSpc>
              <a:spcBef>
                <a:spcPts val="0"/>
              </a:spcBef>
              <a:spcAft>
                <a:spcPts val="0"/>
              </a:spcAft>
              <a:buClrTx/>
              <a:buSzTx/>
              <a:buFont typeface="+mj-lt"/>
              <a:buAutoNum type="arabicPeriod"/>
            </a:pPr>
            <a:r>
              <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Anthropology</a:t>
            </a:r>
          </a:p>
          <a:p>
            <a:pPr marL="342900" lvl="0" indent="-342900">
              <a:lnSpc>
                <a:spcPct val="107000"/>
              </a:lnSpc>
              <a:spcBef>
                <a:spcPts val="0"/>
              </a:spcBef>
              <a:spcAft>
                <a:spcPts val="0"/>
              </a:spcAft>
              <a:buClrTx/>
              <a:buSzTx/>
              <a:buFont typeface="+mj-lt"/>
              <a:buAutoNum type="arabicPeriod"/>
            </a:pPr>
            <a:r>
              <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Art History</a:t>
            </a:r>
          </a:p>
          <a:p>
            <a:pPr marL="342900" lvl="0" indent="-342900">
              <a:lnSpc>
                <a:spcPct val="107000"/>
              </a:lnSpc>
              <a:spcBef>
                <a:spcPts val="0"/>
              </a:spcBef>
              <a:spcAft>
                <a:spcPts val="0"/>
              </a:spcAft>
              <a:buClrTx/>
              <a:buSzTx/>
              <a:buFont typeface="+mj-lt"/>
              <a:buAutoNum type="arabicPeriod"/>
            </a:pPr>
            <a:r>
              <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Business Administration</a:t>
            </a:r>
          </a:p>
          <a:p>
            <a:pPr marL="342900" lvl="0" indent="-342900">
              <a:lnSpc>
                <a:spcPct val="107000"/>
              </a:lnSpc>
              <a:spcBef>
                <a:spcPts val="0"/>
              </a:spcBef>
              <a:spcAft>
                <a:spcPts val="0"/>
              </a:spcAft>
              <a:buClrTx/>
              <a:buSzTx/>
              <a:buFont typeface="+mj-lt"/>
              <a:buAutoNum type="arabicPeriod"/>
            </a:pPr>
            <a:r>
              <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Elementary Teacher Education</a:t>
            </a:r>
          </a:p>
          <a:p>
            <a:pPr marL="342900" lvl="0" indent="-342900">
              <a:lnSpc>
                <a:spcPct val="107000"/>
              </a:lnSpc>
              <a:spcBef>
                <a:spcPts val="0"/>
              </a:spcBef>
              <a:spcAft>
                <a:spcPts val="0"/>
              </a:spcAft>
              <a:buClrTx/>
              <a:buSzTx/>
              <a:buFont typeface="+mj-lt"/>
              <a:buAutoNum type="arabicPeriod"/>
            </a:pPr>
            <a:r>
              <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Environmental Science</a:t>
            </a:r>
          </a:p>
          <a:p>
            <a:endParaRPr lang="en-US" dirty="0"/>
          </a:p>
        </p:txBody>
      </p:sp>
      <p:sp>
        <p:nvSpPr>
          <p:cNvPr id="7" name="Content Placeholder 6"/>
          <p:cNvSpPr>
            <a:spLocks noGrp="1"/>
          </p:cNvSpPr>
          <p:nvPr>
            <p:ph sz="half" idx="2"/>
          </p:nvPr>
        </p:nvSpPr>
        <p:spPr>
          <a:xfrm>
            <a:off x="6346752" y="1583950"/>
            <a:ext cx="4934479" cy="3615266"/>
          </a:xfrm>
        </p:spPr>
        <p:style>
          <a:lnRef idx="2">
            <a:schemeClr val="dk1"/>
          </a:lnRef>
          <a:fillRef idx="1">
            <a:schemeClr val="lt1"/>
          </a:fillRef>
          <a:effectRef idx="0">
            <a:schemeClr val="dk1"/>
          </a:effectRef>
          <a:fontRef idx="minor">
            <a:schemeClr val="dk1"/>
          </a:fontRef>
        </p:style>
        <p:txBody>
          <a:bodyPr/>
          <a:lstStyle/>
          <a:p>
            <a:pPr marL="0" lvl="0" indent="0">
              <a:lnSpc>
                <a:spcPct val="107000"/>
              </a:lnSpc>
              <a:spcBef>
                <a:spcPts val="0"/>
              </a:spcBef>
              <a:spcAft>
                <a:spcPts val="0"/>
              </a:spcAft>
              <a:buClrTx/>
              <a:buSzTx/>
              <a:buNone/>
            </a:pPr>
            <a:r>
              <a:rPr lang="en-US"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7. History</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ClrTx/>
              <a:buSzTx/>
              <a:buNone/>
            </a:pPr>
            <a:r>
              <a:rPr lang="en-US"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8. Journalism</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ClrTx/>
              <a:buSzTx/>
              <a:buNone/>
            </a:pPr>
            <a:r>
              <a:rPr lang="en-US"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9. Kinesiology</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ClrTx/>
              <a:buSzTx/>
              <a:buNone/>
            </a:pPr>
            <a:r>
              <a:rPr lang="en-US"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10. Music</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ClrTx/>
              <a:buSzTx/>
              <a:buNone/>
            </a:pPr>
            <a:r>
              <a:rPr lang="en-US"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11. Philosophy</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0"/>
              </a:spcAft>
              <a:buClrTx/>
              <a:buSzTx/>
              <a:buNone/>
            </a:pPr>
            <a:r>
              <a:rPr lang="en-US"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12. Political </a:t>
            </a:r>
            <a:r>
              <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Science</a:t>
            </a:r>
          </a:p>
          <a:p>
            <a:pPr marL="0" lvl="0" indent="0">
              <a:lnSpc>
                <a:spcPct val="107000"/>
              </a:lnSpc>
              <a:spcBef>
                <a:spcPts val="0"/>
              </a:spcBef>
              <a:spcAft>
                <a:spcPts val="800"/>
              </a:spcAft>
              <a:buClrTx/>
              <a:buSzTx/>
              <a:buNone/>
            </a:pPr>
            <a:r>
              <a:rPr lang="en-US" sz="28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13. Spanish</a:t>
            </a:r>
            <a:endPar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72226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513" y="1365337"/>
            <a:ext cx="8534400" cy="5285985"/>
          </a:xfrm>
        </p:spPr>
        <p:txBody>
          <a:bodyPr>
            <a:normAutofit fontScale="55000" lnSpcReduction="20000"/>
          </a:bodyPr>
          <a:lstStyle/>
          <a:p>
            <a:pPr fontAlgn="base"/>
            <a:r>
              <a:rPr lang="en-US" sz="4700" dirty="0" smtClean="0">
                <a:solidFill>
                  <a:schemeClr val="bg1"/>
                </a:solidFill>
                <a:latin typeface="Arial" panose="020B0604020202020204" pitchFamily="34" charset="0"/>
                <a:cs typeface="Arial" panose="020B0604020202020204" pitchFamily="34" charset="0"/>
              </a:rPr>
              <a:t>Verification </a:t>
            </a:r>
            <a:r>
              <a:rPr lang="en-US" sz="4700" dirty="0">
                <a:solidFill>
                  <a:schemeClr val="bg1"/>
                </a:solidFill>
                <a:latin typeface="Arial" panose="020B0604020202020204" pitchFamily="34" charset="0"/>
                <a:cs typeface="Arial" panose="020B0604020202020204" pitchFamily="34" charset="0"/>
              </a:rPr>
              <a:t>of </a:t>
            </a:r>
            <a:r>
              <a:rPr lang="en-US" sz="4700" dirty="0" smtClean="0">
                <a:solidFill>
                  <a:schemeClr val="bg1"/>
                </a:solidFill>
                <a:latin typeface="Arial" panose="020B0604020202020204" pitchFamily="34" charset="0"/>
                <a:cs typeface="Arial" panose="020B0604020202020204" pitchFamily="34" charset="0"/>
              </a:rPr>
              <a:t>membership</a:t>
            </a:r>
          </a:p>
          <a:p>
            <a:pPr fontAlgn="base"/>
            <a:r>
              <a:rPr lang="en-US" sz="4700" dirty="0">
                <a:solidFill>
                  <a:schemeClr val="bg1"/>
                </a:solidFill>
                <a:latin typeface="Arial" panose="020B0604020202020204" pitchFamily="34" charset="0"/>
                <a:cs typeface="Arial" panose="020B0604020202020204" pitchFamily="34" charset="0"/>
              </a:rPr>
              <a:t>Review </a:t>
            </a:r>
            <a:r>
              <a:rPr lang="en-US" sz="4700" dirty="0" smtClean="0">
                <a:solidFill>
                  <a:schemeClr val="bg1"/>
                </a:solidFill>
                <a:latin typeface="Arial" panose="020B0604020202020204" pitchFamily="34" charset="0"/>
                <a:cs typeface="Arial" panose="020B0604020202020204" pitchFamily="34" charset="0"/>
              </a:rPr>
              <a:t>of roles </a:t>
            </a:r>
            <a:r>
              <a:rPr lang="en-US" sz="4700" dirty="0">
                <a:solidFill>
                  <a:schemeClr val="bg1"/>
                </a:solidFill>
                <a:latin typeface="Arial" panose="020B0604020202020204" pitchFamily="34" charset="0"/>
                <a:cs typeface="Arial" panose="020B0604020202020204" pitchFamily="34" charset="0"/>
              </a:rPr>
              <a:t>and responsibilities</a:t>
            </a:r>
            <a:r>
              <a:rPr lang="en-US" sz="4700" dirty="0" smtClean="0">
                <a:solidFill>
                  <a:schemeClr val="bg1"/>
                </a:solidFill>
                <a:latin typeface="Arial" panose="020B0604020202020204" pitchFamily="34" charset="0"/>
                <a:cs typeface="Arial" panose="020B0604020202020204" pitchFamily="34" charset="0"/>
              </a:rPr>
              <a:t>​</a:t>
            </a:r>
            <a:endParaRPr lang="en-US" sz="4700" dirty="0">
              <a:solidFill>
                <a:schemeClr val="bg1"/>
              </a:solidFill>
              <a:latin typeface="Arial" panose="020B0604020202020204" pitchFamily="34" charset="0"/>
              <a:cs typeface="Arial" panose="020B0604020202020204" pitchFamily="34" charset="0"/>
            </a:endParaRPr>
          </a:p>
          <a:p>
            <a:pPr fontAlgn="base"/>
            <a:r>
              <a:rPr lang="en-US" sz="4700" dirty="0">
                <a:solidFill>
                  <a:schemeClr val="bg1"/>
                </a:solidFill>
                <a:latin typeface="Arial" panose="020B0604020202020204" pitchFamily="34" charset="0"/>
                <a:cs typeface="Arial" panose="020B0604020202020204" pitchFamily="34" charset="0"/>
              </a:rPr>
              <a:t>Review </a:t>
            </a:r>
            <a:r>
              <a:rPr lang="en-US" sz="4700" dirty="0" smtClean="0">
                <a:solidFill>
                  <a:schemeClr val="bg1"/>
                </a:solidFill>
                <a:latin typeface="Arial" panose="020B0604020202020204" pitchFamily="34" charset="0"/>
                <a:cs typeface="Arial" panose="020B0604020202020204" pitchFamily="34" charset="0"/>
              </a:rPr>
              <a:t>of committee's </a:t>
            </a:r>
            <a:r>
              <a:rPr lang="en-US" sz="4700" dirty="0">
                <a:solidFill>
                  <a:schemeClr val="bg1"/>
                </a:solidFill>
                <a:latin typeface="Arial" panose="020B0604020202020204" pitchFamily="34" charset="0"/>
                <a:cs typeface="Arial" panose="020B0604020202020204" pitchFamily="34" charset="0"/>
              </a:rPr>
              <a:t>goals for 2020-2021</a:t>
            </a:r>
            <a:r>
              <a:rPr lang="en-US" sz="4700" dirty="0" smtClean="0">
                <a:solidFill>
                  <a:schemeClr val="bg1"/>
                </a:solidFill>
                <a:latin typeface="Arial" panose="020B0604020202020204" pitchFamily="34" charset="0"/>
                <a:cs typeface="Arial" panose="020B0604020202020204" pitchFamily="34" charset="0"/>
              </a:rPr>
              <a:t>​</a:t>
            </a:r>
          </a:p>
          <a:p>
            <a:pPr fontAlgn="base"/>
            <a:r>
              <a:rPr lang="en-US" sz="4700" dirty="0" smtClean="0">
                <a:solidFill>
                  <a:schemeClr val="bg1"/>
                </a:solidFill>
                <a:latin typeface="Arial" panose="020B0604020202020204" pitchFamily="34" charset="0"/>
                <a:cs typeface="Arial" panose="020B0604020202020204" pitchFamily="34" charset="0"/>
              </a:rPr>
              <a:t>Review of curriculum </a:t>
            </a:r>
            <a:r>
              <a:rPr lang="en-US" sz="4700" dirty="0">
                <a:solidFill>
                  <a:schemeClr val="bg1"/>
                </a:solidFill>
                <a:latin typeface="Arial" panose="020B0604020202020204" pitchFamily="34" charset="0"/>
                <a:cs typeface="Arial" panose="020B0604020202020204" pitchFamily="34" charset="0"/>
              </a:rPr>
              <a:t>approval processes</a:t>
            </a:r>
          </a:p>
          <a:p>
            <a:pPr fontAlgn="base"/>
            <a:r>
              <a:rPr lang="en-US" sz="4700" dirty="0">
                <a:solidFill>
                  <a:schemeClr val="bg1"/>
                </a:solidFill>
                <a:latin typeface="Arial" panose="020B0604020202020204" pitchFamily="34" charset="0"/>
                <a:cs typeface="Arial" panose="020B0604020202020204" pitchFamily="34" charset="0"/>
              </a:rPr>
              <a:t>Review </a:t>
            </a:r>
            <a:r>
              <a:rPr lang="en-US" sz="4700" dirty="0" smtClean="0">
                <a:solidFill>
                  <a:schemeClr val="bg1"/>
                </a:solidFill>
                <a:latin typeface="Arial" panose="020B0604020202020204" pitchFamily="34" charset="0"/>
                <a:cs typeface="Arial" panose="020B0604020202020204" pitchFamily="34" charset="0"/>
              </a:rPr>
              <a:t>of curriculum </a:t>
            </a:r>
            <a:r>
              <a:rPr lang="en-US" sz="4700" dirty="0">
                <a:solidFill>
                  <a:schemeClr val="bg1"/>
                </a:solidFill>
                <a:latin typeface="Arial" panose="020B0604020202020204" pitchFamily="34" charset="0"/>
                <a:cs typeface="Arial" panose="020B0604020202020204" pitchFamily="34" charset="0"/>
              </a:rPr>
              <a:t>submission timeline for 2020-2021</a:t>
            </a:r>
            <a:r>
              <a:rPr lang="en-US" sz="4700" dirty="0" smtClean="0">
                <a:solidFill>
                  <a:schemeClr val="bg1"/>
                </a:solidFill>
                <a:latin typeface="Arial" panose="020B0604020202020204" pitchFamily="34" charset="0"/>
                <a:cs typeface="Arial" panose="020B0604020202020204" pitchFamily="34" charset="0"/>
              </a:rPr>
              <a:t>​</a:t>
            </a:r>
          </a:p>
          <a:p>
            <a:pPr fontAlgn="base"/>
            <a:r>
              <a:rPr lang="en-US" sz="4700" dirty="0">
                <a:solidFill>
                  <a:schemeClr val="bg1"/>
                </a:solidFill>
                <a:latin typeface="Arial" panose="020B0604020202020204" pitchFamily="34" charset="0"/>
                <a:cs typeface="Arial" panose="020B0604020202020204" pitchFamily="34" charset="0"/>
              </a:rPr>
              <a:t>Review of the law</a:t>
            </a:r>
          </a:p>
          <a:p>
            <a:pPr fontAlgn="base"/>
            <a:r>
              <a:rPr lang="en-US" sz="4700" dirty="0">
                <a:solidFill>
                  <a:schemeClr val="bg1"/>
                </a:solidFill>
                <a:latin typeface="Arial" panose="020B0604020202020204" pitchFamily="34" charset="0"/>
                <a:cs typeface="Arial" panose="020B0604020202020204" pitchFamily="34" charset="0"/>
              </a:rPr>
              <a:t>Certification of Memo from Chancellor’s </a:t>
            </a:r>
            <a:r>
              <a:rPr lang="en-US" sz="4700" dirty="0" smtClean="0">
                <a:solidFill>
                  <a:schemeClr val="bg1"/>
                </a:solidFill>
                <a:latin typeface="Arial" panose="020B0604020202020204" pitchFamily="34" charset="0"/>
                <a:cs typeface="Arial" panose="020B0604020202020204" pitchFamily="34" charset="0"/>
              </a:rPr>
              <a:t>Office</a:t>
            </a:r>
          </a:p>
          <a:p>
            <a:pPr fontAlgn="base"/>
            <a:r>
              <a:rPr lang="en-US" sz="4700" dirty="0" smtClean="0">
                <a:solidFill>
                  <a:schemeClr val="bg1"/>
                </a:solidFill>
                <a:latin typeface="Arial" panose="020B0604020202020204" pitchFamily="34" charset="0"/>
                <a:cs typeface="Arial" panose="020B0604020202020204" pitchFamily="34" charset="0"/>
              </a:rPr>
              <a:t>Update </a:t>
            </a:r>
            <a:r>
              <a:rPr lang="en-US" sz="4700" dirty="0">
                <a:solidFill>
                  <a:schemeClr val="bg1"/>
                </a:solidFill>
                <a:latin typeface="Arial" panose="020B0604020202020204" pitchFamily="34" charset="0"/>
                <a:cs typeface="Arial" panose="020B0604020202020204" pitchFamily="34" charset="0"/>
              </a:rPr>
              <a:t>on the blanket DE addendum</a:t>
            </a:r>
          </a:p>
          <a:p>
            <a:pPr fontAlgn="base"/>
            <a:r>
              <a:rPr lang="en-US" sz="4700" dirty="0" smtClean="0">
                <a:solidFill>
                  <a:schemeClr val="bg1"/>
                </a:solidFill>
                <a:latin typeface="Arial" panose="020B0604020202020204" pitchFamily="34" charset="0"/>
                <a:cs typeface="Arial" panose="020B0604020202020204" pitchFamily="34" charset="0"/>
              </a:rPr>
              <a:t>Update on key </a:t>
            </a:r>
            <a:r>
              <a:rPr lang="en-US" sz="4700" dirty="0">
                <a:solidFill>
                  <a:schemeClr val="bg1"/>
                </a:solidFill>
                <a:latin typeface="Arial" panose="020B0604020202020204" pitchFamily="34" charset="0"/>
                <a:cs typeface="Arial" panose="020B0604020202020204" pitchFamily="34" charset="0"/>
              </a:rPr>
              <a:t>points from Curriculum Institute</a:t>
            </a:r>
            <a:r>
              <a:rPr lang="en-US" sz="4700" dirty="0" smtClean="0">
                <a:solidFill>
                  <a:schemeClr val="bg1"/>
                </a:solidFill>
                <a:latin typeface="Arial" panose="020B0604020202020204" pitchFamily="34" charset="0"/>
                <a:cs typeface="Arial" panose="020B0604020202020204" pitchFamily="34" charset="0"/>
              </a:rPr>
              <a:t>​</a:t>
            </a:r>
          </a:p>
          <a:p>
            <a:pPr fontAlgn="base"/>
            <a:r>
              <a:rPr lang="en-US" sz="4700" dirty="0" smtClean="0">
                <a:solidFill>
                  <a:schemeClr val="bg1"/>
                </a:solidFill>
                <a:latin typeface="Arial" panose="020B0604020202020204" pitchFamily="34" charset="0"/>
                <a:cs typeface="Arial" panose="020B0604020202020204" pitchFamily="34" charset="0"/>
              </a:rPr>
              <a:t>Questions</a:t>
            </a:r>
            <a:r>
              <a:rPr lang="en-US" sz="4700" dirty="0">
                <a:solidFill>
                  <a:schemeClr val="bg1"/>
                </a:solidFill>
                <a:latin typeface="Arial" panose="020B0604020202020204" pitchFamily="34" charset="0"/>
                <a:cs typeface="Arial" panose="020B0604020202020204" pitchFamily="34" charset="0"/>
              </a:rPr>
              <a:t> </a:t>
            </a:r>
            <a:r>
              <a:rPr lang="en-US" sz="4400" dirty="0">
                <a:solidFill>
                  <a:schemeClr val="accent1"/>
                </a:solidFill>
                <a:latin typeface="Arial" panose="020B0604020202020204" pitchFamily="34" charset="0"/>
                <a:cs typeface="Arial" panose="020B0604020202020204" pitchFamily="34" charset="0"/>
              </a:rPr>
              <a:t>   </a:t>
            </a:r>
          </a:p>
          <a:p>
            <a:endParaRPr lang="en-US" sz="4400" dirty="0"/>
          </a:p>
        </p:txBody>
      </p:sp>
      <p:sp>
        <p:nvSpPr>
          <p:cNvPr id="4" name="Title 1"/>
          <p:cNvSpPr txBox="1">
            <a:spLocks noGrp="1"/>
          </p:cNvSpPr>
          <p:nvPr>
            <p:ph type="title"/>
          </p:nvPr>
        </p:nvSpPr>
        <p:spPr>
          <a:xfrm>
            <a:off x="132719" y="102644"/>
            <a:ext cx="11887200" cy="914400"/>
          </a:xfrm>
          <a:prstGeom prst="rect">
            <a:avLst/>
          </a:prstGeom>
          <a:solidFill>
            <a:schemeClr val="tx1">
              <a:lumMod val="9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dk1"/>
                </a:solidFill>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n-US" sz="4400" dirty="0" smtClean="0">
                <a:solidFill>
                  <a:schemeClr val="bg1"/>
                </a:solidFill>
              </a:rPr>
              <a:t>Training  Outcomes</a:t>
            </a:r>
            <a:endParaRPr lang="en-US" sz="4400" dirty="0"/>
          </a:p>
        </p:txBody>
      </p:sp>
    </p:spTree>
    <p:extLst>
      <p:ext uri="{BB962C8B-B14F-4D97-AF65-F5344CB8AC3E}">
        <p14:creationId xmlns:p14="http://schemas.microsoft.com/office/powerpoint/2010/main" val="6479038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123" y="130629"/>
            <a:ext cx="11715751" cy="865414"/>
          </a:xfrm>
          <a:solidFill>
            <a:schemeClr val="tx1">
              <a:lumMod val="9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a:noAutofit/>
          </a:bodyPr>
          <a:lstStyle/>
          <a:p>
            <a:pPr algn="ctr"/>
            <a:r>
              <a:rPr lang="en-US" sz="2800" dirty="0" smtClean="0"/>
              <a:t>Update on the blanket “De addendum”</a:t>
            </a:r>
            <a:endParaRPr lang="en-US" sz="2800" dirty="0"/>
          </a:p>
        </p:txBody>
      </p:sp>
      <p:sp>
        <p:nvSpPr>
          <p:cNvPr id="3" name="Content Placeholder 2"/>
          <p:cNvSpPr>
            <a:spLocks noGrp="1"/>
          </p:cNvSpPr>
          <p:nvPr>
            <p:ph idx="1"/>
          </p:nvPr>
        </p:nvSpPr>
        <p:spPr>
          <a:xfrm>
            <a:off x="73478" y="1306287"/>
            <a:ext cx="12045042" cy="5355771"/>
          </a:xfrm>
        </p:spPr>
        <p:txBody>
          <a:bodyPr>
            <a:normAutofit/>
          </a:bodyPr>
          <a:lstStyle/>
          <a:p>
            <a:r>
              <a:rPr lang="en-US" sz="2400" dirty="0" smtClean="0">
                <a:solidFill>
                  <a:schemeClr val="bg1"/>
                </a:solidFill>
              </a:rPr>
              <a:t>Course offerings for summer and fall 2020 have been updated with faculty selected appropriate DE Addendum</a:t>
            </a:r>
          </a:p>
          <a:p>
            <a:r>
              <a:rPr lang="en-US" sz="2400" dirty="0" smtClean="0">
                <a:solidFill>
                  <a:schemeClr val="bg1"/>
                </a:solidFill>
              </a:rPr>
              <a:t>Workflow on some of these courses have been started:</a:t>
            </a:r>
          </a:p>
          <a:p>
            <a:pPr lvl="1"/>
            <a:r>
              <a:rPr lang="en-US" sz="2400" dirty="0" smtClean="0">
                <a:solidFill>
                  <a:schemeClr val="bg1"/>
                </a:solidFill>
              </a:rPr>
              <a:t>Chair and Dean approval</a:t>
            </a:r>
          </a:p>
          <a:p>
            <a:r>
              <a:rPr lang="en-US" sz="2400" dirty="0" smtClean="0">
                <a:solidFill>
                  <a:schemeClr val="bg1"/>
                </a:solidFill>
              </a:rPr>
              <a:t>Courses will be on the Curriculum Committee Consent agenda on first come, first served basis</a:t>
            </a:r>
          </a:p>
          <a:p>
            <a:pPr lvl="1"/>
            <a:r>
              <a:rPr lang="en-US" sz="2400" dirty="0" smtClean="0">
                <a:solidFill>
                  <a:schemeClr val="bg1"/>
                </a:solidFill>
              </a:rPr>
              <a:t>Will bypass Tech Review</a:t>
            </a:r>
            <a:endParaRPr lang="en-US" sz="2400" dirty="0">
              <a:solidFill>
                <a:schemeClr val="bg1"/>
              </a:solidFill>
            </a:endParaRPr>
          </a:p>
          <a:p>
            <a:pPr marL="0" indent="0">
              <a:buNone/>
            </a:pPr>
            <a:endParaRPr lang="en-US" sz="4400" dirty="0"/>
          </a:p>
        </p:txBody>
      </p:sp>
    </p:spTree>
    <p:extLst>
      <p:ext uri="{BB962C8B-B14F-4D97-AF65-F5344CB8AC3E}">
        <p14:creationId xmlns:p14="http://schemas.microsoft.com/office/powerpoint/2010/main" val="28961223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123" y="130629"/>
            <a:ext cx="11715751" cy="865414"/>
          </a:xfrm>
          <a:solidFill>
            <a:schemeClr val="tx1">
              <a:lumMod val="9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a:noAutofit/>
          </a:bodyPr>
          <a:lstStyle/>
          <a:p>
            <a:pPr algn="ctr"/>
            <a:r>
              <a:rPr lang="en-US" sz="2800" dirty="0"/>
              <a:t>Key Points from </a:t>
            </a:r>
            <a:r>
              <a:rPr lang="en-US" sz="2800" dirty="0" smtClean="0"/>
              <a:t>2020 </a:t>
            </a:r>
            <a:r>
              <a:rPr lang="en-US" sz="2800" dirty="0"/>
              <a:t>Curriculum Institute</a:t>
            </a:r>
          </a:p>
        </p:txBody>
      </p:sp>
      <p:sp>
        <p:nvSpPr>
          <p:cNvPr id="3" name="Content Placeholder 2"/>
          <p:cNvSpPr>
            <a:spLocks noGrp="1"/>
          </p:cNvSpPr>
          <p:nvPr>
            <p:ph idx="1"/>
          </p:nvPr>
        </p:nvSpPr>
        <p:spPr>
          <a:xfrm>
            <a:off x="73477" y="1653436"/>
            <a:ext cx="12045042" cy="3883068"/>
          </a:xfrm>
        </p:spPr>
        <p:txBody>
          <a:bodyPr>
            <a:normAutofit/>
          </a:bodyPr>
          <a:lstStyle/>
          <a:p>
            <a:r>
              <a:rPr lang="en-US" sz="3200" dirty="0" smtClean="0">
                <a:solidFill>
                  <a:schemeClr val="bg1"/>
                </a:solidFill>
              </a:rPr>
              <a:t>Culturally responsive curriculum</a:t>
            </a:r>
          </a:p>
          <a:p>
            <a:pPr lvl="1"/>
            <a:r>
              <a:rPr lang="en-US" sz="3000" dirty="0" smtClean="0">
                <a:solidFill>
                  <a:schemeClr val="bg1"/>
                </a:solidFill>
              </a:rPr>
              <a:t>4 workgroups </a:t>
            </a:r>
          </a:p>
          <a:p>
            <a:r>
              <a:rPr lang="en-US" sz="3200" dirty="0" smtClean="0">
                <a:solidFill>
                  <a:schemeClr val="bg1"/>
                </a:solidFill>
              </a:rPr>
              <a:t>Credit for Prior </a:t>
            </a:r>
            <a:r>
              <a:rPr lang="en-US" sz="3200" dirty="0">
                <a:solidFill>
                  <a:schemeClr val="bg1"/>
                </a:solidFill>
              </a:rPr>
              <a:t>L</a:t>
            </a:r>
            <a:r>
              <a:rPr lang="en-US" sz="3200" dirty="0" smtClean="0">
                <a:solidFill>
                  <a:schemeClr val="bg1"/>
                </a:solidFill>
              </a:rPr>
              <a:t>earning </a:t>
            </a:r>
          </a:p>
          <a:p>
            <a:pPr lvl="1"/>
            <a:r>
              <a:rPr lang="en-US" sz="3000" dirty="0" smtClean="0">
                <a:solidFill>
                  <a:schemeClr val="bg1"/>
                </a:solidFill>
              </a:rPr>
              <a:t>will be a district wide project</a:t>
            </a:r>
            <a:endParaRPr lang="en-US" sz="3000" dirty="0">
              <a:solidFill>
                <a:schemeClr val="bg1"/>
              </a:solidFill>
            </a:endParaRPr>
          </a:p>
          <a:p>
            <a:pPr marL="0" indent="0">
              <a:buNone/>
            </a:pPr>
            <a:endParaRPr lang="en-US" sz="3200" dirty="0" smtClean="0">
              <a:solidFill>
                <a:schemeClr val="bg1"/>
              </a:solidFill>
            </a:endParaRPr>
          </a:p>
        </p:txBody>
      </p:sp>
    </p:spTree>
    <p:extLst>
      <p:ext uri="{BB962C8B-B14F-4D97-AF65-F5344CB8AC3E}">
        <p14:creationId xmlns:p14="http://schemas.microsoft.com/office/powerpoint/2010/main" val="18934749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368" y="160261"/>
            <a:ext cx="11921445" cy="688825"/>
          </a:xfrm>
          <a:solidFill>
            <a:schemeClr val="tx1">
              <a:lumMod val="9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a:noAutofit/>
          </a:bodyPr>
          <a:lstStyle/>
          <a:p>
            <a:pPr algn="ctr"/>
            <a:r>
              <a:rPr lang="en-US" sz="2800" dirty="0"/>
              <a:t>Chancellor’s Office Guidance</a:t>
            </a:r>
          </a:p>
        </p:txBody>
      </p:sp>
      <p:sp>
        <p:nvSpPr>
          <p:cNvPr id="3" name="Content Placeholder 2"/>
          <p:cNvSpPr>
            <a:spLocks noGrp="1"/>
          </p:cNvSpPr>
          <p:nvPr>
            <p:ph idx="1"/>
          </p:nvPr>
        </p:nvSpPr>
        <p:spPr>
          <a:xfrm>
            <a:off x="145368" y="996043"/>
            <a:ext cx="11921445" cy="5861957"/>
          </a:xfrm>
        </p:spPr>
        <p:txBody>
          <a:bodyPr>
            <a:normAutofit/>
          </a:bodyPr>
          <a:lstStyle/>
          <a:p>
            <a:r>
              <a:rPr lang="en-US" sz="2400" dirty="0">
                <a:solidFill>
                  <a:schemeClr val="bg1"/>
                </a:solidFill>
                <a:hlinkClick r:id="rId2"/>
              </a:rPr>
              <a:t>Guidelines for Title 5 Regulations Section 55003 Policies for Prerequisites, </a:t>
            </a:r>
            <a:r>
              <a:rPr lang="en-US" sz="2400" dirty="0" err="1">
                <a:solidFill>
                  <a:schemeClr val="bg1"/>
                </a:solidFill>
                <a:hlinkClick r:id="rId2"/>
              </a:rPr>
              <a:t>Corequisites</a:t>
            </a:r>
            <a:r>
              <a:rPr lang="en-US" sz="2400" dirty="0">
                <a:solidFill>
                  <a:schemeClr val="bg1"/>
                </a:solidFill>
                <a:hlinkClick r:id="rId2"/>
              </a:rPr>
              <a:t>, and Advisories on Recommended Preparation </a:t>
            </a:r>
            <a:r>
              <a:rPr lang="en-US" sz="2400" dirty="0">
                <a:solidFill>
                  <a:schemeClr val="bg1"/>
                </a:solidFill>
              </a:rPr>
              <a:t>(March 2011)</a:t>
            </a:r>
          </a:p>
          <a:p>
            <a:r>
              <a:rPr lang="en-US" sz="2400" dirty="0">
                <a:solidFill>
                  <a:schemeClr val="bg1"/>
                </a:solidFill>
                <a:hlinkClick r:id="rId3"/>
              </a:rPr>
              <a:t>California Community Colleges Guidelines for Community Services Offering</a:t>
            </a:r>
            <a:r>
              <a:rPr lang="en-US" sz="2400" dirty="0">
                <a:solidFill>
                  <a:schemeClr val="bg1"/>
                </a:solidFill>
              </a:rPr>
              <a:t> (September 20120)</a:t>
            </a:r>
          </a:p>
          <a:p>
            <a:r>
              <a:rPr lang="en-US" sz="2400" dirty="0">
                <a:solidFill>
                  <a:schemeClr val="bg1"/>
                </a:solidFill>
                <a:hlinkClick r:id="rId4"/>
              </a:rPr>
              <a:t>Guidelines for Required Instructional Materials in the California Community Colleges </a:t>
            </a:r>
            <a:r>
              <a:rPr lang="en-US" sz="2400" dirty="0">
                <a:solidFill>
                  <a:schemeClr val="bg1"/>
                </a:solidFill>
              </a:rPr>
              <a:t>(January 2013)</a:t>
            </a:r>
          </a:p>
          <a:p>
            <a:r>
              <a:rPr lang="en-US" sz="2400" dirty="0">
                <a:solidFill>
                  <a:schemeClr val="bg1"/>
                </a:solidFill>
                <a:hlinkClick r:id="rId5"/>
              </a:rPr>
              <a:t>Credit Course Repetition Guidelines </a:t>
            </a:r>
            <a:r>
              <a:rPr lang="en-US" sz="2400" dirty="0">
                <a:solidFill>
                  <a:schemeClr val="bg1"/>
                </a:solidFill>
              </a:rPr>
              <a:t>(November 2013</a:t>
            </a:r>
            <a:r>
              <a:rPr lang="en-US" sz="2400" dirty="0" smtClean="0">
                <a:solidFill>
                  <a:schemeClr val="bg1"/>
                </a:solidFill>
              </a:rPr>
              <a:t>)</a:t>
            </a:r>
            <a:endParaRPr lang="en-US" sz="2400" dirty="0">
              <a:solidFill>
                <a:schemeClr val="bg1"/>
              </a:solidFill>
            </a:endParaRPr>
          </a:p>
          <a:p>
            <a:r>
              <a:rPr lang="en-US" sz="2400" dirty="0">
                <a:solidFill>
                  <a:schemeClr val="bg1"/>
                </a:solidFill>
                <a:hlinkClick r:id="rId6"/>
              </a:rPr>
              <a:t>Division of Educational Services and Support: Curriculum and Instruction</a:t>
            </a:r>
            <a:endParaRPr lang="en-US" sz="2400" dirty="0">
              <a:solidFill>
                <a:schemeClr val="bg1"/>
              </a:solidFill>
            </a:endParaRPr>
          </a:p>
          <a:p>
            <a:r>
              <a:rPr lang="en-US" sz="2400" dirty="0">
                <a:solidFill>
                  <a:schemeClr val="bg1"/>
                </a:solidFill>
                <a:hlinkClick r:id="rId7"/>
              </a:rPr>
              <a:t>Chancellor’s Office COVID-19 Resources </a:t>
            </a:r>
            <a:r>
              <a:rPr lang="en-US" sz="2400" dirty="0">
                <a:solidFill>
                  <a:schemeClr val="bg1"/>
                </a:solidFill>
              </a:rPr>
              <a:t>– includes Executive Orders and </a:t>
            </a:r>
            <a:r>
              <a:rPr lang="en-US" sz="2400" dirty="0" smtClean="0">
                <a:solidFill>
                  <a:schemeClr val="bg1"/>
                </a:solidFill>
              </a:rPr>
              <a:t>Guidance</a:t>
            </a:r>
            <a:endParaRPr lang="en-US" sz="2400" dirty="0">
              <a:solidFill>
                <a:schemeClr val="bg1"/>
              </a:solidFill>
            </a:endParaRPr>
          </a:p>
        </p:txBody>
      </p:sp>
    </p:spTree>
    <p:extLst>
      <p:ext uri="{BB962C8B-B14F-4D97-AF65-F5344CB8AC3E}">
        <p14:creationId xmlns:p14="http://schemas.microsoft.com/office/powerpoint/2010/main" val="9286762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368" y="160261"/>
            <a:ext cx="11921445" cy="688825"/>
          </a:xfrm>
          <a:solidFill>
            <a:schemeClr val="tx1">
              <a:lumMod val="9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a:noAutofit/>
          </a:bodyPr>
          <a:lstStyle/>
          <a:p>
            <a:pPr algn="ctr"/>
            <a:r>
              <a:rPr lang="en-US" sz="2800" dirty="0" smtClean="0"/>
              <a:t>Other documents</a:t>
            </a:r>
            <a:endParaRPr lang="en-US" sz="2800" dirty="0"/>
          </a:p>
        </p:txBody>
      </p:sp>
      <p:sp>
        <p:nvSpPr>
          <p:cNvPr id="3" name="Content Placeholder 2"/>
          <p:cNvSpPr>
            <a:spLocks noGrp="1"/>
          </p:cNvSpPr>
          <p:nvPr>
            <p:ph idx="1"/>
          </p:nvPr>
        </p:nvSpPr>
        <p:spPr>
          <a:xfrm>
            <a:off x="145368" y="996044"/>
            <a:ext cx="11921445" cy="5535386"/>
          </a:xfrm>
        </p:spPr>
        <p:txBody>
          <a:bodyPr>
            <a:normAutofit/>
          </a:bodyPr>
          <a:lstStyle/>
          <a:p>
            <a:r>
              <a:rPr lang="en-US" sz="2400" dirty="0">
                <a:solidFill>
                  <a:schemeClr val="bg1"/>
                </a:solidFill>
              </a:rPr>
              <a:t>TOP-CIP Crosswalk (June 2020)</a:t>
            </a:r>
          </a:p>
          <a:p>
            <a:pPr>
              <a:lnSpc>
                <a:spcPct val="150000"/>
              </a:lnSpc>
              <a:spcBef>
                <a:spcPts val="0"/>
              </a:spcBef>
            </a:pPr>
            <a:r>
              <a:rPr lang="en-US" sz="2400" dirty="0">
                <a:solidFill>
                  <a:schemeClr val="bg1"/>
                </a:solidFill>
                <a:hlinkClick r:id="rId2"/>
              </a:rPr>
              <a:t>California Education Code</a:t>
            </a:r>
            <a:r>
              <a:rPr lang="en-US" sz="2400" dirty="0">
                <a:solidFill>
                  <a:schemeClr val="bg1"/>
                </a:solidFill>
              </a:rPr>
              <a:t> </a:t>
            </a:r>
          </a:p>
          <a:p>
            <a:pPr>
              <a:lnSpc>
                <a:spcPct val="150000"/>
              </a:lnSpc>
              <a:spcBef>
                <a:spcPts val="0"/>
              </a:spcBef>
            </a:pPr>
            <a:r>
              <a:rPr lang="en-US" sz="2400" dirty="0">
                <a:solidFill>
                  <a:schemeClr val="bg1"/>
                </a:solidFill>
                <a:hlinkClick r:id="rId2"/>
              </a:rPr>
              <a:t>CCR, Title 5</a:t>
            </a:r>
            <a:endParaRPr lang="en-US" sz="2400" dirty="0">
              <a:solidFill>
                <a:schemeClr val="bg1"/>
              </a:solidFill>
            </a:endParaRPr>
          </a:p>
          <a:p>
            <a:pPr>
              <a:lnSpc>
                <a:spcPct val="150000"/>
              </a:lnSpc>
              <a:spcBef>
                <a:spcPts val="0"/>
              </a:spcBef>
            </a:pPr>
            <a:r>
              <a:rPr lang="en-US" sz="2400" dirty="0">
                <a:solidFill>
                  <a:schemeClr val="bg1"/>
                </a:solidFill>
                <a:hlinkClick r:id="rId3"/>
              </a:rPr>
              <a:t>Program and Course Approval Handbook</a:t>
            </a:r>
            <a:r>
              <a:rPr lang="en-US" sz="2400" dirty="0">
                <a:solidFill>
                  <a:schemeClr val="bg1"/>
                </a:solidFill>
              </a:rPr>
              <a:t> - “PCAH”, 7</a:t>
            </a:r>
            <a:r>
              <a:rPr lang="en-US" sz="2400" baseline="30000" dirty="0">
                <a:solidFill>
                  <a:schemeClr val="bg1"/>
                </a:solidFill>
              </a:rPr>
              <a:t>th</a:t>
            </a:r>
            <a:r>
              <a:rPr lang="en-US" sz="2400" dirty="0">
                <a:solidFill>
                  <a:schemeClr val="bg1"/>
                </a:solidFill>
              </a:rPr>
              <a:t> Edition </a:t>
            </a:r>
          </a:p>
          <a:p>
            <a:pPr>
              <a:lnSpc>
                <a:spcPct val="150000"/>
              </a:lnSpc>
              <a:spcBef>
                <a:spcPts val="0"/>
              </a:spcBef>
            </a:pPr>
            <a:r>
              <a:rPr lang="en-US" sz="2400" dirty="0">
                <a:solidFill>
                  <a:schemeClr val="bg1"/>
                </a:solidFill>
                <a:hlinkClick r:id="rId4"/>
              </a:rPr>
              <a:t>Taxonomy of Programs</a:t>
            </a:r>
            <a:r>
              <a:rPr lang="en-US" sz="2400" dirty="0">
                <a:solidFill>
                  <a:schemeClr val="bg1"/>
                </a:solidFill>
              </a:rPr>
              <a:t> “TOP Code” Manual, 6</a:t>
            </a:r>
            <a:r>
              <a:rPr lang="en-US" sz="2400" baseline="30000" dirty="0">
                <a:solidFill>
                  <a:schemeClr val="bg1"/>
                </a:solidFill>
              </a:rPr>
              <a:t>th</a:t>
            </a:r>
            <a:r>
              <a:rPr lang="en-US" sz="2400" dirty="0">
                <a:solidFill>
                  <a:schemeClr val="bg1"/>
                </a:solidFill>
              </a:rPr>
              <a:t> Edition </a:t>
            </a:r>
          </a:p>
          <a:p>
            <a:pPr>
              <a:lnSpc>
                <a:spcPct val="150000"/>
              </a:lnSpc>
              <a:spcBef>
                <a:spcPts val="0"/>
              </a:spcBef>
            </a:pPr>
            <a:r>
              <a:rPr lang="en-US" sz="2400" dirty="0" smtClean="0">
                <a:solidFill>
                  <a:schemeClr val="bg1"/>
                </a:solidFill>
                <a:hlinkClick r:id="rId5"/>
              </a:rPr>
              <a:t>The </a:t>
            </a:r>
            <a:r>
              <a:rPr lang="en-US" sz="2400" dirty="0">
                <a:solidFill>
                  <a:schemeClr val="bg1"/>
                </a:solidFill>
                <a:hlinkClick r:id="rId5"/>
              </a:rPr>
              <a:t>Course Outline of Record</a:t>
            </a:r>
            <a:r>
              <a:rPr lang="en-US" sz="2400" dirty="0">
                <a:solidFill>
                  <a:schemeClr val="bg1"/>
                </a:solidFill>
              </a:rPr>
              <a:t>: A Curriculum Reference Guide Revisited (ASCCC, 2017)</a:t>
            </a:r>
          </a:p>
          <a:p>
            <a:pPr marL="0" indent="0">
              <a:buNone/>
            </a:pPr>
            <a:endParaRPr lang="en-US" sz="2400" dirty="0"/>
          </a:p>
        </p:txBody>
      </p:sp>
    </p:spTree>
    <p:extLst>
      <p:ext uri="{BB962C8B-B14F-4D97-AF65-F5344CB8AC3E}">
        <p14:creationId xmlns:p14="http://schemas.microsoft.com/office/powerpoint/2010/main" val="3540514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48616" y="1117499"/>
            <a:ext cx="10675329" cy="5270775"/>
          </a:xfrm>
        </p:spPr>
        <p:txBody>
          <a:bodyPr>
            <a:noAutofit/>
          </a:bodyPr>
          <a:lstStyle/>
          <a:p>
            <a:endParaRPr lang="en-US" sz="2200" dirty="0" smtClean="0">
              <a:solidFill>
                <a:schemeClr val="bg1"/>
              </a:solidFill>
              <a:latin typeface="Arial" panose="020B0604020202020204" pitchFamily="34" charset="0"/>
              <a:cs typeface="Arial" panose="020B0604020202020204" pitchFamily="34" charset="0"/>
            </a:endParaRPr>
          </a:p>
          <a:p>
            <a:r>
              <a:rPr lang="en-US" sz="2200" dirty="0" smtClean="0">
                <a:solidFill>
                  <a:schemeClr val="bg1"/>
                </a:solidFill>
                <a:latin typeface="Arial" panose="020B0604020202020204" pitchFamily="34" charset="0"/>
                <a:cs typeface="Arial" panose="020B0604020202020204" pitchFamily="34" charset="0"/>
              </a:rPr>
              <a:t>Co-chair</a:t>
            </a:r>
            <a:r>
              <a:rPr lang="en-US" sz="2200" dirty="0">
                <a:solidFill>
                  <a:schemeClr val="bg1"/>
                </a:solidFill>
                <a:latin typeface="Arial" panose="020B0604020202020204" pitchFamily="34" charset="0"/>
                <a:cs typeface="Arial" panose="020B0604020202020204" pitchFamily="34" charset="0"/>
              </a:rPr>
              <a:t>, Interim Vice President of Academic Affairs: Mary Rees</a:t>
            </a:r>
          </a:p>
          <a:p>
            <a:r>
              <a:rPr lang="en-US" sz="2200" dirty="0">
                <a:solidFill>
                  <a:schemeClr val="bg1"/>
                </a:solidFill>
                <a:latin typeface="Arial" panose="020B0604020202020204" pitchFamily="34" charset="0"/>
                <a:cs typeface="Arial" panose="020B0604020202020204" pitchFamily="34" charset="0"/>
              </a:rPr>
              <a:t>Co-chairs, Faculty: Scarlet Relle, Letrisha Mai </a:t>
            </a:r>
          </a:p>
          <a:p>
            <a:r>
              <a:rPr lang="en-US" sz="2200" dirty="0">
                <a:solidFill>
                  <a:schemeClr val="bg1"/>
                </a:solidFill>
                <a:latin typeface="Arial" panose="020B0604020202020204" pitchFamily="34" charset="0"/>
                <a:cs typeface="Arial" panose="020B0604020202020204" pitchFamily="34" charset="0"/>
              </a:rPr>
              <a:t>Curriculum Technician: Ana Barcenas (non-voting) </a:t>
            </a:r>
          </a:p>
          <a:p>
            <a:r>
              <a:rPr lang="en-US" sz="2200" dirty="0">
                <a:solidFill>
                  <a:schemeClr val="bg1"/>
                </a:solidFill>
                <a:latin typeface="Arial" panose="020B0604020202020204" pitchFamily="34" charset="0"/>
                <a:cs typeface="Arial" panose="020B0604020202020204" pitchFamily="34" charset="0"/>
              </a:rPr>
              <a:t>Academic Data Specialist: Alan Courter (non-voting)</a:t>
            </a:r>
          </a:p>
          <a:p>
            <a:r>
              <a:rPr lang="en-US" sz="2200" dirty="0">
                <a:solidFill>
                  <a:schemeClr val="bg1"/>
                </a:solidFill>
                <a:latin typeface="Arial" panose="020B0604020202020204" pitchFamily="34" charset="0"/>
                <a:cs typeface="Arial" panose="020B0604020202020204" pitchFamily="34" charset="0"/>
              </a:rPr>
              <a:t>Academic Senate President: </a:t>
            </a:r>
            <a:r>
              <a:rPr lang="en-US" sz="2200" dirty="0" smtClean="0">
                <a:solidFill>
                  <a:schemeClr val="bg1"/>
                </a:solidFill>
                <a:latin typeface="Arial" panose="020B0604020202020204" pitchFamily="34" charset="0"/>
                <a:cs typeface="Arial" panose="020B0604020202020204" pitchFamily="34" charset="0"/>
              </a:rPr>
              <a:t>Erik Reese </a:t>
            </a:r>
            <a:r>
              <a:rPr lang="en-US" sz="2200" dirty="0">
                <a:solidFill>
                  <a:schemeClr val="bg1"/>
                </a:solidFill>
                <a:latin typeface="Arial" panose="020B0604020202020204" pitchFamily="34" charset="0"/>
                <a:cs typeface="Arial" panose="020B0604020202020204" pitchFamily="34" charset="0"/>
              </a:rPr>
              <a:t>(ex officio) </a:t>
            </a:r>
          </a:p>
          <a:p>
            <a:r>
              <a:rPr lang="en-US" sz="2200" dirty="0">
                <a:solidFill>
                  <a:schemeClr val="bg1"/>
                </a:solidFill>
                <a:latin typeface="Arial" panose="020B0604020202020204" pitchFamily="34" charset="0"/>
                <a:cs typeface="Arial" panose="020B0604020202020204" pitchFamily="34" charset="0"/>
              </a:rPr>
              <a:t>AFT Representative: </a:t>
            </a:r>
            <a:r>
              <a:rPr lang="en-US" sz="2200" dirty="0" smtClean="0">
                <a:solidFill>
                  <a:schemeClr val="bg1"/>
                </a:solidFill>
                <a:latin typeface="Arial" panose="020B0604020202020204" pitchFamily="34" charset="0"/>
                <a:cs typeface="Arial" panose="020B0604020202020204" pitchFamily="34" charset="0"/>
              </a:rPr>
              <a:t>______________ </a:t>
            </a:r>
            <a:r>
              <a:rPr lang="en-US" sz="2200" dirty="0">
                <a:solidFill>
                  <a:schemeClr val="bg1"/>
                </a:solidFill>
                <a:latin typeface="Arial" panose="020B0604020202020204" pitchFamily="34" charset="0"/>
                <a:cs typeface="Arial" panose="020B0604020202020204" pitchFamily="34" charset="0"/>
              </a:rPr>
              <a:t>(non-voting) </a:t>
            </a:r>
          </a:p>
          <a:p>
            <a:r>
              <a:rPr lang="en-US" sz="2200" dirty="0">
                <a:solidFill>
                  <a:schemeClr val="bg1"/>
                </a:solidFill>
                <a:latin typeface="Arial" panose="020B0604020202020204" pitchFamily="34" charset="0"/>
                <a:cs typeface="Arial" panose="020B0604020202020204" pitchFamily="34" charset="0"/>
              </a:rPr>
              <a:t>Articulation Officer: Letrisha Mai </a:t>
            </a:r>
          </a:p>
          <a:p>
            <a:r>
              <a:rPr lang="en-US" sz="2200" dirty="0">
                <a:solidFill>
                  <a:schemeClr val="bg1"/>
                </a:solidFill>
                <a:latin typeface="Arial" panose="020B0604020202020204" pitchFamily="34" charset="0"/>
                <a:cs typeface="Arial" panose="020B0604020202020204" pitchFamily="34" charset="0"/>
              </a:rPr>
              <a:t>CTE Faculty Liaison</a:t>
            </a:r>
            <a:r>
              <a:rPr lang="en-US" sz="2200" dirty="0" smtClean="0">
                <a:solidFill>
                  <a:schemeClr val="bg1"/>
                </a:solidFill>
                <a:latin typeface="Arial" panose="020B0604020202020204" pitchFamily="34" charset="0"/>
                <a:cs typeface="Arial" panose="020B0604020202020204" pitchFamily="34" charset="0"/>
              </a:rPr>
              <a:t>: </a:t>
            </a:r>
            <a:r>
              <a:rPr lang="en-US" sz="2200" smtClean="0">
                <a:solidFill>
                  <a:schemeClr val="bg1"/>
                </a:solidFill>
                <a:latin typeface="Arial" panose="020B0604020202020204" pitchFamily="34" charset="0"/>
                <a:cs typeface="Arial" panose="020B0604020202020204" pitchFamily="34" charset="0"/>
              </a:rPr>
              <a:t>Christy Douglass</a:t>
            </a:r>
            <a:endParaRPr lang="en-US" sz="2200" dirty="0">
              <a:solidFill>
                <a:schemeClr val="bg1"/>
              </a:solidFill>
              <a:latin typeface="Arial" panose="020B0604020202020204" pitchFamily="34" charset="0"/>
              <a:cs typeface="Arial" panose="020B0604020202020204" pitchFamily="34" charset="0"/>
            </a:endParaRPr>
          </a:p>
          <a:p>
            <a:r>
              <a:rPr lang="en-US" sz="2200" dirty="0">
                <a:solidFill>
                  <a:schemeClr val="bg1"/>
                </a:solidFill>
                <a:latin typeface="Arial" panose="020B0604020202020204" pitchFamily="34" charset="0"/>
                <a:cs typeface="Arial" panose="020B0604020202020204" pitchFamily="34" charset="0"/>
              </a:rPr>
              <a:t>Dean: </a:t>
            </a:r>
            <a:r>
              <a:rPr lang="en-US" sz="2200" dirty="0" smtClean="0">
                <a:solidFill>
                  <a:schemeClr val="bg1"/>
                </a:solidFill>
                <a:latin typeface="Arial" panose="020B0604020202020204" pitchFamily="34" charset="0"/>
                <a:cs typeface="Arial" panose="020B0604020202020204" pitchFamily="34" charset="0"/>
              </a:rPr>
              <a:t>Carol Higashida</a:t>
            </a:r>
            <a:endParaRPr lang="en-US" sz="2200" dirty="0">
              <a:solidFill>
                <a:schemeClr val="bg1"/>
              </a:solidFill>
              <a:latin typeface="Arial" panose="020B0604020202020204" pitchFamily="34" charset="0"/>
              <a:cs typeface="Arial" panose="020B0604020202020204" pitchFamily="34" charset="0"/>
            </a:endParaRPr>
          </a:p>
          <a:p>
            <a:r>
              <a:rPr lang="en-US" sz="2200" dirty="0">
                <a:solidFill>
                  <a:schemeClr val="bg1"/>
                </a:solidFill>
                <a:latin typeface="Arial" panose="020B0604020202020204" pitchFamily="34" charset="0"/>
                <a:cs typeface="Arial" panose="020B0604020202020204" pitchFamily="34" charset="0"/>
              </a:rPr>
              <a:t>Dean: </a:t>
            </a:r>
            <a:r>
              <a:rPr lang="en-US" sz="2200" dirty="0" smtClean="0">
                <a:solidFill>
                  <a:schemeClr val="bg1"/>
                </a:solidFill>
                <a:latin typeface="Arial" panose="020B0604020202020204" pitchFamily="34" charset="0"/>
                <a:cs typeface="Arial" panose="020B0604020202020204" pitchFamily="34" charset="0"/>
              </a:rPr>
              <a:t>Howard Davis</a:t>
            </a:r>
            <a:endParaRPr lang="en-US" sz="2200" dirty="0">
              <a:solidFill>
                <a:schemeClr val="bg1"/>
              </a:solidFill>
              <a:latin typeface="Arial" panose="020B0604020202020204" pitchFamily="34" charset="0"/>
              <a:cs typeface="Arial" panose="020B0604020202020204" pitchFamily="34" charset="0"/>
            </a:endParaRPr>
          </a:p>
          <a:p>
            <a:r>
              <a:rPr lang="en-US" sz="2200" dirty="0">
                <a:solidFill>
                  <a:schemeClr val="bg1"/>
                </a:solidFill>
                <a:latin typeface="Arial" panose="020B0604020202020204" pitchFamily="34" charset="0"/>
                <a:cs typeface="Arial" panose="020B0604020202020204" pitchFamily="34" charset="0"/>
              </a:rPr>
              <a:t>Dean: </a:t>
            </a:r>
            <a:r>
              <a:rPr lang="en-US" sz="2200" dirty="0" smtClean="0">
                <a:solidFill>
                  <a:schemeClr val="bg1"/>
                </a:solidFill>
                <a:latin typeface="Arial" panose="020B0604020202020204" pitchFamily="34" charset="0"/>
                <a:cs typeface="Arial" panose="020B0604020202020204" pitchFamily="34" charset="0"/>
              </a:rPr>
              <a:t>Robert Cabral</a:t>
            </a:r>
            <a:endParaRPr lang="en-US" sz="2200" dirty="0">
              <a:solidFill>
                <a:schemeClr val="bg1"/>
              </a:solidFill>
              <a:latin typeface="Arial" panose="020B0604020202020204" pitchFamily="34" charset="0"/>
              <a:cs typeface="Arial" panose="020B0604020202020204" pitchFamily="34" charset="0"/>
            </a:endParaRPr>
          </a:p>
          <a:p>
            <a:r>
              <a:rPr lang="en-US" sz="2200" dirty="0">
                <a:solidFill>
                  <a:schemeClr val="bg1"/>
                </a:solidFill>
                <a:latin typeface="Arial" panose="020B0604020202020204" pitchFamily="34" charset="0"/>
                <a:cs typeface="Arial" panose="020B0604020202020204" pitchFamily="34" charset="0"/>
              </a:rPr>
              <a:t>Student Representative:   </a:t>
            </a:r>
            <a:r>
              <a:rPr lang="en-US" sz="2200" dirty="0" smtClean="0">
                <a:solidFill>
                  <a:schemeClr val="bg1"/>
                </a:solidFill>
                <a:latin typeface="Arial" panose="020B0604020202020204" pitchFamily="34" charset="0"/>
                <a:cs typeface="Arial" panose="020B0604020202020204" pitchFamily="34" charset="0"/>
              </a:rPr>
              <a:t>_____________</a:t>
            </a:r>
            <a:endParaRPr lang="en-US" sz="2200" dirty="0">
              <a:solidFill>
                <a:schemeClr val="bg1"/>
              </a:solidFill>
              <a:latin typeface="Arial" panose="020B0604020202020204" pitchFamily="34" charset="0"/>
              <a:cs typeface="Arial" panose="020B0604020202020204" pitchFamily="34" charset="0"/>
            </a:endParaRPr>
          </a:p>
        </p:txBody>
      </p:sp>
      <p:sp>
        <p:nvSpPr>
          <p:cNvPr id="6" name="Title 1"/>
          <p:cNvSpPr txBox="1">
            <a:spLocks/>
          </p:cNvSpPr>
          <p:nvPr/>
        </p:nvSpPr>
        <p:spPr>
          <a:xfrm>
            <a:off x="132719" y="65313"/>
            <a:ext cx="11887200" cy="914400"/>
          </a:xfrm>
          <a:prstGeom prst="rect">
            <a:avLst/>
          </a:prstGeom>
          <a:solidFill>
            <a:schemeClr val="tx1">
              <a:lumMod val="95000"/>
            </a:schemeClr>
          </a:solidFill>
          <a:ln w="15875" cap="rnd" cmpd="sng" algn="ctr">
            <a:noFill/>
            <a:prstDash val="soli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dk1"/>
                </a:solidFill>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n-US" sz="3200" dirty="0">
                <a:solidFill>
                  <a:schemeClr val="bg1"/>
                </a:solidFill>
              </a:rPr>
              <a:t>Verification of curriculum committee memberships</a:t>
            </a:r>
            <a:endParaRPr lang="en-US" sz="3200" dirty="0"/>
          </a:p>
        </p:txBody>
      </p:sp>
    </p:spTree>
    <p:extLst>
      <p:ext uri="{BB962C8B-B14F-4D97-AF65-F5344CB8AC3E}">
        <p14:creationId xmlns:p14="http://schemas.microsoft.com/office/powerpoint/2010/main" val="1067576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32719" y="1161571"/>
            <a:ext cx="6400800" cy="5486400"/>
          </a:xfrm>
        </p:spPr>
        <p:txBody>
          <a:bodyPr>
            <a:noAutofit/>
          </a:bodyPr>
          <a:lstStyle/>
          <a:p>
            <a:r>
              <a:rPr lang="en-US" sz="2200" dirty="0">
                <a:solidFill>
                  <a:schemeClr val="bg1"/>
                </a:solidFill>
                <a:latin typeface="Arial" panose="020B0604020202020204" pitchFamily="34" charset="0"/>
                <a:cs typeface="Arial" panose="020B0604020202020204" pitchFamily="34" charset="0"/>
              </a:rPr>
              <a:t>ACCESS/Learning Skills: </a:t>
            </a:r>
            <a:r>
              <a:rPr lang="en-US" sz="2200" i="1" dirty="0" smtClean="0">
                <a:solidFill>
                  <a:schemeClr val="bg1"/>
                </a:solidFill>
                <a:latin typeface="Arial" panose="020B0604020202020204" pitchFamily="34" charset="0"/>
                <a:cs typeface="Arial" panose="020B0604020202020204" pitchFamily="34" charset="0"/>
              </a:rPr>
              <a:t>Silva Arzunyan </a:t>
            </a:r>
          </a:p>
          <a:p>
            <a:pPr marL="0" indent="0">
              <a:buNone/>
            </a:pPr>
            <a:r>
              <a:rPr lang="en-US" sz="2200" i="1" dirty="0">
                <a:solidFill>
                  <a:schemeClr val="bg1"/>
                </a:solidFill>
                <a:latin typeface="Arial" panose="020B0604020202020204" pitchFamily="34" charset="0"/>
                <a:cs typeface="Arial" panose="020B0604020202020204" pitchFamily="34" charset="0"/>
              </a:rPr>
              <a:t> </a:t>
            </a:r>
            <a:r>
              <a:rPr lang="en-US" sz="2200" i="1" dirty="0" smtClean="0">
                <a:solidFill>
                  <a:schemeClr val="bg1"/>
                </a:solidFill>
                <a:latin typeface="Arial" panose="020B0604020202020204" pitchFamily="34" charset="0"/>
                <a:cs typeface="Arial" panose="020B0604020202020204" pitchFamily="34" charset="0"/>
              </a:rPr>
              <a:t>   (Jolie Herzig) </a:t>
            </a:r>
            <a:endParaRPr lang="en-US" sz="2200" i="1" dirty="0">
              <a:solidFill>
                <a:schemeClr val="bg1"/>
              </a:solidFill>
              <a:latin typeface="Arial" panose="020B0604020202020204" pitchFamily="34" charset="0"/>
              <a:cs typeface="Arial" panose="020B0604020202020204" pitchFamily="34" charset="0"/>
            </a:endParaRPr>
          </a:p>
          <a:p>
            <a:r>
              <a:rPr lang="en-US" sz="2200" dirty="0">
                <a:solidFill>
                  <a:schemeClr val="bg1"/>
                </a:solidFill>
                <a:latin typeface="Arial" panose="020B0604020202020204" pitchFamily="34" charset="0"/>
                <a:cs typeface="Arial" panose="020B0604020202020204" pitchFamily="34" charset="0"/>
              </a:rPr>
              <a:t>Behavioral Sciences: </a:t>
            </a:r>
            <a:r>
              <a:rPr lang="en-US" sz="2200" i="1" dirty="0" smtClean="0">
                <a:solidFill>
                  <a:schemeClr val="bg1"/>
                </a:solidFill>
                <a:latin typeface="Arial" panose="020B0604020202020204" pitchFamily="34" charset="0"/>
                <a:cs typeface="Arial" panose="020B0604020202020204" pitchFamily="34" charset="0"/>
              </a:rPr>
              <a:t>Veronique Boucquey</a:t>
            </a:r>
            <a:endParaRPr lang="en-US" sz="2200" i="1" dirty="0">
              <a:solidFill>
                <a:schemeClr val="bg1"/>
              </a:solidFill>
              <a:latin typeface="Arial" panose="020B0604020202020204" pitchFamily="34" charset="0"/>
              <a:cs typeface="Arial" panose="020B0604020202020204" pitchFamily="34" charset="0"/>
            </a:endParaRPr>
          </a:p>
          <a:p>
            <a:r>
              <a:rPr lang="en-US" sz="2200" dirty="0">
                <a:solidFill>
                  <a:schemeClr val="bg1"/>
                </a:solidFill>
                <a:latin typeface="Arial" panose="020B0604020202020204" pitchFamily="34" charset="0"/>
                <a:cs typeface="Arial" panose="020B0604020202020204" pitchFamily="34" charset="0"/>
              </a:rPr>
              <a:t>Business: </a:t>
            </a:r>
            <a:r>
              <a:rPr lang="en-US" sz="2200" i="1" dirty="0">
                <a:solidFill>
                  <a:schemeClr val="bg1"/>
                </a:solidFill>
                <a:latin typeface="Arial" panose="020B0604020202020204" pitchFamily="34" charset="0"/>
                <a:cs typeface="Arial" panose="020B0604020202020204" pitchFamily="34" charset="0"/>
              </a:rPr>
              <a:t>Ruth </a:t>
            </a:r>
            <a:r>
              <a:rPr lang="en-US" sz="2200" i="1" dirty="0" smtClean="0">
                <a:solidFill>
                  <a:schemeClr val="bg1"/>
                </a:solidFill>
                <a:latin typeface="Arial" panose="020B0604020202020204" pitchFamily="34" charset="0"/>
                <a:cs typeface="Arial" panose="020B0604020202020204" pitchFamily="34" charset="0"/>
              </a:rPr>
              <a:t>Bennington (Josepha Baca)</a:t>
            </a:r>
            <a:endParaRPr lang="en-US" sz="2200" i="1" dirty="0">
              <a:solidFill>
                <a:schemeClr val="bg1"/>
              </a:solidFill>
              <a:latin typeface="Arial" panose="020B0604020202020204" pitchFamily="34" charset="0"/>
              <a:cs typeface="Arial" panose="020B0604020202020204" pitchFamily="34" charset="0"/>
            </a:endParaRPr>
          </a:p>
          <a:p>
            <a:r>
              <a:rPr lang="en-US" sz="2200" dirty="0">
                <a:solidFill>
                  <a:schemeClr val="bg1"/>
                </a:solidFill>
                <a:latin typeface="Arial" panose="020B0604020202020204" pitchFamily="34" charset="0"/>
                <a:cs typeface="Arial" panose="020B0604020202020204" pitchFamily="34" charset="0"/>
              </a:rPr>
              <a:t>Chemistry &amp; Earth Sciences: </a:t>
            </a:r>
            <a:r>
              <a:rPr lang="en-US" sz="2200" i="1" dirty="0" smtClean="0">
                <a:solidFill>
                  <a:schemeClr val="bg1"/>
                </a:solidFill>
                <a:latin typeface="Arial" panose="020B0604020202020204" pitchFamily="34" charset="0"/>
                <a:cs typeface="Arial" panose="020B0604020202020204" pitchFamily="34" charset="0"/>
              </a:rPr>
              <a:t>Tiffany Pawluk  </a:t>
            </a:r>
            <a:endParaRPr lang="en-US" sz="2200" i="1" dirty="0">
              <a:solidFill>
                <a:schemeClr val="bg1"/>
              </a:solidFill>
              <a:latin typeface="Arial" panose="020B0604020202020204" pitchFamily="34" charset="0"/>
              <a:cs typeface="Arial" panose="020B0604020202020204" pitchFamily="34" charset="0"/>
            </a:endParaRPr>
          </a:p>
          <a:p>
            <a:r>
              <a:rPr lang="en-US" sz="2200" dirty="0">
                <a:solidFill>
                  <a:schemeClr val="bg1"/>
                </a:solidFill>
                <a:latin typeface="Arial" panose="020B0604020202020204" pitchFamily="34" charset="0"/>
                <a:cs typeface="Arial" panose="020B0604020202020204" pitchFamily="34" charset="0"/>
              </a:rPr>
              <a:t>Child Development/Education: </a:t>
            </a:r>
            <a:r>
              <a:rPr lang="en-US" sz="2200" i="1" dirty="0" smtClean="0">
                <a:solidFill>
                  <a:schemeClr val="bg1"/>
                </a:solidFill>
                <a:latin typeface="Arial" panose="020B0604020202020204" pitchFamily="34" charset="0"/>
                <a:cs typeface="Arial" panose="020B0604020202020204" pitchFamily="34" charset="0"/>
              </a:rPr>
              <a:t>Shannon Coulter (Cynthia Sheaks-McGowan) </a:t>
            </a:r>
            <a:endParaRPr lang="en-US" sz="2200" i="1" dirty="0">
              <a:solidFill>
                <a:schemeClr val="bg1"/>
              </a:solidFill>
              <a:latin typeface="Arial" panose="020B0604020202020204" pitchFamily="34" charset="0"/>
              <a:cs typeface="Arial" panose="020B0604020202020204" pitchFamily="34" charset="0"/>
            </a:endParaRPr>
          </a:p>
          <a:p>
            <a:r>
              <a:rPr lang="en-US" sz="2200" dirty="0">
                <a:solidFill>
                  <a:schemeClr val="bg1"/>
                </a:solidFill>
                <a:latin typeface="Arial" panose="020B0604020202020204" pitchFamily="34" charset="0"/>
                <a:cs typeface="Arial" panose="020B0604020202020204" pitchFamily="34" charset="0"/>
              </a:rPr>
              <a:t>Counseling: </a:t>
            </a:r>
            <a:r>
              <a:rPr lang="en-US" sz="2200" i="1" dirty="0">
                <a:solidFill>
                  <a:schemeClr val="bg1"/>
                </a:solidFill>
                <a:latin typeface="Arial" panose="020B0604020202020204" pitchFamily="34" charset="0"/>
                <a:cs typeface="Arial" panose="020B0604020202020204" pitchFamily="34" charset="0"/>
              </a:rPr>
              <a:t>Jodi Dickey </a:t>
            </a:r>
          </a:p>
          <a:p>
            <a:r>
              <a:rPr lang="en-US" sz="2200" dirty="0" smtClean="0">
                <a:solidFill>
                  <a:schemeClr val="bg1"/>
                </a:solidFill>
                <a:latin typeface="Arial" panose="020B0604020202020204" pitchFamily="34" charset="0"/>
                <a:cs typeface="Arial" panose="020B0604020202020204" pitchFamily="34" charset="0"/>
              </a:rPr>
              <a:t>EATM</a:t>
            </a:r>
            <a:r>
              <a:rPr lang="en-US" sz="2200" dirty="0">
                <a:solidFill>
                  <a:schemeClr val="bg1"/>
                </a:solidFill>
                <a:latin typeface="Arial" panose="020B0604020202020204" pitchFamily="34" charset="0"/>
                <a:cs typeface="Arial" panose="020B0604020202020204" pitchFamily="34" charset="0"/>
              </a:rPr>
              <a:t>: </a:t>
            </a:r>
            <a:r>
              <a:rPr lang="en-US" sz="2200" i="1" dirty="0" smtClean="0">
                <a:solidFill>
                  <a:schemeClr val="bg1"/>
                </a:solidFill>
                <a:latin typeface="Arial" panose="020B0604020202020204" pitchFamily="34" charset="0"/>
                <a:cs typeface="Arial" panose="020B0604020202020204" pitchFamily="34" charset="0"/>
              </a:rPr>
              <a:t>Cindy Wilson</a:t>
            </a:r>
            <a:endParaRPr lang="en-US" sz="2200" i="1" dirty="0">
              <a:solidFill>
                <a:schemeClr val="bg1"/>
              </a:solidFill>
              <a:latin typeface="Arial" panose="020B0604020202020204" pitchFamily="34" charset="0"/>
              <a:cs typeface="Arial" panose="020B0604020202020204" pitchFamily="34" charset="0"/>
            </a:endParaRPr>
          </a:p>
          <a:p>
            <a:r>
              <a:rPr lang="en-US" sz="2200" dirty="0" smtClean="0">
                <a:solidFill>
                  <a:schemeClr val="bg1"/>
                </a:solidFill>
                <a:latin typeface="Arial" panose="020B0604020202020204" pitchFamily="34" charset="0"/>
                <a:cs typeface="Arial" panose="020B0604020202020204" pitchFamily="34" charset="0"/>
              </a:rPr>
              <a:t>English/ESL: </a:t>
            </a:r>
            <a:r>
              <a:rPr lang="en-US" sz="2200" i="1" dirty="0">
                <a:solidFill>
                  <a:schemeClr val="bg1"/>
                </a:solidFill>
                <a:latin typeface="Arial" panose="020B0604020202020204" pitchFamily="34" charset="0"/>
                <a:cs typeface="Arial" panose="020B0604020202020204" pitchFamily="34" charset="0"/>
              </a:rPr>
              <a:t>Wade </a:t>
            </a:r>
            <a:r>
              <a:rPr lang="en-US" sz="2200" i="1" dirty="0" smtClean="0">
                <a:solidFill>
                  <a:schemeClr val="bg1"/>
                </a:solidFill>
                <a:latin typeface="Arial" panose="020B0604020202020204" pitchFamily="34" charset="0"/>
                <a:cs typeface="Arial" panose="020B0604020202020204" pitchFamily="34" charset="0"/>
              </a:rPr>
              <a:t>Bradford</a:t>
            </a:r>
          </a:p>
          <a:p>
            <a:r>
              <a:rPr lang="en-US" sz="2200" dirty="0">
                <a:solidFill>
                  <a:schemeClr val="bg1"/>
                </a:solidFill>
                <a:latin typeface="Arial" panose="020B0604020202020204" pitchFamily="34" charset="0"/>
                <a:cs typeface="Arial" panose="020B0604020202020204" pitchFamily="34" charset="0"/>
              </a:rPr>
              <a:t> Fine and Performing Arts: </a:t>
            </a:r>
            <a:r>
              <a:rPr lang="en-US" sz="2200" i="1" dirty="0">
                <a:solidFill>
                  <a:schemeClr val="bg1"/>
                </a:solidFill>
                <a:latin typeface="Arial" panose="020B0604020202020204" pitchFamily="34" charset="0"/>
                <a:cs typeface="Arial" panose="020B0604020202020204" pitchFamily="34" charset="0"/>
              </a:rPr>
              <a:t>Robert Salas </a:t>
            </a:r>
          </a:p>
        </p:txBody>
      </p:sp>
      <p:sp>
        <p:nvSpPr>
          <p:cNvPr id="6" name="Content Placeholder 6"/>
          <p:cNvSpPr>
            <a:spLocks noGrp="1"/>
          </p:cNvSpPr>
          <p:nvPr>
            <p:ph sz="half" idx="2"/>
          </p:nvPr>
        </p:nvSpPr>
        <p:spPr>
          <a:xfrm>
            <a:off x="6288591" y="979713"/>
            <a:ext cx="6400800" cy="5508625"/>
          </a:xfrm>
        </p:spPr>
        <p:txBody>
          <a:bodyPr>
            <a:noAutofit/>
          </a:bodyPr>
          <a:lstStyle/>
          <a:p>
            <a:r>
              <a:rPr lang="en-US" sz="2200" dirty="0" smtClean="0">
                <a:solidFill>
                  <a:schemeClr val="bg1"/>
                </a:solidFill>
                <a:latin typeface="Arial" panose="020B0604020202020204" pitchFamily="34" charset="0"/>
                <a:cs typeface="Arial" panose="020B0604020202020204" pitchFamily="34" charset="0"/>
              </a:rPr>
              <a:t>Health </a:t>
            </a:r>
            <a:r>
              <a:rPr lang="en-US" sz="2200" dirty="0">
                <a:solidFill>
                  <a:schemeClr val="bg1"/>
                </a:solidFill>
                <a:latin typeface="Arial" panose="020B0604020202020204" pitchFamily="34" charset="0"/>
                <a:cs typeface="Arial" panose="020B0604020202020204" pitchFamily="34" charset="0"/>
              </a:rPr>
              <a:t>Sciences: </a:t>
            </a:r>
            <a:r>
              <a:rPr lang="en-US" sz="2200" i="1" dirty="0">
                <a:solidFill>
                  <a:schemeClr val="bg1"/>
                </a:solidFill>
                <a:latin typeface="Arial" panose="020B0604020202020204" pitchFamily="34" charset="0"/>
                <a:cs typeface="Arial" panose="020B0604020202020204" pitchFamily="34" charset="0"/>
              </a:rPr>
              <a:t>Olga Myshina </a:t>
            </a:r>
          </a:p>
          <a:p>
            <a:r>
              <a:rPr lang="en-US" sz="2200" dirty="0" smtClean="0">
                <a:solidFill>
                  <a:schemeClr val="bg1"/>
                </a:solidFill>
                <a:latin typeface="Arial" panose="020B0604020202020204" pitchFamily="34" charset="0"/>
                <a:cs typeface="Arial" panose="020B0604020202020204" pitchFamily="34" charset="0"/>
              </a:rPr>
              <a:t>Kin., </a:t>
            </a:r>
            <a:r>
              <a:rPr lang="en-US" sz="2200" dirty="0">
                <a:solidFill>
                  <a:schemeClr val="bg1"/>
                </a:solidFill>
                <a:latin typeface="Arial" panose="020B0604020202020204" pitchFamily="34" charset="0"/>
                <a:cs typeface="Arial" panose="020B0604020202020204" pitchFamily="34" charset="0"/>
              </a:rPr>
              <a:t>Athletics &amp; HED: </a:t>
            </a:r>
            <a:r>
              <a:rPr lang="en-US" sz="2200" i="1" dirty="0" smtClean="0">
                <a:solidFill>
                  <a:schemeClr val="bg1"/>
                </a:solidFill>
                <a:latin typeface="Arial" panose="020B0604020202020204" pitchFamily="34" charset="0"/>
                <a:cs typeface="Arial" panose="020B0604020202020204" pitchFamily="34" charset="0"/>
              </a:rPr>
              <a:t>Adam Black </a:t>
            </a:r>
            <a:endParaRPr lang="en-US" sz="2200" i="1" dirty="0">
              <a:solidFill>
                <a:schemeClr val="bg1"/>
              </a:solidFill>
              <a:latin typeface="Arial" panose="020B0604020202020204" pitchFamily="34" charset="0"/>
              <a:cs typeface="Arial" panose="020B0604020202020204" pitchFamily="34" charset="0"/>
            </a:endParaRPr>
          </a:p>
          <a:p>
            <a:r>
              <a:rPr lang="en-US" sz="2200" dirty="0">
                <a:solidFill>
                  <a:schemeClr val="bg1"/>
                </a:solidFill>
                <a:latin typeface="Arial" panose="020B0604020202020204" pitchFamily="34" charset="0"/>
                <a:cs typeface="Arial" panose="020B0604020202020204" pitchFamily="34" charset="0"/>
              </a:rPr>
              <a:t>Library Resources: </a:t>
            </a:r>
            <a:r>
              <a:rPr lang="en-US" sz="2200" i="1" dirty="0" smtClean="0">
                <a:solidFill>
                  <a:schemeClr val="bg1"/>
                </a:solidFill>
                <a:latin typeface="Arial" panose="020B0604020202020204" pitchFamily="34" charset="0"/>
                <a:cs typeface="Arial" panose="020B0604020202020204" pitchFamily="34" charset="0"/>
              </a:rPr>
              <a:t>Danielle </a:t>
            </a:r>
            <a:r>
              <a:rPr lang="en-US" sz="2200" i="1" dirty="0" err="1" smtClean="0">
                <a:solidFill>
                  <a:schemeClr val="bg1"/>
                </a:solidFill>
                <a:latin typeface="Arial" panose="020B0604020202020204" pitchFamily="34" charset="0"/>
                <a:cs typeface="Arial" panose="020B0604020202020204" pitchFamily="34" charset="0"/>
              </a:rPr>
              <a:t>Kaprelian</a:t>
            </a:r>
            <a:endParaRPr lang="en-US" sz="2200" i="1" dirty="0" smtClean="0">
              <a:solidFill>
                <a:schemeClr val="bg1"/>
              </a:solidFill>
              <a:latin typeface="Arial" panose="020B0604020202020204" pitchFamily="34" charset="0"/>
              <a:cs typeface="Arial" panose="020B0604020202020204" pitchFamily="34" charset="0"/>
            </a:endParaRPr>
          </a:p>
          <a:p>
            <a:r>
              <a:rPr lang="en-US" sz="2200" dirty="0">
                <a:solidFill>
                  <a:schemeClr val="bg1"/>
                </a:solidFill>
                <a:latin typeface="Arial" panose="020B0604020202020204" pitchFamily="34" charset="0"/>
                <a:cs typeface="Arial" panose="020B0604020202020204" pitchFamily="34" charset="0"/>
              </a:rPr>
              <a:t>Life Sciences: </a:t>
            </a:r>
            <a:r>
              <a:rPr lang="en-US" sz="2200" i="1" dirty="0">
                <a:solidFill>
                  <a:schemeClr val="bg1"/>
                </a:solidFill>
                <a:latin typeface="Arial" panose="020B0604020202020204" pitchFamily="34" charset="0"/>
                <a:cs typeface="Arial" panose="020B0604020202020204" pitchFamily="34" charset="0"/>
              </a:rPr>
              <a:t>Beth Miller </a:t>
            </a:r>
          </a:p>
          <a:p>
            <a:r>
              <a:rPr lang="en-US" sz="2200" dirty="0">
                <a:solidFill>
                  <a:schemeClr val="bg1"/>
                </a:solidFill>
                <a:latin typeface="Arial" panose="020B0604020202020204" pitchFamily="34" charset="0"/>
                <a:cs typeface="Arial" panose="020B0604020202020204" pitchFamily="34" charset="0"/>
              </a:rPr>
              <a:t>Mathematics: </a:t>
            </a:r>
            <a:r>
              <a:rPr lang="en-US" sz="2200" i="1" dirty="0" smtClean="0">
                <a:solidFill>
                  <a:schemeClr val="bg1"/>
                </a:solidFill>
                <a:latin typeface="Arial" panose="020B0604020202020204" pitchFamily="34" charset="0"/>
                <a:cs typeface="Arial" panose="020B0604020202020204" pitchFamily="34" charset="0"/>
              </a:rPr>
              <a:t>Renee Butler</a:t>
            </a:r>
            <a:endParaRPr lang="en-US" sz="2200" i="1" dirty="0">
              <a:solidFill>
                <a:schemeClr val="bg1"/>
              </a:solidFill>
              <a:latin typeface="Arial" panose="020B0604020202020204" pitchFamily="34" charset="0"/>
              <a:cs typeface="Arial" panose="020B0604020202020204" pitchFamily="34" charset="0"/>
            </a:endParaRPr>
          </a:p>
          <a:p>
            <a:r>
              <a:rPr lang="en-US" sz="2200" dirty="0">
                <a:solidFill>
                  <a:schemeClr val="bg1"/>
                </a:solidFill>
                <a:latin typeface="Arial" panose="020B0604020202020204" pitchFamily="34" charset="0"/>
                <a:cs typeface="Arial" panose="020B0604020202020204" pitchFamily="34" charset="0"/>
              </a:rPr>
              <a:t>Media Arts and Communication Studies: </a:t>
            </a:r>
            <a:r>
              <a:rPr lang="en-US" sz="2200" i="1" dirty="0">
                <a:solidFill>
                  <a:schemeClr val="bg1"/>
                </a:solidFill>
                <a:latin typeface="Arial" panose="020B0604020202020204" pitchFamily="34" charset="0"/>
                <a:cs typeface="Arial" panose="020B0604020202020204" pitchFamily="34" charset="0"/>
              </a:rPr>
              <a:t>Candice Larson </a:t>
            </a:r>
          </a:p>
          <a:p>
            <a:r>
              <a:rPr lang="en-US" sz="2200" dirty="0">
                <a:solidFill>
                  <a:schemeClr val="bg1"/>
                </a:solidFill>
                <a:latin typeface="Arial" panose="020B0604020202020204" pitchFamily="34" charset="0"/>
                <a:cs typeface="Arial" panose="020B0604020202020204" pitchFamily="34" charset="0"/>
              </a:rPr>
              <a:t>Physics, Astronomy &amp; </a:t>
            </a:r>
            <a:r>
              <a:rPr lang="en-US" sz="2200" dirty="0" smtClean="0">
                <a:solidFill>
                  <a:schemeClr val="bg1"/>
                </a:solidFill>
                <a:latin typeface="Arial" panose="020B0604020202020204" pitchFamily="34" charset="0"/>
                <a:cs typeface="Arial" panose="020B0604020202020204" pitchFamily="34" charset="0"/>
              </a:rPr>
              <a:t>Engr.: </a:t>
            </a:r>
            <a:r>
              <a:rPr lang="en-US" sz="2200" i="1" dirty="0" smtClean="0">
                <a:solidFill>
                  <a:schemeClr val="bg1"/>
                </a:solidFill>
                <a:latin typeface="Arial" panose="020B0604020202020204" pitchFamily="34" charset="0"/>
                <a:cs typeface="Arial" panose="020B0604020202020204" pitchFamily="34" charset="0"/>
              </a:rPr>
              <a:t>Erik Reese</a:t>
            </a:r>
            <a:endParaRPr lang="en-US" sz="2200" i="1" dirty="0">
              <a:solidFill>
                <a:schemeClr val="bg1"/>
              </a:solidFill>
              <a:latin typeface="Arial" panose="020B0604020202020204" pitchFamily="34" charset="0"/>
              <a:cs typeface="Arial" panose="020B0604020202020204" pitchFamily="34" charset="0"/>
            </a:endParaRPr>
          </a:p>
          <a:p>
            <a:r>
              <a:rPr lang="en-US" sz="2200" dirty="0">
                <a:solidFill>
                  <a:schemeClr val="bg1"/>
                </a:solidFill>
                <a:latin typeface="Arial" panose="020B0604020202020204" pitchFamily="34" charset="0"/>
                <a:cs typeface="Arial" panose="020B0604020202020204" pitchFamily="34" charset="0"/>
              </a:rPr>
              <a:t>Social Science: </a:t>
            </a:r>
            <a:r>
              <a:rPr lang="en-US" sz="2200" i="1" dirty="0">
                <a:solidFill>
                  <a:schemeClr val="bg1"/>
                </a:solidFill>
                <a:latin typeface="Arial" panose="020B0604020202020204" pitchFamily="34" charset="0"/>
                <a:cs typeface="Arial" panose="020B0604020202020204" pitchFamily="34" charset="0"/>
              </a:rPr>
              <a:t>Hugo </a:t>
            </a:r>
            <a:r>
              <a:rPr lang="en-US" sz="2200" i="1" dirty="0" smtClean="0">
                <a:solidFill>
                  <a:schemeClr val="bg1"/>
                </a:solidFill>
                <a:latin typeface="Arial" panose="020B0604020202020204" pitchFamily="34" charset="0"/>
                <a:cs typeface="Arial" panose="020B0604020202020204" pitchFamily="34" charset="0"/>
              </a:rPr>
              <a:t>Hernandez</a:t>
            </a:r>
          </a:p>
          <a:p>
            <a:r>
              <a:rPr lang="en-US" sz="2200" dirty="0" smtClean="0">
                <a:solidFill>
                  <a:schemeClr val="bg1"/>
                </a:solidFill>
                <a:latin typeface="Arial" panose="020B0604020202020204" pitchFamily="34" charset="0"/>
                <a:cs typeface="Arial" panose="020B0604020202020204" pitchFamily="34" charset="0"/>
              </a:rPr>
              <a:t>Visual Arts: </a:t>
            </a:r>
            <a:r>
              <a:rPr lang="en-US" sz="2200" i="1" dirty="0" smtClean="0">
                <a:solidFill>
                  <a:schemeClr val="bg1"/>
                </a:solidFill>
                <a:latin typeface="Arial" panose="020B0604020202020204" pitchFamily="34" charset="0"/>
                <a:cs typeface="Arial" panose="020B0604020202020204" pitchFamily="34" charset="0"/>
              </a:rPr>
              <a:t>Clare Sadnik</a:t>
            </a:r>
          </a:p>
          <a:p>
            <a:r>
              <a:rPr lang="en-US" sz="2200" dirty="0" smtClean="0">
                <a:solidFill>
                  <a:schemeClr val="bg1"/>
                </a:solidFill>
                <a:latin typeface="Arial" panose="020B0604020202020204" pitchFamily="34" charset="0"/>
                <a:cs typeface="Arial" panose="020B0604020202020204" pitchFamily="34" charset="0"/>
              </a:rPr>
              <a:t>World Languages: </a:t>
            </a:r>
            <a:r>
              <a:rPr lang="en-US" sz="2200" i="1" dirty="0" smtClean="0">
                <a:solidFill>
                  <a:schemeClr val="bg1"/>
                </a:solidFill>
                <a:latin typeface="Arial" panose="020B0604020202020204" pitchFamily="34" charset="0"/>
                <a:cs typeface="Arial" panose="020B0604020202020204" pitchFamily="34" charset="0"/>
              </a:rPr>
              <a:t>Perry Bennett</a:t>
            </a:r>
            <a:endParaRPr lang="en-US" sz="2200" i="1" dirty="0">
              <a:solidFill>
                <a:schemeClr val="bg1"/>
              </a:solidFill>
              <a:latin typeface="Arial" panose="020B0604020202020204" pitchFamily="34" charset="0"/>
              <a:cs typeface="Arial" panose="020B0604020202020204" pitchFamily="34" charset="0"/>
            </a:endParaRPr>
          </a:p>
        </p:txBody>
      </p:sp>
      <p:sp>
        <p:nvSpPr>
          <p:cNvPr id="7" name="Title 1"/>
          <p:cNvSpPr txBox="1">
            <a:spLocks/>
          </p:cNvSpPr>
          <p:nvPr/>
        </p:nvSpPr>
        <p:spPr>
          <a:xfrm>
            <a:off x="132719" y="65313"/>
            <a:ext cx="11887200" cy="914400"/>
          </a:xfrm>
          <a:prstGeom prst="rect">
            <a:avLst/>
          </a:prstGeom>
          <a:solidFill>
            <a:schemeClr val="tx1">
              <a:lumMod val="95000"/>
            </a:schemeClr>
          </a:solidFill>
          <a:ln w="15875" cap="rnd" cmpd="sng" algn="ctr">
            <a:noFill/>
            <a:prstDash val="soli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dk1"/>
                </a:solidFill>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n-US" sz="3200" dirty="0">
                <a:solidFill>
                  <a:schemeClr val="bg1"/>
                </a:solidFill>
              </a:rPr>
              <a:t>Verification of curriculum committee memberships</a:t>
            </a:r>
            <a:endParaRPr lang="en-US" sz="3200" dirty="0"/>
          </a:p>
        </p:txBody>
      </p:sp>
    </p:spTree>
    <p:extLst>
      <p:ext uri="{BB962C8B-B14F-4D97-AF65-F5344CB8AC3E}">
        <p14:creationId xmlns:p14="http://schemas.microsoft.com/office/powerpoint/2010/main" val="2727026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512" y="979713"/>
            <a:ext cx="10811101" cy="5345931"/>
          </a:xfrm>
        </p:spPr>
        <p:txBody>
          <a:bodyPr>
            <a:normAutofit/>
          </a:bodyPr>
          <a:lstStyle/>
          <a:p>
            <a:r>
              <a:rPr lang="en-US" sz="2800" dirty="0">
                <a:solidFill>
                  <a:schemeClr val="bg1"/>
                </a:solidFill>
                <a:latin typeface="Arial" panose="020B0604020202020204" pitchFamily="34" charset="0"/>
                <a:cs typeface="Arial" panose="020B0604020202020204" pitchFamily="34" charset="0"/>
              </a:rPr>
              <a:t>A </a:t>
            </a:r>
            <a:r>
              <a:rPr lang="en-US" sz="2800" dirty="0" smtClean="0">
                <a:solidFill>
                  <a:schemeClr val="bg1"/>
                </a:solidFill>
                <a:latin typeface="Arial" panose="020B0604020202020204" pitchFamily="34" charset="0"/>
                <a:cs typeface="Arial" panose="020B0604020202020204" pitchFamily="34" charset="0"/>
              </a:rPr>
              <a:t>liaison </a:t>
            </a:r>
            <a:r>
              <a:rPr lang="en-US" sz="2800" dirty="0">
                <a:solidFill>
                  <a:schemeClr val="bg1"/>
                </a:solidFill>
                <a:latin typeface="Arial" panose="020B0604020202020204" pitchFamily="34" charset="0"/>
                <a:cs typeface="Arial" panose="020B0604020202020204" pitchFamily="34" charset="0"/>
              </a:rPr>
              <a:t>between curriculum committee and respective division</a:t>
            </a:r>
          </a:p>
          <a:p>
            <a:r>
              <a:rPr lang="en-US" sz="2800" dirty="0">
                <a:solidFill>
                  <a:schemeClr val="bg1"/>
                </a:solidFill>
                <a:latin typeface="Arial" panose="020B0604020202020204" pitchFamily="34" charset="0"/>
                <a:cs typeface="Arial" panose="020B0604020202020204" pitchFamily="34" charset="0"/>
              </a:rPr>
              <a:t>Relay pertinent curriculum information from the committee to the division</a:t>
            </a:r>
          </a:p>
          <a:p>
            <a:r>
              <a:rPr lang="en-US" sz="2800" dirty="0">
                <a:solidFill>
                  <a:schemeClr val="bg1"/>
                </a:solidFill>
                <a:latin typeface="Arial" panose="020B0604020202020204" pitchFamily="34" charset="0"/>
                <a:cs typeface="Arial" panose="020B0604020202020204" pitchFamily="34" charset="0"/>
              </a:rPr>
              <a:t>Basic understanding of Title 5 </a:t>
            </a:r>
            <a:r>
              <a:rPr lang="en-US" sz="2800" dirty="0" smtClean="0">
                <a:solidFill>
                  <a:schemeClr val="bg1"/>
                </a:solidFill>
                <a:latin typeface="Arial" panose="020B0604020202020204" pitchFamily="34" charset="0"/>
                <a:cs typeface="Arial" panose="020B0604020202020204" pitchFamily="34" charset="0"/>
              </a:rPr>
              <a:t>requirements in </a:t>
            </a:r>
            <a:r>
              <a:rPr lang="en-US" sz="2800" dirty="0">
                <a:solidFill>
                  <a:schemeClr val="bg1"/>
                </a:solidFill>
                <a:latin typeface="Arial" panose="020B0604020202020204" pitchFamily="34" charset="0"/>
                <a:cs typeface="Arial" panose="020B0604020202020204" pitchFamily="34" charset="0"/>
              </a:rPr>
              <a:t>regards to course and program development and review</a:t>
            </a:r>
          </a:p>
          <a:p>
            <a:r>
              <a:rPr lang="en-US" sz="2800" dirty="0">
                <a:solidFill>
                  <a:schemeClr val="bg1"/>
                </a:solidFill>
                <a:latin typeface="Arial" panose="020B0604020202020204" pitchFamily="34" charset="0"/>
                <a:cs typeface="Arial" panose="020B0604020202020204" pitchFamily="34" charset="0"/>
              </a:rPr>
              <a:t>Active participation in the curriculum review and approval process</a:t>
            </a:r>
          </a:p>
          <a:p>
            <a:r>
              <a:rPr lang="en-US" sz="2800" dirty="0">
                <a:solidFill>
                  <a:schemeClr val="bg1"/>
                </a:solidFill>
                <a:latin typeface="Arial" panose="020B0604020202020204" pitchFamily="34" charset="0"/>
                <a:cs typeface="Arial" panose="020B0604020202020204" pitchFamily="34" charset="0"/>
              </a:rPr>
              <a:t>Awareness of the </a:t>
            </a:r>
            <a:r>
              <a:rPr lang="en-US" sz="2800" dirty="0" smtClean="0">
                <a:solidFill>
                  <a:schemeClr val="bg1"/>
                </a:solidFill>
                <a:latin typeface="Arial" panose="020B0604020202020204" pitchFamily="34" charset="0"/>
                <a:cs typeface="Arial" panose="020B0604020202020204" pitchFamily="34" charset="0"/>
              </a:rPr>
              <a:t>curriculum </a:t>
            </a:r>
            <a:r>
              <a:rPr lang="en-US" sz="2800" dirty="0">
                <a:solidFill>
                  <a:schemeClr val="bg1"/>
                </a:solidFill>
                <a:latin typeface="Arial" panose="020B0604020202020204" pitchFamily="34" charset="0"/>
                <a:cs typeface="Arial" panose="020B0604020202020204" pitchFamily="34" charset="0"/>
              </a:rPr>
              <a:t>s</a:t>
            </a:r>
            <a:r>
              <a:rPr lang="en-US" sz="2800" dirty="0" smtClean="0">
                <a:solidFill>
                  <a:schemeClr val="bg1"/>
                </a:solidFill>
                <a:latin typeface="Arial" panose="020B0604020202020204" pitchFamily="34" charset="0"/>
                <a:cs typeface="Arial" panose="020B0604020202020204" pitchFamily="34" charset="0"/>
              </a:rPr>
              <a:t>ubmission </a:t>
            </a:r>
            <a:r>
              <a:rPr lang="en-US" sz="2800" dirty="0">
                <a:solidFill>
                  <a:schemeClr val="bg1"/>
                </a:solidFill>
                <a:latin typeface="Arial" panose="020B0604020202020204" pitchFamily="34" charset="0"/>
                <a:cs typeface="Arial" panose="020B0604020202020204" pitchFamily="34" charset="0"/>
              </a:rPr>
              <a:t>t</a:t>
            </a:r>
            <a:r>
              <a:rPr lang="en-US" sz="2800" dirty="0" smtClean="0">
                <a:solidFill>
                  <a:schemeClr val="bg1"/>
                </a:solidFill>
                <a:latin typeface="Arial" panose="020B0604020202020204" pitchFamily="34" charset="0"/>
                <a:cs typeface="Arial" panose="020B0604020202020204" pitchFamily="34" charset="0"/>
              </a:rPr>
              <a:t>imeline </a:t>
            </a:r>
            <a:r>
              <a:rPr lang="en-US" sz="2800" dirty="0">
                <a:solidFill>
                  <a:schemeClr val="bg1"/>
                </a:solidFill>
                <a:latin typeface="Arial" panose="020B0604020202020204" pitchFamily="34" charset="0"/>
                <a:cs typeface="Arial" panose="020B0604020202020204" pitchFamily="34" charset="0"/>
              </a:rPr>
              <a:t>and how it can affect course and program </a:t>
            </a:r>
            <a:r>
              <a:rPr lang="en-US" sz="2800" dirty="0" smtClean="0">
                <a:solidFill>
                  <a:schemeClr val="bg1"/>
                </a:solidFill>
                <a:latin typeface="Arial" panose="020B0604020202020204" pitchFamily="34" charset="0"/>
                <a:cs typeface="Arial" panose="020B0604020202020204" pitchFamily="34" charset="0"/>
              </a:rPr>
              <a:t>offerings</a:t>
            </a:r>
            <a:endParaRPr lang="en-US" sz="2800" dirty="0">
              <a:solidFill>
                <a:schemeClr val="bg1"/>
              </a:solidFill>
              <a:latin typeface="Arial" panose="020B0604020202020204" pitchFamily="34" charset="0"/>
              <a:cs typeface="Arial" panose="020B0604020202020204" pitchFamily="34" charset="0"/>
            </a:endParaRPr>
          </a:p>
        </p:txBody>
      </p:sp>
      <p:sp>
        <p:nvSpPr>
          <p:cNvPr id="4" name="Title 1"/>
          <p:cNvSpPr txBox="1">
            <a:spLocks/>
          </p:cNvSpPr>
          <p:nvPr/>
        </p:nvSpPr>
        <p:spPr>
          <a:xfrm>
            <a:off x="162838" y="165521"/>
            <a:ext cx="11887200" cy="914400"/>
          </a:xfrm>
          <a:prstGeom prst="rect">
            <a:avLst/>
          </a:prstGeom>
          <a:solidFill>
            <a:schemeClr val="tx1">
              <a:lumMod val="95000"/>
            </a:schemeClr>
          </a:solidFill>
          <a:ln w="15875" cap="rnd" cmpd="sng" algn="ctr">
            <a:noFill/>
            <a:prstDash val="soli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dk1"/>
                </a:solidFill>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n-US" sz="3200" dirty="0"/>
              <a:t>Review of members' roles and responsibilities</a:t>
            </a:r>
          </a:p>
        </p:txBody>
      </p:sp>
    </p:spTree>
    <p:extLst>
      <p:ext uri="{BB962C8B-B14F-4D97-AF65-F5344CB8AC3E}">
        <p14:creationId xmlns:p14="http://schemas.microsoft.com/office/powerpoint/2010/main" val="1680137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5364" y="7067694"/>
            <a:ext cx="11711836" cy="911386"/>
          </a:xfrm>
        </p:spPr>
        <p:txBody>
          <a:bodyPr>
            <a:normAutofit fontScale="90000"/>
          </a:bodyPr>
          <a:lstStyle/>
          <a:p>
            <a:r>
              <a:rPr lang="en-US" dirty="0"/>
              <a:t/>
            </a:r>
            <a:br>
              <a:rPr lang="en-US" dirty="0"/>
            </a:br>
            <a:endParaRPr lang="en-US" b="1" dirty="0"/>
          </a:p>
        </p:txBody>
      </p:sp>
      <p:sp>
        <p:nvSpPr>
          <p:cNvPr id="4" name="Content Placeholder 3"/>
          <p:cNvSpPr>
            <a:spLocks noGrp="1"/>
          </p:cNvSpPr>
          <p:nvPr>
            <p:ph sz="half" idx="1"/>
          </p:nvPr>
        </p:nvSpPr>
        <p:spPr>
          <a:xfrm>
            <a:off x="162525" y="1002083"/>
            <a:ext cx="5716589" cy="5855917"/>
          </a:xfrm>
        </p:spPr>
        <p:txBody>
          <a:bodyPr>
            <a:normAutofit/>
          </a:bodyPr>
          <a:lstStyle/>
          <a:p>
            <a:r>
              <a:rPr lang="en-US" sz="2200" dirty="0">
                <a:solidFill>
                  <a:schemeClr val="bg1"/>
                </a:solidFill>
                <a:latin typeface="Arial" panose="020B0604020202020204" pitchFamily="34" charset="0"/>
                <a:cs typeface="Arial" panose="020B0604020202020204" pitchFamily="34" charset="0"/>
              </a:rPr>
              <a:t>Become proficient in using </a:t>
            </a:r>
            <a:r>
              <a:rPr lang="en-US" sz="2200" dirty="0" err="1">
                <a:solidFill>
                  <a:schemeClr val="bg1"/>
                </a:solidFill>
                <a:latin typeface="Arial" panose="020B0604020202020204" pitchFamily="34" charset="0"/>
                <a:cs typeface="Arial" panose="020B0604020202020204" pitchFamily="34" charset="0"/>
              </a:rPr>
              <a:t>CourseLeaf</a:t>
            </a:r>
            <a:r>
              <a:rPr lang="en-US" sz="2200" dirty="0">
                <a:solidFill>
                  <a:schemeClr val="bg1"/>
                </a:solidFill>
                <a:latin typeface="Arial" panose="020B0604020202020204" pitchFamily="34" charset="0"/>
                <a:cs typeface="Arial" panose="020B0604020202020204" pitchFamily="34" charset="0"/>
              </a:rPr>
              <a:t> </a:t>
            </a:r>
          </a:p>
          <a:p>
            <a:r>
              <a:rPr lang="en-US" sz="2200" dirty="0">
                <a:solidFill>
                  <a:schemeClr val="bg1"/>
                </a:solidFill>
                <a:latin typeface="Arial" panose="020B0604020202020204" pitchFamily="34" charset="0"/>
                <a:cs typeface="Arial" panose="020B0604020202020204" pitchFamily="34" charset="0"/>
              </a:rPr>
              <a:t>Continue implementation of COR/program review </a:t>
            </a:r>
          </a:p>
          <a:p>
            <a:r>
              <a:rPr lang="en-US" sz="2200" dirty="0">
                <a:solidFill>
                  <a:schemeClr val="bg1"/>
                </a:solidFill>
                <a:latin typeface="Arial" panose="020B0604020202020204" pitchFamily="34" charset="0"/>
                <a:cs typeface="Arial" panose="020B0604020202020204" pitchFamily="34" charset="0"/>
              </a:rPr>
              <a:t>Ensure curriculum compliance with Title 5 regulations </a:t>
            </a:r>
          </a:p>
          <a:p>
            <a:r>
              <a:rPr lang="en-US" sz="2200" dirty="0">
                <a:solidFill>
                  <a:schemeClr val="bg1"/>
                </a:solidFill>
                <a:latin typeface="Arial" panose="020B0604020202020204" pitchFamily="34" charset="0"/>
                <a:cs typeface="Arial" panose="020B0604020202020204" pitchFamily="34" charset="0"/>
              </a:rPr>
              <a:t>Review and if necessary update adopted ADTs for SB 1440 compliance </a:t>
            </a:r>
          </a:p>
          <a:p>
            <a:r>
              <a:rPr lang="en-US" sz="2200" dirty="0">
                <a:solidFill>
                  <a:schemeClr val="bg1"/>
                </a:solidFill>
                <a:latin typeface="Arial" panose="020B0604020202020204" pitchFamily="34" charset="0"/>
                <a:cs typeface="Arial" panose="020B0604020202020204" pitchFamily="34" charset="0"/>
              </a:rPr>
              <a:t>Continue implementation of CTE 2-year program review processes</a:t>
            </a:r>
          </a:p>
          <a:p>
            <a:r>
              <a:rPr lang="en-US" sz="2200" dirty="0">
                <a:solidFill>
                  <a:schemeClr val="bg1"/>
                </a:solidFill>
                <a:latin typeface="Arial" panose="020B0604020202020204" pitchFamily="34" charset="0"/>
                <a:cs typeface="Arial" panose="020B0604020202020204" pitchFamily="34" charset="0"/>
              </a:rPr>
              <a:t>Become familiar with course and program submission timeline, necessary documentation, and approval process </a:t>
            </a:r>
            <a:endParaRPr lang="en-US" sz="2200" dirty="0" smtClean="0">
              <a:solidFill>
                <a:schemeClr val="bg1"/>
              </a:solidFill>
              <a:latin typeface="Arial" panose="020B0604020202020204" pitchFamily="34" charset="0"/>
              <a:cs typeface="Arial" panose="020B0604020202020204" pitchFamily="34" charset="0"/>
            </a:endParaRPr>
          </a:p>
        </p:txBody>
      </p:sp>
      <p:sp>
        <p:nvSpPr>
          <p:cNvPr id="5" name="Content Placeholder 4"/>
          <p:cNvSpPr>
            <a:spLocks noGrp="1"/>
          </p:cNvSpPr>
          <p:nvPr>
            <p:ph sz="half" idx="2"/>
          </p:nvPr>
        </p:nvSpPr>
        <p:spPr>
          <a:xfrm>
            <a:off x="6183914" y="1440492"/>
            <a:ext cx="5703286" cy="5010411"/>
          </a:xfrm>
        </p:spPr>
        <p:txBody>
          <a:bodyPr>
            <a:normAutofit/>
          </a:bodyPr>
          <a:lstStyle/>
          <a:p>
            <a:r>
              <a:rPr lang="en-US" sz="2200" dirty="0" smtClean="0">
                <a:solidFill>
                  <a:schemeClr val="bg1"/>
                </a:solidFill>
                <a:latin typeface="Arial" panose="020B0604020202020204" pitchFamily="34" charset="0"/>
                <a:cs typeface="Arial" panose="020B0604020202020204" pitchFamily="34" charset="0"/>
              </a:rPr>
              <a:t>Become </a:t>
            </a:r>
            <a:r>
              <a:rPr lang="en-US" sz="2200" dirty="0">
                <a:solidFill>
                  <a:schemeClr val="bg1"/>
                </a:solidFill>
                <a:latin typeface="Arial" panose="020B0604020202020204" pitchFamily="34" charset="0"/>
                <a:cs typeface="Arial" panose="020B0604020202020204" pitchFamily="34" charset="0"/>
              </a:rPr>
              <a:t>more efficient in communicating curricular information to departments and divisions </a:t>
            </a:r>
          </a:p>
          <a:p>
            <a:r>
              <a:rPr lang="en-US" sz="2200" dirty="0" smtClean="0">
                <a:solidFill>
                  <a:schemeClr val="bg1"/>
                </a:solidFill>
                <a:latin typeface="Arial" panose="020B0604020202020204" pitchFamily="34" charset="0"/>
                <a:cs typeface="Arial" panose="020B0604020202020204" pitchFamily="34" charset="0"/>
              </a:rPr>
              <a:t>Review and </a:t>
            </a:r>
            <a:r>
              <a:rPr lang="en-US" sz="2200" dirty="0">
                <a:solidFill>
                  <a:schemeClr val="bg1"/>
                </a:solidFill>
                <a:latin typeface="Arial" panose="020B0604020202020204" pitchFamily="34" charset="0"/>
                <a:cs typeface="Arial" panose="020B0604020202020204" pitchFamily="34" charset="0"/>
              </a:rPr>
              <a:t>if necessary update </a:t>
            </a:r>
            <a:r>
              <a:rPr lang="en-US" sz="2200" dirty="0" smtClean="0">
                <a:solidFill>
                  <a:schemeClr val="bg1"/>
                </a:solidFill>
                <a:latin typeface="Arial" panose="020B0604020202020204" pitchFamily="34" charset="0"/>
                <a:cs typeface="Arial" panose="020B0604020202020204" pitchFamily="34" charset="0"/>
              </a:rPr>
              <a:t>courses and propose new courses for C-ID </a:t>
            </a:r>
            <a:endParaRPr lang="en-US" sz="2200" dirty="0">
              <a:solidFill>
                <a:schemeClr val="bg1"/>
              </a:solidFill>
              <a:latin typeface="Arial" panose="020B0604020202020204" pitchFamily="34" charset="0"/>
              <a:cs typeface="Arial" panose="020B0604020202020204" pitchFamily="34" charset="0"/>
            </a:endParaRPr>
          </a:p>
          <a:p>
            <a:r>
              <a:rPr lang="en-US" sz="2200" dirty="0" smtClean="0">
                <a:solidFill>
                  <a:schemeClr val="bg1"/>
                </a:solidFill>
                <a:latin typeface="Arial" panose="020B0604020202020204" pitchFamily="34" charset="0"/>
                <a:cs typeface="Arial" panose="020B0604020202020204" pitchFamily="34" charset="0"/>
              </a:rPr>
              <a:t>Adhere to the approval </a:t>
            </a:r>
            <a:r>
              <a:rPr lang="en-US" sz="2200" dirty="0">
                <a:solidFill>
                  <a:schemeClr val="bg1"/>
                </a:solidFill>
                <a:latin typeface="Arial" panose="020B0604020202020204" pitchFamily="34" charset="0"/>
                <a:cs typeface="Arial" panose="020B0604020202020204" pitchFamily="34" charset="0"/>
              </a:rPr>
              <a:t>processes of noncredit curriculum in accordance with </a:t>
            </a:r>
            <a:r>
              <a:rPr lang="en-US" sz="2200" dirty="0" smtClean="0">
                <a:solidFill>
                  <a:schemeClr val="bg1"/>
                </a:solidFill>
                <a:latin typeface="Arial" panose="020B0604020202020204" pitchFamily="34" charset="0"/>
                <a:cs typeface="Arial" panose="020B0604020202020204" pitchFamily="34" charset="0"/>
              </a:rPr>
              <a:t>VCCCD </a:t>
            </a:r>
            <a:r>
              <a:rPr lang="en-US" sz="2200" dirty="0">
                <a:solidFill>
                  <a:schemeClr val="bg1"/>
                </a:solidFill>
                <a:latin typeface="Arial" panose="020B0604020202020204" pitchFamily="34" charset="0"/>
                <a:cs typeface="Arial" panose="020B0604020202020204" pitchFamily="34" charset="0"/>
              </a:rPr>
              <a:t>p</a:t>
            </a:r>
            <a:r>
              <a:rPr lang="en-US" sz="2200" dirty="0" smtClean="0">
                <a:solidFill>
                  <a:schemeClr val="bg1"/>
                </a:solidFill>
                <a:latin typeface="Arial" panose="020B0604020202020204" pitchFamily="34" charset="0"/>
                <a:cs typeface="Arial" panose="020B0604020202020204" pitchFamily="34" charset="0"/>
              </a:rPr>
              <a:t>olicy and Title </a:t>
            </a:r>
            <a:r>
              <a:rPr lang="en-US" sz="2200" dirty="0">
                <a:solidFill>
                  <a:schemeClr val="bg1"/>
                </a:solidFill>
                <a:latin typeface="Arial" panose="020B0604020202020204" pitchFamily="34" charset="0"/>
                <a:cs typeface="Arial" panose="020B0604020202020204" pitchFamily="34" charset="0"/>
              </a:rPr>
              <a:t>5 regulations </a:t>
            </a:r>
          </a:p>
          <a:p>
            <a:r>
              <a:rPr lang="en-US" sz="2200" dirty="0" smtClean="0">
                <a:solidFill>
                  <a:schemeClr val="bg1"/>
                </a:solidFill>
                <a:latin typeface="Arial" panose="020B0604020202020204" pitchFamily="34" charset="0"/>
                <a:cs typeface="Arial" panose="020B0604020202020204" pitchFamily="34" charset="0"/>
              </a:rPr>
              <a:t>Guide and support Culturally </a:t>
            </a:r>
            <a:r>
              <a:rPr lang="en-US" sz="2200" dirty="0">
                <a:solidFill>
                  <a:schemeClr val="bg1"/>
                </a:solidFill>
                <a:latin typeface="Arial" panose="020B0604020202020204" pitchFamily="34" charset="0"/>
                <a:cs typeface="Arial" panose="020B0604020202020204" pitchFamily="34" charset="0"/>
              </a:rPr>
              <a:t>R</a:t>
            </a:r>
            <a:r>
              <a:rPr lang="en-US" sz="2200" dirty="0" smtClean="0">
                <a:solidFill>
                  <a:schemeClr val="bg1"/>
                </a:solidFill>
                <a:latin typeface="Arial" panose="020B0604020202020204" pitchFamily="34" charset="0"/>
                <a:cs typeface="Arial" panose="020B0604020202020204" pitchFamily="34" charset="0"/>
              </a:rPr>
              <a:t>esponsive Curriculum </a:t>
            </a:r>
          </a:p>
          <a:p>
            <a:r>
              <a:rPr lang="en-US" sz="2200" dirty="0" smtClean="0">
                <a:solidFill>
                  <a:schemeClr val="bg1"/>
                </a:solidFill>
                <a:latin typeface="Arial" panose="020B0604020202020204" pitchFamily="34" charset="0"/>
                <a:cs typeface="Arial" panose="020B0604020202020204" pitchFamily="34" charset="0"/>
              </a:rPr>
              <a:t>Explore options for granting Credit for Prior Learning (CPL)</a:t>
            </a:r>
            <a:endParaRPr lang="en-US" sz="2200" dirty="0">
              <a:solidFill>
                <a:schemeClr val="bg1"/>
              </a:solidFill>
              <a:latin typeface="Arial" panose="020B0604020202020204" pitchFamily="34" charset="0"/>
              <a:cs typeface="Arial" panose="020B0604020202020204" pitchFamily="34" charset="0"/>
            </a:endParaRPr>
          </a:p>
        </p:txBody>
      </p:sp>
      <p:sp>
        <p:nvSpPr>
          <p:cNvPr id="6" name="Title 1"/>
          <p:cNvSpPr txBox="1">
            <a:spLocks/>
          </p:cNvSpPr>
          <p:nvPr/>
        </p:nvSpPr>
        <p:spPr>
          <a:xfrm>
            <a:off x="162838" y="165521"/>
            <a:ext cx="11887200" cy="914400"/>
          </a:xfrm>
          <a:prstGeom prst="rect">
            <a:avLst/>
          </a:prstGeom>
          <a:solidFill>
            <a:schemeClr val="tx1">
              <a:lumMod val="95000"/>
            </a:schemeClr>
          </a:solidFill>
          <a:ln w="15875" cap="rnd" cmpd="sng" algn="ctr">
            <a:noFill/>
            <a:prstDash val="soli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dk1"/>
                </a:solidFill>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n-US" sz="3200" dirty="0" smtClean="0"/>
              <a:t>curriculum </a:t>
            </a:r>
            <a:r>
              <a:rPr lang="en-US" sz="3200" dirty="0"/>
              <a:t>committee goals for 2020-2021</a:t>
            </a:r>
          </a:p>
        </p:txBody>
      </p:sp>
    </p:spTree>
    <p:extLst>
      <p:ext uri="{BB962C8B-B14F-4D97-AF65-F5344CB8AC3E}">
        <p14:creationId xmlns:p14="http://schemas.microsoft.com/office/powerpoint/2010/main" val="1766389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512" y="979713"/>
            <a:ext cx="10811101" cy="5878287"/>
          </a:xfrm>
        </p:spPr>
        <p:txBody>
          <a:bodyPr>
            <a:normAutofit lnSpcReduction="10000"/>
          </a:bodyPr>
          <a:lstStyle/>
          <a:p>
            <a:pPr marL="457200" lvl="0" indent="-381000">
              <a:spcBef>
                <a:spcPts val="0"/>
              </a:spcBef>
              <a:buClr>
                <a:schemeClr val="dk1"/>
              </a:buClr>
              <a:buSzPts val="2400"/>
              <a:buFont typeface="Arial"/>
              <a:buAutoNum type="arabicPeriod"/>
            </a:pPr>
            <a:r>
              <a:rPr lang="en-US" sz="2400" dirty="0">
                <a:solidFill>
                  <a:schemeClr val="bg1"/>
                </a:solidFill>
                <a:latin typeface="Arial" panose="020B0604020202020204" pitchFamily="34" charset="0"/>
                <a:ea typeface="Arial"/>
                <a:cs typeface="Arial" panose="020B0604020202020204" pitchFamily="34" charset="0"/>
                <a:sym typeface="Arial"/>
              </a:rPr>
              <a:t>Discipline faculty develop and submit </a:t>
            </a:r>
            <a:r>
              <a:rPr lang="en-US" sz="2400" dirty="0" smtClean="0">
                <a:solidFill>
                  <a:schemeClr val="bg1"/>
                </a:solidFill>
                <a:latin typeface="Arial" panose="020B0604020202020204" pitchFamily="34" charset="0"/>
                <a:ea typeface="Arial"/>
                <a:cs typeface="Arial" panose="020B0604020202020204" pitchFamily="34" charset="0"/>
                <a:sym typeface="Arial"/>
              </a:rPr>
              <a:t>curriculum </a:t>
            </a:r>
            <a:endParaRPr lang="en-US" sz="2400" dirty="0">
              <a:solidFill>
                <a:schemeClr val="bg1"/>
              </a:solidFill>
              <a:latin typeface="Arial" panose="020B0604020202020204" pitchFamily="34" charset="0"/>
              <a:cs typeface="Arial" panose="020B0604020202020204" pitchFamily="34" charset="0"/>
            </a:endParaRPr>
          </a:p>
          <a:p>
            <a:pPr marL="457200" lvl="0" indent="-381000">
              <a:buClr>
                <a:schemeClr val="dk1"/>
              </a:buClr>
              <a:buSzPts val="2400"/>
              <a:buFont typeface="Arial"/>
              <a:buAutoNum type="arabicPeriod"/>
            </a:pPr>
            <a:r>
              <a:rPr lang="en-US" sz="2400" dirty="0">
                <a:solidFill>
                  <a:schemeClr val="bg1"/>
                </a:solidFill>
                <a:latin typeface="Arial" panose="020B0604020202020204" pitchFamily="34" charset="0"/>
                <a:ea typeface="Arial"/>
                <a:cs typeface="Arial" panose="020B0604020202020204" pitchFamily="34" charset="0"/>
                <a:sym typeface="Arial"/>
              </a:rPr>
              <a:t>Local curriculum committee reviews and </a:t>
            </a:r>
            <a:r>
              <a:rPr lang="en-US" sz="2400" dirty="0" smtClean="0">
                <a:solidFill>
                  <a:schemeClr val="bg1"/>
                </a:solidFill>
                <a:latin typeface="Arial" panose="020B0604020202020204" pitchFamily="34" charset="0"/>
                <a:ea typeface="Arial"/>
                <a:cs typeface="Arial" panose="020B0604020202020204" pitchFamily="34" charset="0"/>
                <a:sym typeface="Arial"/>
              </a:rPr>
              <a:t>approves</a:t>
            </a:r>
            <a:endParaRPr lang="en-US" sz="2400" dirty="0">
              <a:solidFill>
                <a:schemeClr val="bg1"/>
              </a:solidFill>
              <a:latin typeface="Arial" panose="020B0604020202020204" pitchFamily="34" charset="0"/>
              <a:cs typeface="Arial" panose="020B0604020202020204" pitchFamily="34" charset="0"/>
            </a:endParaRPr>
          </a:p>
          <a:p>
            <a:pPr marL="914400" lvl="0">
              <a:spcBef>
                <a:spcPts val="0"/>
              </a:spcBef>
              <a:buSzPts val="1800"/>
              <a:buFont typeface="Arial"/>
              <a:buChar char="•"/>
            </a:pPr>
            <a:r>
              <a:rPr lang="en-US" sz="2400" dirty="0">
                <a:solidFill>
                  <a:schemeClr val="bg1"/>
                </a:solidFill>
                <a:latin typeface="Arial" panose="020B0604020202020204" pitchFamily="34" charset="0"/>
                <a:ea typeface="Arial"/>
                <a:cs typeface="Arial" panose="020B0604020202020204" pitchFamily="34" charset="0"/>
                <a:sym typeface="Arial"/>
              </a:rPr>
              <a:t>May include separate tech review, DE review, requisite review, etc</a:t>
            </a:r>
            <a:r>
              <a:rPr lang="en-US" sz="2400" dirty="0" smtClean="0">
                <a:solidFill>
                  <a:schemeClr val="bg1"/>
                </a:solidFill>
                <a:latin typeface="Arial" panose="020B0604020202020204" pitchFamily="34" charset="0"/>
                <a:ea typeface="Arial"/>
                <a:cs typeface="Arial" panose="020B0604020202020204" pitchFamily="34" charset="0"/>
                <a:sym typeface="Arial"/>
              </a:rPr>
              <a:t>.</a:t>
            </a:r>
          </a:p>
          <a:p>
            <a:pPr marL="457200" lvl="0" indent="-381000">
              <a:buClr>
                <a:schemeClr val="dk1"/>
              </a:buClr>
              <a:buSzPts val="2400"/>
              <a:buFont typeface="Arial"/>
              <a:buAutoNum type="arabicPeriod" startAt="3"/>
            </a:pPr>
            <a:r>
              <a:rPr lang="en-US" sz="2400" dirty="0" smtClean="0">
                <a:solidFill>
                  <a:schemeClr val="bg1"/>
                </a:solidFill>
                <a:latin typeface="Arial" panose="020B0604020202020204" pitchFamily="34" charset="0"/>
                <a:ea typeface="Arial"/>
                <a:cs typeface="Arial" panose="020B0604020202020204" pitchFamily="34" charset="0"/>
                <a:sym typeface="Arial"/>
              </a:rPr>
              <a:t>Local </a:t>
            </a:r>
            <a:r>
              <a:rPr lang="en-US" sz="2400" dirty="0">
                <a:solidFill>
                  <a:schemeClr val="bg1"/>
                </a:solidFill>
                <a:latin typeface="Arial" panose="020B0604020202020204" pitchFamily="34" charset="0"/>
                <a:ea typeface="Arial"/>
                <a:cs typeface="Arial" panose="020B0604020202020204" pitchFamily="34" charset="0"/>
                <a:sym typeface="Arial"/>
              </a:rPr>
              <a:t>governing board </a:t>
            </a:r>
            <a:r>
              <a:rPr lang="en-US" sz="2400" dirty="0" smtClean="0">
                <a:solidFill>
                  <a:schemeClr val="bg1"/>
                </a:solidFill>
                <a:latin typeface="Arial" panose="020B0604020202020204" pitchFamily="34" charset="0"/>
                <a:ea typeface="Arial"/>
                <a:cs typeface="Arial" panose="020B0604020202020204" pitchFamily="34" charset="0"/>
                <a:sym typeface="Arial"/>
              </a:rPr>
              <a:t>approves – only new and substantively updated curriculum</a:t>
            </a:r>
            <a:endParaRPr lang="en-US" sz="2200" dirty="0" smtClean="0">
              <a:solidFill>
                <a:schemeClr val="bg1"/>
              </a:solidFill>
              <a:latin typeface="Arial" panose="020B0604020202020204" pitchFamily="34" charset="0"/>
              <a:ea typeface="Arial"/>
              <a:cs typeface="Arial" panose="020B0604020202020204" pitchFamily="34" charset="0"/>
              <a:sym typeface="Arial"/>
            </a:endParaRPr>
          </a:p>
          <a:p>
            <a:pPr marL="457200" lvl="0" indent="-381000">
              <a:buClr>
                <a:schemeClr val="dk1"/>
              </a:buClr>
              <a:buSzPts val="2400"/>
              <a:buFont typeface="Arial"/>
              <a:buAutoNum type="arabicPeriod" startAt="3"/>
            </a:pPr>
            <a:r>
              <a:rPr lang="en-US" sz="2400" dirty="0" smtClean="0">
                <a:solidFill>
                  <a:schemeClr val="bg1"/>
                </a:solidFill>
                <a:latin typeface="Arial" panose="020B0604020202020204" pitchFamily="34" charset="0"/>
                <a:cs typeface="Arial" panose="020B0604020202020204" pitchFamily="34" charset="0"/>
              </a:rPr>
              <a:t>Submit </a:t>
            </a:r>
            <a:r>
              <a:rPr lang="en-US" sz="2400" dirty="0">
                <a:solidFill>
                  <a:schemeClr val="bg1"/>
                </a:solidFill>
                <a:latin typeface="Arial" panose="020B0604020202020204" pitchFamily="34" charset="0"/>
                <a:cs typeface="Arial" panose="020B0604020202020204" pitchFamily="34" charset="0"/>
              </a:rPr>
              <a:t>to </a:t>
            </a:r>
            <a:r>
              <a:rPr lang="en-US" sz="2400" dirty="0">
                <a:solidFill>
                  <a:schemeClr val="bg1"/>
                </a:solidFill>
                <a:latin typeface="Arial" panose="020B0604020202020204" pitchFamily="34" charset="0"/>
                <a:ea typeface="Arial"/>
                <a:cs typeface="Arial" panose="020B0604020202020204" pitchFamily="34" charset="0"/>
                <a:sym typeface="Arial"/>
              </a:rPr>
              <a:t>Chancellor’s </a:t>
            </a:r>
            <a:r>
              <a:rPr lang="en-US" sz="2400" dirty="0">
                <a:solidFill>
                  <a:schemeClr val="bg1"/>
                </a:solidFill>
                <a:latin typeface="Arial" panose="020B0604020202020204" pitchFamily="34" charset="0"/>
                <a:cs typeface="Arial" panose="020B0604020202020204" pitchFamily="34" charset="0"/>
              </a:rPr>
              <a:t>O</a:t>
            </a:r>
            <a:r>
              <a:rPr lang="en-US" sz="2400" dirty="0">
                <a:solidFill>
                  <a:schemeClr val="bg1"/>
                </a:solidFill>
                <a:latin typeface="Arial" panose="020B0604020202020204" pitchFamily="34" charset="0"/>
                <a:ea typeface="Arial"/>
                <a:cs typeface="Arial" panose="020B0604020202020204" pitchFamily="34" charset="0"/>
                <a:sym typeface="Arial"/>
              </a:rPr>
              <a:t>ffice</a:t>
            </a:r>
            <a:endParaRPr lang="en-US" sz="2400" dirty="0">
              <a:solidFill>
                <a:schemeClr val="bg1"/>
              </a:solidFill>
              <a:latin typeface="Arial" panose="020B0604020202020204" pitchFamily="34" charset="0"/>
              <a:cs typeface="Arial" panose="020B0604020202020204" pitchFamily="34" charset="0"/>
            </a:endParaRPr>
          </a:p>
          <a:p>
            <a:pPr marL="914400" lvl="0">
              <a:spcBef>
                <a:spcPts val="0"/>
              </a:spcBef>
              <a:buSzPts val="1800"/>
              <a:buFont typeface="Arial" panose="020B0604020202020204" pitchFamily="34" charset="0"/>
              <a:buChar char="•"/>
            </a:pPr>
            <a:r>
              <a:rPr lang="en-US" sz="2400" dirty="0">
                <a:solidFill>
                  <a:schemeClr val="bg1"/>
                </a:solidFill>
                <a:latin typeface="Arial" panose="020B0604020202020204" pitchFamily="34" charset="0"/>
                <a:cs typeface="Arial" panose="020B0604020202020204" pitchFamily="34" charset="0"/>
              </a:rPr>
              <a:t>Auto approval/chaptering for credit courses, local credit </a:t>
            </a:r>
            <a:r>
              <a:rPr lang="en-US" sz="2400" dirty="0" smtClean="0">
                <a:solidFill>
                  <a:schemeClr val="bg1"/>
                </a:solidFill>
                <a:latin typeface="Arial" panose="020B0604020202020204" pitchFamily="34" charset="0"/>
                <a:cs typeface="Arial" panose="020B0604020202020204" pitchFamily="34" charset="0"/>
              </a:rPr>
              <a:t>programs, CTE certificates</a:t>
            </a:r>
            <a:endParaRPr lang="en-US" sz="2400" dirty="0">
              <a:solidFill>
                <a:schemeClr val="bg1"/>
              </a:solidFill>
              <a:latin typeface="Arial" panose="020B0604020202020204" pitchFamily="34" charset="0"/>
              <a:cs typeface="Arial" panose="020B0604020202020204" pitchFamily="34" charset="0"/>
            </a:endParaRPr>
          </a:p>
          <a:p>
            <a:pPr marL="914400" lvl="0">
              <a:spcBef>
                <a:spcPts val="0"/>
              </a:spcBef>
              <a:buSzPts val="1800"/>
              <a:buFont typeface="Arial" panose="020B0604020202020204" pitchFamily="34" charset="0"/>
              <a:buChar char="•"/>
            </a:pPr>
            <a:r>
              <a:rPr lang="en-US" sz="2400" dirty="0">
                <a:solidFill>
                  <a:schemeClr val="bg1"/>
                </a:solidFill>
                <a:latin typeface="Arial" panose="020B0604020202020204" pitchFamily="34" charset="0"/>
                <a:cs typeface="Arial" panose="020B0604020202020204" pitchFamily="34" charset="0"/>
              </a:rPr>
              <a:t>Review/approval for </a:t>
            </a:r>
            <a:r>
              <a:rPr lang="en-US" sz="2400" dirty="0" smtClean="0">
                <a:solidFill>
                  <a:schemeClr val="bg1"/>
                </a:solidFill>
                <a:latin typeface="Arial" panose="020B0604020202020204" pitchFamily="34" charset="0"/>
                <a:cs typeface="Arial" panose="020B0604020202020204" pitchFamily="34" charset="0"/>
              </a:rPr>
              <a:t>ADTs and noncredit short term vocational courses and programs</a:t>
            </a:r>
            <a:endParaRPr lang="en-US" sz="2400" dirty="0">
              <a:solidFill>
                <a:schemeClr val="bg1"/>
              </a:solidFill>
              <a:latin typeface="Arial" panose="020B0604020202020204" pitchFamily="34" charset="0"/>
              <a:cs typeface="Arial" panose="020B0604020202020204" pitchFamily="34" charset="0"/>
            </a:endParaRPr>
          </a:p>
          <a:p>
            <a:pPr marL="533400" lvl="0" indent="-457200">
              <a:buClr>
                <a:schemeClr val="dk1"/>
              </a:buClr>
              <a:buSzPts val="2400"/>
              <a:buFont typeface="+mj-lt"/>
              <a:buAutoNum type="arabicPeriod" startAt="5"/>
            </a:pPr>
            <a:r>
              <a:rPr lang="en-US" sz="2400" dirty="0">
                <a:solidFill>
                  <a:schemeClr val="bg1"/>
                </a:solidFill>
                <a:latin typeface="Arial" panose="020B0604020202020204" pitchFamily="34" charset="0"/>
                <a:cs typeface="Arial" panose="020B0604020202020204" pitchFamily="34" charset="0"/>
              </a:rPr>
              <a:t>Once </a:t>
            </a:r>
            <a:r>
              <a:rPr lang="en-US" sz="2400" dirty="0" smtClean="0">
                <a:solidFill>
                  <a:schemeClr val="bg1"/>
                </a:solidFill>
                <a:latin typeface="Arial" panose="020B0604020202020204" pitchFamily="34" charset="0"/>
                <a:cs typeface="Arial" panose="020B0604020202020204" pitchFamily="34" charset="0"/>
              </a:rPr>
              <a:t>a </a:t>
            </a:r>
            <a:r>
              <a:rPr lang="en-US" sz="2400" dirty="0">
                <a:solidFill>
                  <a:schemeClr val="bg1"/>
                </a:solidFill>
                <a:latin typeface="Arial" panose="020B0604020202020204" pitchFamily="34" charset="0"/>
                <a:cs typeface="Arial" panose="020B0604020202020204" pitchFamily="34" charset="0"/>
              </a:rPr>
              <a:t>Control </a:t>
            </a:r>
            <a:r>
              <a:rPr lang="en-US" sz="2400" dirty="0" smtClean="0">
                <a:solidFill>
                  <a:schemeClr val="bg1"/>
                </a:solidFill>
                <a:latin typeface="Arial" panose="020B0604020202020204" pitchFamily="34" charset="0"/>
                <a:cs typeface="Arial" panose="020B0604020202020204" pitchFamily="34" charset="0"/>
              </a:rPr>
              <a:t>Number is generated, </a:t>
            </a:r>
            <a:r>
              <a:rPr lang="en-US" sz="2400" dirty="0">
                <a:solidFill>
                  <a:schemeClr val="bg1"/>
                </a:solidFill>
                <a:latin typeface="Arial" panose="020B0604020202020204" pitchFamily="34" charset="0"/>
                <a:cs typeface="Arial" panose="020B0604020202020204" pitchFamily="34" charset="0"/>
              </a:rPr>
              <a:t>curriculum can be:</a:t>
            </a:r>
          </a:p>
          <a:p>
            <a:pPr marL="914400" lvl="0">
              <a:spcBef>
                <a:spcPts val="0"/>
              </a:spcBef>
              <a:buSzPts val="1800"/>
              <a:buFont typeface="Arial"/>
              <a:buChar char="•"/>
            </a:pPr>
            <a:r>
              <a:rPr lang="en-US" sz="2400" dirty="0">
                <a:solidFill>
                  <a:schemeClr val="bg1"/>
                </a:solidFill>
                <a:latin typeface="Arial" panose="020B0604020202020204" pitchFamily="34" charset="0"/>
                <a:ea typeface="Arial"/>
                <a:cs typeface="Arial" panose="020B0604020202020204" pitchFamily="34" charset="0"/>
                <a:sym typeface="Arial"/>
              </a:rPr>
              <a:t>Published in catalog, </a:t>
            </a:r>
            <a:r>
              <a:rPr lang="en-US" sz="2400" dirty="0" smtClean="0">
                <a:solidFill>
                  <a:schemeClr val="bg1"/>
                </a:solidFill>
                <a:latin typeface="Arial" panose="020B0604020202020204" pitchFamily="34" charset="0"/>
                <a:ea typeface="Arial"/>
                <a:cs typeface="Arial" panose="020B0604020202020204" pitchFamily="34" charset="0"/>
                <a:sym typeface="Arial"/>
              </a:rPr>
              <a:t>schedule of classes, </a:t>
            </a:r>
            <a:r>
              <a:rPr lang="en-US" sz="2400" dirty="0">
                <a:solidFill>
                  <a:schemeClr val="bg1"/>
                </a:solidFill>
                <a:latin typeface="Arial" panose="020B0604020202020204" pitchFamily="34" charset="0"/>
                <a:ea typeface="Arial"/>
                <a:cs typeface="Arial" panose="020B0604020202020204" pitchFamily="34" charset="0"/>
                <a:sym typeface="Arial"/>
              </a:rPr>
              <a:t>etc.</a:t>
            </a:r>
            <a:endParaRPr lang="en-US" sz="2400" dirty="0">
              <a:solidFill>
                <a:schemeClr val="bg1"/>
              </a:solidFill>
              <a:latin typeface="Arial" panose="020B0604020202020204" pitchFamily="34" charset="0"/>
              <a:cs typeface="Arial" panose="020B0604020202020204" pitchFamily="34" charset="0"/>
            </a:endParaRPr>
          </a:p>
          <a:p>
            <a:pPr marL="914400" lvl="0">
              <a:spcBef>
                <a:spcPts val="0"/>
              </a:spcBef>
              <a:buSzPts val="1800"/>
              <a:buFont typeface="Arial"/>
              <a:buChar char="•"/>
            </a:pPr>
            <a:r>
              <a:rPr lang="en-US" sz="2400" dirty="0">
                <a:solidFill>
                  <a:schemeClr val="bg1"/>
                </a:solidFill>
                <a:latin typeface="Arial" panose="020B0604020202020204" pitchFamily="34" charset="0"/>
                <a:ea typeface="Arial"/>
                <a:cs typeface="Arial" panose="020B0604020202020204" pitchFamily="34" charset="0"/>
                <a:sym typeface="Arial"/>
              </a:rPr>
              <a:t>Eligible for apportionment</a:t>
            </a:r>
            <a:endParaRPr lang="en-US" sz="2400" dirty="0">
              <a:solidFill>
                <a:schemeClr val="bg1"/>
              </a:solidFill>
              <a:latin typeface="Arial" panose="020B0604020202020204" pitchFamily="34" charset="0"/>
              <a:cs typeface="Arial" panose="020B0604020202020204" pitchFamily="34" charset="0"/>
            </a:endParaRPr>
          </a:p>
          <a:p>
            <a:pPr marL="914400" lvl="0">
              <a:spcBef>
                <a:spcPts val="0"/>
              </a:spcBef>
              <a:buSzPts val="1800"/>
              <a:buFont typeface="Arial"/>
              <a:buChar char="•"/>
            </a:pPr>
            <a:r>
              <a:rPr lang="en-US" sz="2400" dirty="0">
                <a:solidFill>
                  <a:schemeClr val="bg1"/>
                </a:solidFill>
                <a:latin typeface="Arial" panose="020B0604020202020204" pitchFamily="34" charset="0"/>
                <a:ea typeface="Arial"/>
                <a:cs typeface="Arial" panose="020B0604020202020204" pitchFamily="34" charset="0"/>
                <a:sym typeface="Arial"/>
              </a:rPr>
              <a:t>Sent for external articulation and transfer </a:t>
            </a:r>
            <a:r>
              <a:rPr lang="en-US" sz="2400" dirty="0" smtClean="0">
                <a:solidFill>
                  <a:schemeClr val="bg1"/>
                </a:solidFill>
                <a:latin typeface="Arial" panose="020B0604020202020204" pitchFamily="34" charset="0"/>
                <a:ea typeface="Arial"/>
                <a:cs typeface="Arial" panose="020B0604020202020204" pitchFamily="34" charset="0"/>
                <a:sym typeface="Arial"/>
              </a:rPr>
              <a:t>agreements</a:t>
            </a:r>
            <a:endParaRPr lang="en-US" sz="2400" dirty="0">
              <a:solidFill>
                <a:schemeClr val="bg1"/>
              </a:solidFill>
              <a:latin typeface="Arial" panose="020B0604020202020204" pitchFamily="34" charset="0"/>
              <a:cs typeface="Arial" panose="020B0604020202020204" pitchFamily="34" charset="0"/>
            </a:endParaRPr>
          </a:p>
        </p:txBody>
      </p:sp>
      <p:sp>
        <p:nvSpPr>
          <p:cNvPr id="4" name="Title 1"/>
          <p:cNvSpPr txBox="1">
            <a:spLocks/>
          </p:cNvSpPr>
          <p:nvPr/>
        </p:nvSpPr>
        <p:spPr>
          <a:xfrm>
            <a:off x="158576" y="65313"/>
            <a:ext cx="11887200" cy="914400"/>
          </a:xfrm>
          <a:prstGeom prst="rect">
            <a:avLst/>
          </a:prstGeom>
          <a:solidFill>
            <a:schemeClr val="tx1">
              <a:lumMod val="95000"/>
            </a:schemeClr>
          </a:solidFill>
          <a:ln w="15875" cap="rnd" cmpd="sng" algn="ctr">
            <a:noFill/>
            <a:prstDash val="soli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dk1"/>
                </a:solidFill>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n-US" sz="2800" dirty="0" smtClean="0"/>
              <a:t>Review of </a:t>
            </a:r>
            <a:r>
              <a:rPr lang="en-US" sz="2800" dirty="0"/>
              <a:t>approval </a:t>
            </a:r>
            <a:r>
              <a:rPr lang="en-US" sz="2800" dirty="0" smtClean="0"/>
              <a:t>process:</a:t>
            </a:r>
            <a:endParaRPr lang="en-US" sz="2800" dirty="0"/>
          </a:p>
          <a:p>
            <a:pPr algn="ctr"/>
            <a:r>
              <a:rPr lang="en-US" sz="2800" dirty="0" smtClean="0"/>
              <a:t>new and substantive update to curriculum</a:t>
            </a:r>
            <a:endParaRPr lang="en-US" sz="2800" dirty="0"/>
          </a:p>
        </p:txBody>
      </p:sp>
    </p:spTree>
    <p:extLst>
      <p:ext uri="{BB962C8B-B14F-4D97-AF65-F5344CB8AC3E}">
        <p14:creationId xmlns:p14="http://schemas.microsoft.com/office/powerpoint/2010/main" val="1022828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lumMod val="20000"/>
                <a:lumOff val="80000"/>
              </a:schemeClr>
            </a:gs>
            <a:gs pos="100000">
              <a:schemeClr val="tx1">
                <a:lumMod val="65000"/>
              </a:schemeClr>
            </a:gs>
          </a:gsLst>
          <a:lin ang="6120000" scaled="1"/>
        </a:gradFill>
        <a:effectLst/>
      </p:bgPr>
    </p:bg>
    <p:spTree>
      <p:nvGrpSpPr>
        <p:cNvPr id="1" name=""/>
        <p:cNvGrpSpPr/>
        <p:nvPr/>
      </p:nvGrpSpPr>
      <p:grpSpPr>
        <a:xfrm>
          <a:off x="0" y="0"/>
          <a:ext cx="0" cy="0"/>
          <a:chOff x="0" y="0"/>
          <a:chExt cx="0" cy="0"/>
        </a:xfrm>
      </p:grpSpPr>
      <p:pic>
        <p:nvPicPr>
          <p:cNvPr id="51" name="Picture 50"/>
          <p:cNvPicPr>
            <a:picLocks noChangeAspect="1"/>
          </p:cNvPicPr>
          <p:nvPr/>
        </p:nvPicPr>
        <p:blipFill>
          <a:blip r:embed="rId3"/>
          <a:stretch>
            <a:fillRect/>
          </a:stretch>
        </p:blipFill>
        <p:spPr>
          <a:xfrm>
            <a:off x="150313" y="137786"/>
            <a:ext cx="5260931" cy="6632023"/>
          </a:xfrm>
          <a:prstGeom prst="rect">
            <a:avLst/>
          </a:prstGeom>
        </p:spPr>
      </p:pic>
      <p:sp>
        <p:nvSpPr>
          <p:cNvPr id="55" name="Title 1"/>
          <p:cNvSpPr txBox="1">
            <a:spLocks noGrp="1"/>
          </p:cNvSpPr>
          <p:nvPr>
            <p:ph type="title"/>
          </p:nvPr>
        </p:nvSpPr>
        <p:spPr>
          <a:xfrm>
            <a:off x="5800050" y="294035"/>
            <a:ext cx="5943600" cy="1143000"/>
          </a:xfrm>
          <a:prstGeom prst="rect">
            <a:avLst/>
          </a:prstGeom>
          <a:solidFill>
            <a:schemeClr val="tx1">
              <a:lumMod val="95000"/>
            </a:schemeClr>
          </a:solidFill>
          <a:ln w="15875" cap="rnd" cmpd="sng" algn="ctr">
            <a:noFill/>
            <a:prstDash val="soli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dk1"/>
                </a:solidFill>
                <a:effectLst/>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en-US" sz="2800" dirty="0" smtClean="0"/>
              <a:t>Review of </a:t>
            </a:r>
            <a:r>
              <a:rPr lang="en-US" sz="2800" dirty="0"/>
              <a:t>approval </a:t>
            </a:r>
            <a:r>
              <a:rPr lang="en-US" sz="2800" dirty="0" smtClean="0"/>
              <a:t>process flowchart: courses</a:t>
            </a:r>
            <a:endParaRPr lang="en-US" sz="2800" dirty="0"/>
          </a:p>
        </p:txBody>
      </p:sp>
      <p:sp>
        <p:nvSpPr>
          <p:cNvPr id="56" name="Rectangle 55"/>
          <p:cNvSpPr/>
          <p:nvPr/>
        </p:nvSpPr>
        <p:spPr>
          <a:xfrm>
            <a:off x="5723850" y="2164956"/>
            <a:ext cx="5943600" cy="118872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en-US" dirty="0">
                <a:hlinkClick r:id="rId4"/>
              </a:rPr>
              <a:t>https://www.moorparkcollege.edu/sites/moorparkcollege/files/faculty-staff/committees/curriculum/Resources/course_flow_chart_5.2.pdf</a:t>
            </a:r>
            <a:endParaRPr lang="en-US" dirty="0"/>
          </a:p>
        </p:txBody>
      </p:sp>
    </p:spTree>
    <p:extLst>
      <p:ext uri="{BB962C8B-B14F-4D97-AF65-F5344CB8AC3E}">
        <p14:creationId xmlns:p14="http://schemas.microsoft.com/office/powerpoint/2010/main" val="82885327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1306</TotalTime>
  <Words>2124</Words>
  <Application>Microsoft Office PowerPoint</Application>
  <PresentationFormat>Widescreen</PresentationFormat>
  <Paragraphs>348</Paragraphs>
  <Slides>33</Slides>
  <Notes>30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Century Gothic</vt:lpstr>
      <vt:lpstr>Courier New</vt:lpstr>
      <vt:lpstr>Times New Roman</vt:lpstr>
      <vt:lpstr>Wingdings</vt:lpstr>
      <vt:lpstr>Wingdings 3</vt:lpstr>
      <vt:lpstr>Slice</vt:lpstr>
      <vt:lpstr>Mandatory Curriculum Committee training Fall 2020 </vt:lpstr>
      <vt:lpstr>PowerPoint Presentation</vt:lpstr>
      <vt:lpstr>Training  Outcomes</vt:lpstr>
      <vt:lpstr>PowerPoint Presentation</vt:lpstr>
      <vt:lpstr>PowerPoint Presentation</vt:lpstr>
      <vt:lpstr>PowerPoint Presentation</vt:lpstr>
      <vt:lpstr> </vt:lpstr>
      <vt:lpstr>PowerPoint Presentation</vt:lpstr>
      <vt:lpstr>Review of approval process flowchart: courses</vt:lpstr>
      <vt:lpstr>Review of approval process flowchart: programs</vt:lpstr>
      <vt:lpstr>PowerPoint Presentation</vt:lpstr>
      <vt:lpstr>Disciplines up for review in 2020-2021 </vt:lpstr>
      <vt:lpstr>Review of the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Certification of Memo from Chancellor’s Office</vt:lpstr>
      <vt:lpstr>signatories acknowledge and certify that:</vt:lpstr>
      <vt:lpstr>Annual Certification Approval Policy</vt:lpstr>
      <vt:lpstr>Local Approval Certification 2020-2021</vt:lpstr>
      <vt:lpstr>Review process by CO for courses</vt:lpstr>
      <vt:lpstr>Review process by CO for Programs</vt:lpstr>
      <vt:lpstr>Review process by CO for AA/AS Degree </vt:lpstr>
      <vt:lpstr>Review process by CO for ADT </vt:lpstr>
      <vt:lpstr>adt list up for review: 2020-2021</vt:lpstr>
      <vt:lpstr>Update on the blanket “De addendum”</vt:lpstr>
      <vt:lpstr>Key Points from 2020 Curriculum Institute</vt:lpstr>
      <vt:lpstr>Chancellor’s Office Guidance</vt:lpstr>
      <vt:lpstr>Other documents</vt:lpstr>
    </vt:vector>
  </TitlesOfParts>
  <Company>Moorpark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Mandatory Curriculum Committee Meeting Fall 2020</dc:title>
  <dc:creator>Scarlet Relle</dc:creator>
  <cp:lastModifiedBy>Anna Barcenas</cp:lastModifiedBy>
  <cp:revision>72</cp:revision>
  <dcterms:created xsi:type="dcterms:W3CDTF">2020-07-28T00:26:22Z</dcterms:created>
  <dcterms:modified xsi:type="dcterms:W3CDTF">2020-08-14T00:07:30Z</dcterms:modified>
</cp:coreProperties>
</file>