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2" r:id="rId7"/>
    <p:sldId id="261"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6" d="100"/>
          <a:sy n="46" d="100"/>
        </p:scale>
        <p:origin x="78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ny Conley" userId="8d24908f-4df5-45b1-9074-9377eced8384" providerId="ADAL" clId="{C9D7C820-AAB8-47D0-8ABF-9BA34A34E241}"/>
    <pc:docChg chg="undo custSel modSld">
      <pc:chgData name="Johnny Conley" userId="8d24908f-4df5-45b1-9074-9377eced8384" providerId="ADAL" clId="{C9D7C820-AAB8-47D0-8ABF-9BA34A34E241}" dt="2021-03-09T19:57:04.003" v="480" actId="20577"/>
      <pc:docMkLst>
        <pc:docMk/>
      </pc:docMkLst>
      <pc:sldChg chg="addSp delSp modSp mod">
        <pc:chgData name="Johnny Conley" userId="8d24908f-4df5-45b1-9074-9377eced8384" providerId="ADAL" clId="{C9D7C820-AAB8-47D0-8ABF-9BA34A34E241}" dt="2021-03-09T19:11:01.068" v="200" actId="14100"/>
        <pc:sldMkLst>
          <pc:docMk/>
          <pc:sldMk cId="749293008" sldId="256"/>
        </pc:sldMkLst>
        <pc:spChg chg="mod">
          <ac:chgData name="Johnny Conley" userId="8d24908f-4df5-45b1-9074-9377eced8384" providerId="ADAL" clId="{C9D7C820-AAB8-47D0-8ABF-9BA34A34E241}" dt="2021-03-09T19:10:54.719" v="198" actId="20577"/>
          <ac:spMkLst>
            <pc:docMk/>
            <pc:sldMk cId="749293008" sldId="256"/>
            <ac:spMk id="2" creationId="{0D0D1FE8-0CCA-4F8A-BCCC-5D6F09AAD253}"/>
          </ac:spMkLst>
        </pc:spChg>
        <pc:spChg chg="mod">
          <ac:chgData name="Johnny Conley" userId="8d24908f-4df5-45b1-9074-9377eced8384" providerId="ADAL" clId="{C9D7C820-AAB8-47D0-8ABF-9BA34A34E241}" dt="2021-03-09T19:11:01.068" v="200" actId="14100"/>
          <ac:spMkLst>
            <pc:docMk/>
            <pc:sldMk cId="749293008" sldId="256"/>
            <ac:spMk id="3" creationId="{50330664-C6DA-4F36-A637-68703BA449BD}"/>
          </ac:spMkLst>
        </pc:spChg>
        <pc:graphicFrameChg chg="add del mod">
          <ac:chgData name="Johnny Conley" userId="8d24908f-4df5-45b1-9074-9377eced8384" providerId="ADAL" clId="{C9D7C820-AAB8-47D0-8ABF-9BA34A34E241}" dt="2021-03-09T19:09:19.008" v="73"/>
          <ac:graphicFrameMkLst>
            <pc:docMk/>
            <pc:sldMk cId="749293008" sldId="256"/>
            <ac:graphicFrameMk id="4" creationId="{2C731C1D-9447-4E5F-83BB-3E6F5605DD64}"/>
          </ac:graphicFrameMkLst>
        </pc:graphicFrameChg>
      </pc:sldChg>
      <pc:sldChg chg="modSp mod">
        <pc:chgData name="Johnny Conley" userId="8d24908f-4df5-45b1-9074-9377eced8384" providerId="ADAL" clId="{C9D7C820-AAB8-47D0-8ABF-9BA34A34E241}" dt="2021-03-09T19:10:26.516" v="164" actId="14100"/>
        <pc:sldMkLst>
          <pc:docMk/>
          <pc:sldMk cId="975598000" sldId="257"/>
        </pc:sldMkLst>
        <pc:spChg chg="mod">
          <ac:chgData name="Johnny Conley" userId="8d24908f-4df5-45b1-9074-9377eced8384" providerId="ADAL" clId="{C9D7C820-AAB8-47D0-8ABF-9BA34A34E241}" dt="2021-03-09T19:10:26.516" v="164" actId="14100"/>
          <ac:spMkLst>
            <pc:docMk/>
            <pc:sldMk cId="975598000" sldId="257"/>
            <ac:spMk id="3" creationId="{6507A723-C594-4734-A0BC-7841EB6B4ACB}"/>
          </ac:spMkLst>
        </pc:spChg>
      </pc:sldChg>
      <pc:sldChg chg="modSp mod">
        <pc:chgData name="Johnny Conley" userId="8d24908f-4df5-45b1-9074-9377eced8384" providerId="ADAL" clId="{C9D7C820-AAB8-47D0-8ABF-9BA34A34E241}" dt="2021-03-09T19:57:04.003" v="480" actId="20577"/>
        <pc:sldMkLst>
          <pc:docMk/>
          <pc:sldMk cId="3471523336" sldId="258"/>
        </pc:sldMkLst>
        <pc:spChg chg="mod">
          <ac:chgData name="Johnny Conley" userId="8d24908f-4df5-45b1-9074-9377eced8384" providerId="ADAL" clId="{C9D7C820-AAB8-47D0-8ABF-9BA34A34E241}" dt="2021-03-09T19:57:04.003" v="480" actId="20577"/>
          <ac:spMkLst>
            <pc:docMk/>
            <pc:sldMk cId="3471523336" sldId="258"/>
            <ac:spMk id="3" creationId="{814ACAF0-C493-44E5-930D-AD5C393E93ED}"/>
          </ac:spMkLst>
        </pc:spChg>
      </pc:sldChg>
      <pc:sldChg chg="modSp mod">
        <pc:chgData name="Johnny Conley" userId="8d24908f-4df5-45b1-9074-9377eced8384" providerId="ADAL" clId="{C9D7C820-AAB8-47D0-8ABF-9BA34A34E241}" dt="2021-03-09T19:23:50.553" v="452" actId="20577"/>
        <pc:sldMkLst>
          <pc:docMk/>
          <pc:sldMk cId="2453067920" sldId="259"/>
        </pc:sldMkLst>
        <pc:spChg chg="mod">
          <ac:chgData name="Johnny Conley" userId="8d24908f-4df5-45b1-9074-9377eced8384" providerId="ADAL" clId="{C9D7C820-AAB8-47D0-8ABF-9BA34A34E241}" dt="2021-03-09T19:23:50.553" v="452" actId="20577"/>
          <ac:spMkLst>
            <pc:docMk/>
            <pc:sldMk cId="2453067920" sldId="259"/>
            <ac:spMk id="3" creationId="{D3BE412D-2A71-43EB-B30D-B5572730A56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E102A-2CBE-40FB-ABB8-E746CF18C9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E18339-2E81-4A7E-AECE-187C1ABB59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3890E6-A3CD-4A7F-AE01-104072B34A90}"/>
              </a:ext>
            </a:extLst>
          </p:cNvPr>
          <p:cNvSpPr>
            <a:spLocks noGrp="1"/>
          </p:cNvSpPr>
          <p:nvPr>
            <p:ph type="dt" sz="half" idx="10"/>
          </p:nvPr>
        </p:nvSpPr>
        <p:spPr/>
        <p:txBody>
          <a:bodyPr/>
          <a:lstStyle/>
          <a:p>
            <a:fld id="{4F28A153-5EDE-42AC-BD88-AF9AE9F03F82}" type="datetimeFigureOut">
              <a:rPr lang="en-US" smtClean="0"/>
              <a:t>4/26/2021</a:t>
            </a:fld>
            <a:endParaRPr lang="en-US"/>
          </a:p>
        </p:txBody>
      </p:sp>
      <p:sp>
        <p:nvSpPr>
          <p:cNvPr id="5" name="Footer Placeholder 4">
            <a:extLst>
              <a:ext uri="{FF2B5EF4-FFF2-40B4-BE49-F238E27FC236}">
                <a16:creationId xmlns:a16="http://schemas.microsoft.com/office/drawing/2014/main" id="{84CDDD95-0685-457E-BC9B-DA7D29C1F6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B3D873-EEF9-42E1-BC32-6BE25F1839C7}"/>
              </a:ext>
            </a:extLst>
          </p:cNvPr>
          <p:cNvSpPr>
            <a:spLocks noGrp="1"/>
          </p:cNvSpPr>
          <p:nvPr>
            <p:ph type="sldNum" sz="quarter" idx="12"/>
          </p:nvPr>
        </p:nvSpPr>
        <p:spPr/>
        <p:txBody>
          <a:bodyPr/>
          <a:lstStyle/>
          <a:p>
            <a:fld id="{9D874846-844F-431B-BE6A-4A60E6685940}" type="slidenum">
              <a:rPr lang="en-US" smtClean="0"/>
              <a:t>‹#›</a:t>
            </a:fld>
            <a:endParaRPr lang="en-US"/>
          </a:p>
        </p:txBody>
      </p:sp>
    </p:spTree>
    <p:extLst>
      <p:ext uri="{BB962C8B-B14F-4D97-AF65-F5344CB8AC3E}">
        <p14:creationId xmlns:p14="http://schemas.microsoft.com/office/powerpoint/2010/main" val="1670757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32080-87B6-41BD-9CC0-BA56DC90A8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B3C7334-8E64-43FF-A3BB-AF44932018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E3B94B-58B2-4079-BDB3-5AAECDD8A5FC}"/>
              </a:ext>
            </a:extLst>
          </p:cNvPr>
          <p:cNvSpPr>
            <a:spLocks noGrp="1"/>
          </p:cNvSpPr>
          <p:nvPr>
            <p:ph type="dt" sz="half" idx="10"/>
          </p:nvPr>
        </p:nvSpPr>
        <p:spPr/>
        <p:txBody>
          <a:bodyPr/>
          <a:lstStyle/>
          <a:p>
            <a:fld id="{4F28A153-5EDE-42AC-BD88-AF9AE9F03F82}" type="datetimeFigureOut">
              <a:rPr lang="en-US" smtClean="0"/>
              <a:t>4/26/2021</a:t>
            </a:fld>
            <a:endParaRPr lang="en-US"/>
          </a:p>
        </p:txBody>
      </p:sp>
      <p:sp>
        <p:nvSpPr>
          <p:cNvPr id="5" name="Footer Placeholder 4">
            <a:extLst>
              <a:ext uri="{FF2B5EF4-FFF2-40B4-BE49-F238E27FC236}">
                <a16:creationId xmlns:a16="http://schemas.microsoft.com/office/drawing/2014/main" id="{BAF9A507-1CE6-4109-96AF-FAB2BA951A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A8B21D-345E-4815-A0A5-9CA991856F33}"/>
              </a:ext>
            </a:extLst>
          </p:cNvPr>
          <p:cNvSpPr>
            <a:spLocks noGrp="1"/>
          </p:cNvSpPr>
          <p:nvPr>
            <p:ph type="sldNum" sz="quarter" idx="12"/>
          </p:nvPr>
        </p:nvSpPr>
        <p:spPr/>
        <p:txBody>
          <a:bodyPr/>
          <a:lstStyle/>
          <a:p>
            <a:fld id="{9D874846-844F-431B-BE6A-4A60E6685940}" type="slidenum">
              <a:rPr lang="en-US" smtClean="0"/>
              <a:t>‹#›</a:t>
            </a:fld>
            <a:endParaRPr lang="en-US"/>
          </a:p>
        </p:txBody>
      </p:sp>
    </p:spTree>
    <p:extLst>
      <p:ext uri="{BB962C8B-B14F-4D97-AF65-F5344CB8AC3E}">
        <p14:creationId xmlns:p14="http://schemas.microsoft.com/office/powerpoint/2010/main" val="3526828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719236-DFFA-46C0-ADA3-5F47502FA23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1B8262-57A8-4F4E-BCFC-CBFF5C0E23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6408AD-9633-444D-B9A0-3CF37B18D7F0}"/>
              </a:ext>
            </a:extLst>
          </p:cNvPr>
          <p:cNvSpPr>
            <a:spLocks noGrp="1"/>
          </p:cNvSpPr>
          <p:nvPr>
            <p:ph type="dt" sz="half" idx="10"/>
          </p:nvPr>
        </p:nvSpPr>
        <p:spPr/>
        <p:txBody>
          <a:bodyPr/>
          <a:lstStyle/>
          <a:p>
            <a:fld id="{4F28A153-5EDE-42AC-BD88-AF9AE9F03F82}" type="datetimeFigureOut">
              <a:rPr lang="en-US" smtClean="0"/>
              <a:t>4/26/2021</a:t>
            </a:fld>
            <a:endParaRPr lang="en-US"/>
          </a:p>
        </p:txBody>
      </p:sp>
      <p:sp>
        <p:nvSpPr>
          <p:cNvPr id="5" name="Footer Placeholder 4">
            <a:extLst>
              <a:ext uri="{FF2B5EF4-FFF2-40B4-BE49-F238E27FC236}">
                <a16:creationId xmlns:a16="http://schemas.microsoft.com/office/drawing/2014/main" id="{724CC1B8-639D-4E26-8603-1802594619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B5F5B8-3463-470B-8ECA-E77C4109C0BC}"/>
              </a:ext>
            </a:extLst>
          </p:cNvPr>
          <p:cNvSpPr>
            <a:spLocks noGrp="1"/>
          </p:cNvSpPr>
          <p:nvPr>
            <p:ph type="sldNum" sz="quarter" idx="12"/>
          </p:nvPr>
        </p:nvSpPr>
        <p:spPr/>
        <p:txBody>
          <a:bodyPr/>
          <a:lstStyle/>
          <a:p>
            <a:fld id="{9D874846-844F-431B-BE6A-4A60E6685940}" type="slidenum">
              <a:rPr lang="en-US" smtClean="0"/>
              <a:t>‹#›</a:t>
            </a:fld>
            <a:endParaRPr lang="en-US"/>
          </a:p>
        </p:txBody>
      </p:sp>
    </p:spTree>
    <p:extLst>
      <p:ext uri="{BB962C8B-B14F-4D97-AF65-F5344CB8AC3E}">
        <p14:creationId xmlns:p14="http://schemas.microsoft.com/office/powerpoint/2010/main" val="2354039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F1BE5-6E6C-4CD5-8F1E-778A02B4B5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AEAAC8-E6B2-494A-8944-0B809B78C1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150625-5931-4B6B-824E-66A81FBCF65A}"/>
              </a:ext>
            </a:extLst>
          </p:cNvPr>
          <p:cNvSpPr>
            <a:spLocks noGrp="1"/>
          </p:cNvSpPr>
          <p:nvPr>
            <p:ph type="dt" sz="half" idx="10"/>
          </p:nvPr>
        </p:nvSpPr>
        <p:spPr/>
        <p:txBody>
          <a:bodyPr/>
          <a:lstStyle/>
          <a:p>
            <a:fld id="{4F28A153-5EDE-42AC-BD88-AF9AE9F03F82}" type="datetimeFigureOut">
              <a:rPr lang="en-US" smtClean="0"/>
              <a:t>4/26/2021</a:t>
            </a:fld>
            <a:endParaRPr lang="en-US"/>
          </a:p>
        </p:txBody>
      </p:sp>
      <p:sp>
        <p:nvSpPr>
          <p:cNvPr id="5" name="Footer Placeholder 4">
            <a:extLst>
              <a:ext uri="{FF2B5EF4-FFF2-40B4-BE49-F238E27FC236}">
                <a16:creationId xmlns:a16="http://schemas.microsoft.com/office/drawing/2014/main" id="{D25DC556-541A-4278-9104-4DA647062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D9F50F-9945-4959-A8F1-5BEB7628F471}"/>
              </a:ext>
            </a:extLst>
          </p:cNvPr>
          <p:cNvSpPr>
            <a:spLocks noGrp="1"/>
          </p:cNvSpPr>
          <p:nvPr>
            <p:ph type="sldNum" sz="quarter" idx="12"/>
          </p:nvPr>
        </p:nvSpPr>
        <p:spPr/>
        <p:txBody>
          <a:bodyPr/>
          <a:lstStyle/>
          <a:p>
            <a:fld id="{9D874846-844F-431B-BE6A-4A60E6685940}" type="slidenum">
              <a:rPr lang="en-US" smtClean="0"/>
              <a:t>‹#›</a:t>
            </a:fld>
            <a:endParaRPr lang="en-US"/>
          </a:p>
        </p:txBody>
      </p:sp>
    </p:spTree>
    <p:extLst>
      <p:ext uri="{BB962C8B-B14F-4D97-AF65-F5344CB8AC3E}">
        <p14:creationId xmlns:p14="http://schemas.microsoft.com/office/powerpoint/2010/main" val="1924857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1846B-4C7A-41D4-9A60-6108F12DCB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49FBAC-3A51-4C0B-BB21-A0CDA95A67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331E94-8E42-48B4-9E08-CC48DE8A4DAF}"/>
              </a:ext>
            </a:extLst>
          </p:cNvPr>
          <p:cNvSpPr>
            <a:spLocks noGrp="1"/>
          </p:cNvSpPr>
          <p:nvPr>
            <p:ph type="dt" sz="half" idx="10"/>
          </p:nvPr>
        </p:nvSpPr>
        <p:spPr/>
        <p:txBody>
          <a:bodyPr/>
          <a:lstStyle/>
          <a:p>
            <a:fld id="{4F28A153-5EDE-42AC-BD88-AF9AE9F03F82}" type="datetimeFigureOut">
              <a:rPr lang="en-US" smtClean="0"/>
              <a:t>4/26/2021</a:t>
            </a:fld>
            <a:endParaRPr lang="en-US"/>
          </a:p>
        </p:txBody>
      </p:sp>
      <p:sp>
        <p:nvSpPr>
          <p:cNvPr id="5" name="Footer Placeholder 4">
            <a:extLst>
              <a:ext uri="{FF2B5EF4-FFF2-40B4-BE49-F238E27FC236}">
                <a16:creationId xmlns:a16="http://schemas.microsoft.com/office/drawing/2014/main" id="{B0A9E9AB-201F-485D-A59C-52BDDCCC67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272F39-CB02-47C2-9548-DA6C481AF0F9}"/>
              </a:ext>
            </a:extLst>
          </p:cNvPr>
          <p:cNvSpPr>
            <a:spLocks noGrp="1"/>
          </p:cNvSpPr>
          <p:nvPr>
            <p:ph type="sldNum" sz="quarter" idx="12"/>
          </p:nvPr>
        </p:nvSpPr>
        <p:spPr/>
        <p:txBody>
          <a:bodyPr/>
          <a:lstStyle/>
          <a:p>
            <a:fld id="{9D874846-844F-431B-BE6A-4A60E6685940}" type="slidenum">
              <a:rPr lang="en-US" smtClean="0"/>
              <a:t>‹#›</a:t>
            </a:fld>
            <a:endParaRPr lang="en-US"/>
          </a:p>
        </p:txBody>
      </p:sp>
    </p:spTree>
    <p:extLst>
      <p:ext uri="{BB962C8B-B14F-4D97-AF65-F5344CB8AC3E}">
        <p14:creationId xmlns:p14="http://schemas.microsoft.com/office/powerpoint/2010/main" val="6577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DA56-C64C-4FF3-AA41-B61AB887F5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BAE238-86EB-49D4-B66E-42D4993C1E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8DD32DC-1DBB-4F2C-A820-85A22EEBB0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2568583-4ABB-4680-A2B0-F281B569F4A4}"/>
              </a:ext>
            </a:extLst>
          </p:cNvPr>
          <p:cNvSpPr>
            <a:spLocks noGrp="1"/>
          </p:cNvSpPr>
          <p:nvPr>
            <p:ph type="dt" sz="half" idx="10"/>
          </p:nvPr>
        </p:nvSpPr>
        <p:spPr/>
        <p:txBody>
          <a:bodyPr/>
          <a:lstStyle/>
          <a:p>
            <a:fld id="{4F28A153-5EDE-42AC-BD88-AF9AE9F03F82}" type="datetimeFigureOut">
              <a:rPr lang="en-US" smtClean="0"/>
              <a:t>4/26/2021</a:t>
            </a:fld>
            <a:endParaRPr lang="en-US"/>
          </a:p>
        </p:txBody>
      </p:sp>
      <p:sp>
        <p:nvSpPr>
          <p:cNvPr id="6" name="Footer Placeholder 5">
            <a:extLst>
              <a:ext uri="{FF2B5EF4-FFF2-40B4-BE49-F238E27FC236}">
                <a16:creationId xmlns:a16="http://schemas.microsoft.com/office/drawing/2014/main" id="{7E75696A-573A-4588-B31E-DE54A31B9D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82294A-0460-4C26-A840-C11A021A7495}"/>
              </a:ext>
            </a:extLst>
          </p:cNvPr>
          <p:cNvSpPr>
            <a:spLocks noGrp="1"/>
          </p:cNvSpPr>
          <p:nvPr>
            <p:ph type="sldNum" sz="quarter" idx="12"/>
          </p:nvPr>
        </p:nvSpPr>
        <p:spPr/>
        <p:txBody>
          <a:bodyPr/>
          <a:lstStyle/>
          <a:p>
            <a:fld id="{9D874846-844F-431B-BE6A-4A60E6685940}" type="slidenum">
              <a:rPr lang="en-US" smtClean="0"/>
              <a:t>‹#›</a:t>
            </a:fld>
            <a:endParaRPr lang="en-US"/>
          </a:p>
        </p:txBody>
      </p:sp>
    </p:spTree>
    <p:extLst>
      <p:ext uri="{BB962C8B-B14F-4D97-AF65-F5344CB8AC3E}">
        <p14:creationId xmlns:p14="http://schemas.microsoft.com/office/powerpoint/2010/main" val="53348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46BE0-1368-4F7E-B83E-A499433AE74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914589C-D455-4817-B236-2791E258CB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A75DC3-E380-4097-B316-870928AA26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14C0E42-4D7E-4C0B-B1C0-4773579C58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428F09-18B6-4804-B576-1E8CC953EA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C14ACAD-0299-4892-85F7-DD28E6E15BA2}"/>
              </a:ext>
            </a:extLst>
          </p:cNvPr>
          <p:cNvSpPr>
            <a:spLocks noGrp="1"/>
          </p:cNvSpPr>
          <p:nvPr>
            <p:ph type="dt" sz="half" idx="10"/>
          </p:nvPr>
        </p:nvSpPr>
        <p:spPr/>
        <p:txBody>
          <a:bodyPr/>
          <a:lstStyle/>
          <a:p>
            <a:fld id="{4F28A153-5EDE-42AC-BD88-AF9AE9F03F82}" type="datetimeFigureOut">
              <a:rPr lang="en-US" smtClean="0"/>
              <a:t>4/26/2021</a:t>
            </a:fld>
            <a:endParaRPr lang="en-US"/>
          </a:p>
        </p:txBody>
      </p:sp>
      <p:sp>
        <p:nvSpPr>
          <p:cNvPr id="8" name="Footer Placeholder 7">
            <a:extLst>
              <a:ext uri="{FF2B5EF4-FFF2-40B4-BE49-F238E27FC236}">
                <a16:creationId xmlns:a16="http://schemas.microsoft.com/office/drawing/2014/main" id="{DE959C53-78FB-4EE0-A6FC-793DDB04CA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05BE79-4E4F-46F6-98CF-318F5DC7AF45}"/>
              </a:ext>
            </a:extLst>
          </p:cNvPr>
          <p:cNvSpPr>
            <a:spLocks noGrp="1"/>
          </p:cNvSpPr>
          <p:nvPr>
            <p:ph type="sldNum" sz="quarter" idx="12"/>
          </p:nvPr>
        </p:nvSpPr>
        <p:spPr/>
        <p:txBody>
          <a:bodyPr/>
          <a:lstStyle/>
          <a:p>
            <a:fld id="{9D874846-844F-431B-BE6A-4A60E6685940}" type="slidenum">
              <a:rPr lang="en-US" smtClean="0"/>
              <a:t>‹#›</a:t>
            </a:fld>
            <a:endParaRPr lang="en-US"/>
          </a:p>
        </p:txBody>
      </p:sp>
    </p:spTree>
    <p:extLst>
      <p:ext uri="{BB962C8B-B14F-4D97-AF65-F5344CB8AC3E}">
        <p14:creationId xmlns:p14="http://schemas.microsoft.com/office/powerpoint/2010/main" val="3329151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D1D88-CB25-488D-A3CE-6374C27D16D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B2215C1-5AB3-4F22-AFD8-A3E5DE22CC3A}"/>
              </a:ext>
            </a:extLst>
          </p:cNvPr>
          <p:cNvSpPr>
            <a:spLocks noGrp="1"/>
          </p:cNvSpPr>
          <p:nvPr>
            <p:ph type="dt" sz="half" idx="10"/>
          </p:nvPr>
        </p:nvSpPr>
        <p:spPr/>
        <p:txBody>
          <a:bodyPr/>
          <a:lstStyle/>
          <a:p>
            <a:fld id="{4F28A153-5EDE-42AC-BD88-AF9AE9F03F82}" type="datetimeFigureOut">
              <a:rPr lang="en-US" smtClean="0"/>
              <a:t>4/26/2021</a:t>
            </a:fld>
            <a:endParaRPr lang="en-US"/>
          </a:p>
        </p:txBody>
      </p:sp>
      <p:sp>
        <p:nvSpPr>
          <p:cNvPr id="4" name="Footer Placeholder 3">
            <a:extLst>
              <a:ext uri="{FF2B5EF4-FFF2-40B4-BE49-F238E27FC236}">
                <a16:creationId xmlns:a16="http://schemas.microsoft.com/office/drawing/2014/main" id="{45D4982B-F698-464D-BF89-E6C567C19A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9F6FD34-2DB4-40AD-B992-D715044EC546}"/>
              </a:ext>
            </a:extLst>
          </p:cNvPr>
          <p:cNvSpPr>
            <a:spLocks noGrp="1"/>
          </p:cNvSpPr>
          <p:nvPr>
            <p:ph type="sldNum" sz="quarter" idx="12"/>
          </p:nvPr>
        </p:nvSpPr>
        <p:spPr/>
        <p:txBody>
          <a:bodyPr/>
          <a:lstStyle/>
          <a:p>
            <a:fld id="{9D874846-844F-431B-BE6A-4A60E6685940}" type="slidenum">
              <a:rPr lang="en-US" smtClean="0"/>
              <a:t>‹#›</a:t>
            </a:fld>
            <a:endParaRPr lang="en-US"/>
          </a:p>
        </p:txBody>
      </p:sp>
    </p:spTree>
    <p:extLst>
      <p:ext uri="{BB962C8B-B14F-4D97-AF65-F5344CB8AC3E}">
        <p14:creationId xmlns:p14="http://schemas.microsoft.com/office/powerpoint/2010/main" val="37177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E122EF-0BAC-4AF6-B9E4-3E6CF9FD2B41}"/>
              </a:ext>
            </a:extLst>
          </p:cNvPr>
          <p:cNvSpPr>
            <a:spLocks noGrp="1"/>
          </p:cNvSpPr>
          <p:nvPr>
            <p:ph type="dt" sz="half" idx="10"/>
          </p:nvPr>
        </p:nvSpPr>
        <p:spPr/>
        <p:txBody>
          <a:bodyPr/>
          <a:lstStyle/>
          <a:p>
            <a:fld id="{4F28A153-5EDE-42AC-BD88-AF9AE9F03F82}" type="datetimeFigureOut">
              <a:rPr lang="en-US" smtClean="0"/>
              <a:t>4/26/2021</a:t>
            </a:fld>
            <a:endParaRPr lang="en-US"/>
          </a:p>
        </p:txBody>
      </p:sp>
      <p:sp>
        <p:nvSpPr>
          <p:cNvPr id="3" name="Footer Placeholder 2">
            <a:extLst>
              <a:ext uri="{FF2B5EF4-FFF2-40B4-BE49-F238E27FC236}">
                <a16:creationId xmlns:a16="http://schemas.microsoft.com/office/drawing/2014/main" id="{CDC78DC4-E0B7-4312-BE4A-C052FA1489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09513E1-E88A-4D2D-8993-27F36A0B5EF7}"/>
              </a:ext>
            </a:extLst>
          </p:cNvPr>
          <p:cNvSpPr>
            <a:spLocks noGrp="1"/>
          </p:cNvSpPr>
          <p:nvPr>
            <p:ph type="sldNum" sz="quarter" idx="12"/>
          </p:nvPr>
        </p:nvSpPr>
        <p:spPr/>
        <p:txBody>
          <a:bodyPr/>
          <a:lstStyle/>
          <a:p>
            <a:fld id="{9D874846-844F-431B-BE6A-4A60E6685940}" type="slidenum">
              <a:rPr lang="en-US" smtClean="0"/>
              <a:t>‹#›</a:t>
            </a:fld>
            <a:endParaRPr lang="en-US"/>
          </a:p>
        </p:txBody>
      </p:sp>
    </p:spTree>
    <p:extLst>
      <p:ext uri="{BB962C8B-B14F-4D97-AF65-F5344CB8AC3E}">
        <p14:creationId xmlns:p14="http://schemas.microsoft.com/office/powerpoint/2010/main" val="1795138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1170A-9194-4D1C-97F4-8D0439DB44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C90C7D-6204-4CBD-B531-6511D95EF4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0EBEE6-0B56-4D87-895A-8F6246D377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1975FB-4FE7-4143-B082-2014D1743952}"/>
              </a:ext>
            </a:extLst>
          </p:cNvPr>
          <p:cNvSpPr>
            <a:spLocks noGrp="1"/>
          </p:cNvSpPr>
          <p:nvPr>
            <p:ph type="dt" sz="half" idx="10"/>
          </p:nvPr>
        </p:nvSpPr>
        <p:spPr/>
        <p:txBody>
          <a:bodyPr/>
          <a:lstStyle/>
          <a:p>
            <a:fld id="{4F28A153-5EDE-42AC-BD88-AF9AE9F03F82}" type="datetimeFigureOut">
              <a:rPr lang="en-US" smtClean="0"/>
              <a:t>4/26/2021</a:t>
            </a:fld>
            <a:endParaRPr lang="en-US"/>
          </a:p>
        </p:txBody>
      </p:sp>
      <p:sp>
        <p:nvSpPr>
          <p:cNvPr id="6" name="Footer Placeholder 5">
            <a:extLst>
              <a:ext uri="{FF2B5EF4-FFF2-40B4-BE49-F238E27FC236}">
                <a16:creationId xmlns:a16="http://schemas.microsoft.com/office/drawing/2014/main" id="{37E7114A-CFA7-4B75-A65D-2D742955D0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A13D77-D721-4765-94B3-C7B7C58C59E4}"/>
              </a:ext>
            </a:extLst>
          </p:cNvPr>
          <p:cNvSpPr>
            <a:spLocks noGrp="1"/>
          </p:cNvSpPr>
          <p:nvPr>
            <p:ph type="sldNum" sz="quarter" idx="12"/>
          </p:nvPr>
        </p:nvSpPr>
        <p:spPr/>
        <p:txBody>
          <a:bodyPr/>
          <a:lstStyle/>
          <a:p>
            <a:fld id="{9D874846-844F-431B-BE6A-4A60E6685940}" type="slidenum">
              <a:rPr lang="en-US" smtClean="0"/>
              <a:t>‹#›</a:t>
            </a:fld>
            <a:endParaRPr lang="en-US"/>
          </a:p>
        </p:txBody>
      </p:sp>
    </p:spTree>
    <p:extLst>
      <p:ext uri="{BB962C8B-B14F-4D97-AF65-F5344CB8AC3E}">
        <p14:creationId xmlns:p14="http://schemas.microsoft.com/office/powerpoint/2010/main" val="2625236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8E94A-5C51-47B1-9F1A-2726FDCF91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C6B5C1-0D3D-4B57-B351-EDB7E8DA52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5D7052-99D2-45FC-BE88-0E96B607FE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E9F40A-FB56-4A05-B401-6BF7CEDC6905}"/>
              </a:ext>
            </a:extLst>
          </p:cNvPr>
          <p:cNvSpPr>
            <a:spLocks noGrp="1"/>
          </p:cNvSpPr>
          <p:nvPr>
            <p:ph type="dt" sz="half" idx="10"/>
          </p:nvPr>
        </p:nvSpPr>
        <p:spPr/>
        <p:txBody>
          <a:bodyPr/>
          <a:lstStyle/>
          <a:p>
            <a:fld id="{4F28A153-5EDE-42AC-BD88-AF9AE9F03F82}" type="datetimeFigureOut">
              <a:rPr lang="en-US" smtClean="0"/>
              <a:t>4/26/2021</a:t>
            </a:fld>
            <a:endParaRPr lang="en-US"/>
          </a:p>
        </p:txBody>
      </p:sp>
      <p:sp>
        <p:nvSpPr>
          <p:cNvPr id="6" name="Footer Placeholder 5">
            <a:extLst>
              <a:ext uri="{FF2B5EF4-FFF2-40B4-BE49-F238E27FC236}">
                <a16:creationId xmlns:a16="http://schemas.microsoft.com/office/drawing/2014/main" id="{9F90818C-ADE3-4ACC-89DD-C24BE4E055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B5D1CA-2B73-4953-B1E9-4EE725604E0E}"/>
              </a:ext>
            </a:extLst>
          </p:cNvPr>
          <p:cNvSpPr>
            <a:spLocks noGrp="1"/>
          </p:cNvSpPr>
          <p:nvPr>
            <p:ph type="sldNum" sz="quarter" idx="12"/>
          </p:nvPr>
        </p:nvSpPr>
        <p:spPr/>
        <p:txBody>
          <a:bodyPr/>
          <a:lstStyle/>
          <a:p>
            <a:fld id="{9D874846-844F-431B-BE6A-4A60E6685940}" type="slidenum">
              <a:rPr lang="en-US" smtClean="0"/>
              <a:t>‹#›</a:t>
            </a:fld>
            <a:endParaRPr lang="en-US"/>
          </a:p>
        </p:txBody>
      </p:sp>
    </p:spTree>
    <p:extLst>
      <p:ext uri="{BB962C8B-B14F-4D97-AF65-F5344CB8AC3E}">
        <p14:creationId xmlns:p14="http://schemas.microsoft.com/office/powerpoint/2010/main" val="3353599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BE7E32-03E4-4417-BC4F-58FBDFDB8F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9257E93-A7FC-43EB-9247-5B8287C52A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311B3D-EEF9-4644-A3CD-B7AFF31474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28A153-5EDE-42AC-BD88-AF9AE9F03F82}" type="datetimeFigureOut">
              <a:rPr lang="en-US" smtClean="0"/>
              <a:t>4/26/2021</a:t>
            </a:fld>
            <a:endParaRPr lang="en-US"/>
          </a:p>
        </p:txBody>
      </p:sp>
      <p:sp>
        <p:nvSpPr>
          <p:cNvPr id="5" name="Footer Placeholder 4">
            <a:extLst>
              <a:ext uri="{FF2B5EF4-FFF2-40B4-BE49-F238E27FC236}">
                <a16:creationId xmlns:a16="http://schemas.microsoft.com/office/drawing/2014/main" id="{915E2F41-E166-48EC-BD1F-FA3D84E5FE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9ED712-DC3F-4410-B67F-8E0DC199BE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874846-844F-431B-BE6A-4A60E6685940}" type="slidenum">
              <a:rPr lang="en-US" smtClean="0"/>
              <a:t>‹#›</a:t>
            </a:fld>
            <a:endParaRPr lang="en-US"/>
          </a:p>
        </p:txBody>
      </p:sp>
    </p:spTree>
    <p:extLst>
      <p:ext uri="{BB962C8B-B14F-4D97-AF65-F5344CB8AC3E}">
        <p14:creationId xmlns:p14="http://schemas.microsoft.com/office/powerpoint/2010/main" val="16337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accjc.org/wp-content/uploads/Guide-to-Institutional-Self-Evaluation-Improvement-Peer-Review_Jan2020.pdf"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D1FE8-0CCA-4F8A-BCCC-5D6F09AAD253}"/>
              </a:ext>
            </a:extLst>
          </p:cNvPr>
          <p:cNvSpPr>
            <a:spLocks noGrp="1"/>
          </p:cNvSpPr>
          <p:nvPr>
            <p:ph type="ctrTitle"/>
          </p:nvPr>
        </p:nvSpPr>
        <p:spPr>
          <a:xfrm>
            <a:off x="970498" y="1122363"/>
            <a:ext cx="9697502" cy="2692312"/>
          </a:xfrm>
        </p:spPr>
        <p:txBody>
          <a:bodyPr/>
          <a:lstStyle/>
          <a:p>
            <a:r>
              <a:rPr lang="en-US" b="1" dirty="0">
                <a:solidFill>
                  <a:schemeClr val="bg1"/>
                </a:solidFill>
                <a:latin typeface="Times New Roman" panose="02020603050405020304" pitchFamily="18" charset="0"/>
                <a:cs typeface="Times New Roman" panose="02020603050405020304" pitchFamily="18" charset="0"/>
              </a:rPr>
              <a:t>Moorpark College </a:t>
            </a:r>
            <a:br>
              <a:rPr lang="en-US" b="1" dirty="0">
                <a:solidFill>
                  <a:schemeClr val="bg1"/>
                </a:solidFill>
                <a:latin typeface="Times New Roman" panose="02020603050405020304" pitchFamily="18" charset="0"/>
                <a:cs typeface="Times New Roman" panose="02020603050405020304" pitchFamily="18" charset="0"/>
              </a:rPr>
            </a:br>
            <a:r>
              <a:rPr lang="en-US" b="1" dirty="0">
                <a:solidFill>
                  <a:schemeClr val="bg1"/>
                </a:solidFill>
                <a:latin typeface="Times New Roman" panose="02020603050405020304" pitchFamily="18" charset="0"/>
                <a:cs typeface="Times New Roman" panose="02020603050405020304" pitchFamily="18" charset="0"/>
              </a:rPr>
              <a:t>Mission Statement Draft  </a:t>
            </a:r>
          </a:p>
        </p:txBody>
      </p:sp>
      <p:sp>
        <p:nvSpPr>
          <p:cNvPr id="3" name="Subtitle 2">
            <a:extLst>
              <a:ext uri="{FF2B5EF4-FFF2-40B4-BE49-F238E27FC236}">
                <a16:creationId xmlns:a16="http://schemas.microsoft.com/office/drawing/2014/main" id="{50330664-C6DA-4F36-A637-68703BA449BD}"/>
              </a:ext>
            </a:extLst>
          </p:cNvPr>
          <p:cNvSpPr>
            <a:spLocks noGrp="1"/>
          </p:cNvSpPr>
          <p:nvPr>
            <p:ph type="subTitle" idx="1"/>
          </p:nvPr>
        </p:nvSpPr>
        <p:spPr>
          <a:xfrm>
            <a:off x="1524000" y="4285899"/>
            <a:ext cx="9144000" cy="1559529"/>
          </a:xfrm>
        </p:spPr>
        <p:txBody>
          <a:bodyPr>
            <a:normAutofit/>
          </a:bodyPr>
          <a:lstStyle/>
          <a:p>
            <a:r>
              <a:rPr lang="en-US" sz="3200" dirty="0">
                <a:solidFill>
                  <a:schemeClr val="bg1"/>
                </a:solidFill>
                <a:latin typeface="Times New Roman" panose="02020603050405020304" pitchFamily="18" charset="0"/>
                <a:cs typeface="Times New Roman" panose="02020603050405020304" pitchFamily="18" charset="0"/>
              </a:rPr>
              <a:t>Social Justice Group #4</a:t>
            </a:r>
          </a:p>
        </p:txBody>
      </p:sp>
    </p:spTree>
    <p:extLst>
      <p:ext uri="{BB962C8B-B14F-4D97-AF65-F5344CB8AC3E}">
        <p14:creationId xmlns:p14="http://schemas.microsoft.com/office/powerpoint/2010/main" val="749293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5F958-526C-4CE5-9AA7-E91D04AE3A84}"/>
              </a:ext>
            </a:extLst>
          </p:cNvPr>
          <p:cNvSpPr>
            <a:spLocks noGrp="1"/>
          </p:cNvSpPr>
          <p:nvPr>
            <p:ph type="title"/>
          </p:nvPr>
        </p:nvSpPr>
        <p:spPr/>
        <p:txBody>
          <a:bodyPr/>
          <a:lstStyle/>
          <a:p>
            <a:pPr algn="ctr"/>
            <a:r>
              <a:rPr lang="en-US" b="1" dirty="0">
                <a:solidFill>
                  <a:schemeClr val="bg1"/>
                </a:solidFill>
                <a:latin typeface="Times New Roman" panose="02020603050405020304" pitchFamily="18" charset="0"/>
                <a:cs typeface="Times New Roman" panose="02020603050405020304" pitchFamily="18" charset="0"/>
              </a:rPr>
              <a:t>Agenda</a:t>
            </a:r>
          </a:p>
        </p:txBody>
      </p:sp>
      <p:sp>
        <p:nvSpPr>
          <p:cNvPr id="3" name="Content Placeholder 2">
            <a:extLst>
              <a:ext uri="{FF2B5EF4-FFF2-40B4-BE49-F238E27FC236}">
                <a16:creationId xmlns:a16="http://schemas.microsoft.com/office/drawing/2014/main" id="{6507A723-C594-4734-A0BC-7841EB6B4ACB}"/>
              </a:ext>
            </a:extLst>
          </p:cNvPr>
          <p:cNvSpPr>
            <a:spLocks noGrp="1"/>
          </p:cNvSpPr>
          <p:nvPr>
            <p:ph idx="1"/>
          </p:nvPr>
        </p:nvSpPr>
        <p:spPr>
          <a:xfrm>
            <a:off x="330979" y="2530026"/>
            <a:ext cx="11713296" cy="4162483"/>
          </a:xfrm>
        </p:spPr>
        <p:txBody>
          <a:bodyPr>
            <a:normAutofit/>
          </a:bodyPr>
          <a:lstStyle/>
          <a:p>
            <a:r>
              <a:rPr lang="en-US" sz="2400" dirty="0" smtClean="0">
                <a:solidFill>
                  <a:schemeClr val="bg1"/>
                </a:solidFill>
                <a:latin typeface="Times New Roman" panose="02020603050405020304" pitchFamily="18" charset="0"/>
                <a:cs typeface="Times New Roman" panose="02020603050405020304" pitchFamily="18" charset="0"/>
              </a:rPr>
              <a:t>Timeline</a:t>
            </a:r>
            <a:endParaRPr lang="en-US" sz="2400" dirty="0">
              <a:solidFill>
                <a:schemeClr val="bg1"/>
              </a:solidFill>
              <a:latin typeface="Times New Roman" panose="02020603050405020304" pitchFamily="18" charset="0"/>
              <a:cs typeface="Times New Roman" panose="02020603050405020304" pitchFamily="18" charset="0"/>
            </a:endParaRPr>
          </a:p>
          <a:p>
            <a:r>
              <a:rPr lang="en-US" sz="2400" dirty="0">
                <a:solidFill>
                  <a:schemeClr val="bg1"/>
                </a:solidFill>
                <a:latin typeface="Times New Roman" panose="02020603050405020304" pitchFamily="18" charset="0"/>
                <a:cs typeface="Times New Roman" panose="02020603050405020304" pitchFamily="18" charset="0"/>
              </a:rPr>
              <a:t>Accrediting Commission for Community and Junior Colleges (ACCJC) requirements</a:t>
            </a:r>
          </a:p>
          <a:p>
            <a:r>
              <a:rPr lang="en-US" sz="2400" dirty="0" smtClean="0">
                <a:solidFill>
                  <a:schemeClr val="bg1"/>
                </a:solidFill>
                <a:latin typeface="Times New Roman" panose="02020603050405020304" pitchFamily="18" charset="0"/>
                <a:cs typeface="Times New Roman" panose="02020603050405020304" pitchFamily="18" charset="0"/>
              </a:rPr>
              <a:t>Draft </a:t>
            </a:r>
            <a:r>
              <a:rPr lang="en-US" sz="2400" dirty="0">
                <a:solidFill>
                  <a:schemeClr val="bg1"/>
                </a:solidFill>
                <a:latin typeface="Times New Roman" panose="02020603050405020304" pitchFamily="18" charset="0"/>
                <a:cs typeface="Times New Roman" panose="02020603050405020304" pitchFamily="18" charset="0"/>
              </a:rPr>
              <a:t>Mission </a:t>
            </a:r>
            <a:r>
              <a:rPr lang="en-US" sz="2400" dirty="0" smtClean="0">
                <a:solidFill>
                  <a:schemeClr val="bg1"/>
                </a:solidFill>
                <a:latin typeface="Times New Roman" panose="02020603050405020304" pitchFamily="18" charset="0"/>
                <a:cs typeface="Times New Roman" panose="02020603050405020304" pitchFamily="18" charset="0"/>
              </a:rPr>
              <a:t>Statement</a:t>
            </a:r>
          </a:p>
          <a:p>
            <a:r>
              <a:rPr lang="en-US" sz="2400" dirty="0" smtClean="0">
                <a:solidFill>
                  <a:schemeClr val="bg1"/>
                </a:solidFill>
                <a:latin typeface="Times New Roman" panose="02020603050405020304" pitchFamily="18" charset="0"/>
                <a:cs typeface="Times New Roman" panose="02020603050405020304" pitchFamily="18" charset="0"/>
              </a:rPr>
              <a:t>Compared Mission Statements</a:t>
            </a:r>
          </a:p>
          <a:p>
            <a:r>
              <a:rPr lang="en-US" sz="2400" dirty="0" smtClean="0">
                <a:solidFill>
                  <a:schemeClr val="bg1"/>
                </a:solidFill>
                <a:latin typeface="Times New Roman" panose="02020603050405020304" pitchFamily="18" charset="0"/>
                <a:cs typeface="Times New Roman" panose="02020603050405020304" pitchFamily="18" charset="0"/>
              </a:rPr>
              <a:t>Suggestions</a:t>
            </a:r>
          </a:p>
          <a:p>
            <a:endParaRPr lang="en-US"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5598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037AA-57FC-43EB-8052-67A79ED2CE0E}"/>
              </a:ext>
            </a:extLst>
          </p:cNvPr>
          <p:cNvSpPr>
            <a:spLocks noGrp="1"/>
          </p:cNvSpPr>
          <p:nvPr>
            <p:ph type="title"/>
          </p:nvPr>
        </p:nvSpPr>
        <p:spPr/>
        <p:txBody>
          <a:bodyPr/>
          <a:lstStyle/>
          <a:p>
            <a:pPr algn="ctr"/>
            <a:r>
              <a:rPr lang="en-US" b="1" dirty="0">
                <a:solidFill>
                  <a:schemeClr val="bg1"/>
                </a:solidFill>
                <a:latin typeface="Times New Roman" panose="02020603050405020304" pitchFamily="18" charset="0"/>
                <a:cs typeface="Times New Roman" panose="02020603050405020304" pitchFamily="18" charset="0"/>
              </a:rPr>
              <a:t>Timeline</a:t>
            </a:r>
          </a:p>
        </p:txBody>
      </p:sp>
      <p:sp>
        <p:nvSpPr>
          <p:cNvPr id="3" name="Content Placeholder 2">
            <a:extLst>
              <a:ext uri="{FF2B5EF4-FFF2-40B4-BE49-F238E27FC236}">
                <a16:creationId xmlns:a16="http://schemas.microsoft.com/office/drawing/2014/main" id="{D3BE412D-2A71-43EB-B30D-B5572730A561}"/>
              </a:ext>
            </a:extLst>
          </p:cNvPr>
          <p:cNvSpPr>
            <a:spLocks noGrp="1"/>
          </p:cNvSpPr>
          <p:nvPr>
            <p:ph idx="1"/>
          </p:nvPr>
        </p:nvSpPr>
        <p:spPr>
          <a:xfrm>
            <a:off x="106587" y="2737590"/>
            <a:ext cx="12038665" cy="4039068"/>
          </a:xfrm>
        </p:spPr>
        <p:txBody>
          <a:bodyPr>
            <a:normAutofit fontScale="85000" lnSpcReduction="10000"/>
          </a:bodyPr>
          <a:lstStyle/>
          <a:p>
            <a:r>
              <a:rPr lang="en-US" sz="2600" dirty="0">
                <a:solidFill>
                  <a:schemeClr val="bg1"/>
                </a:solidFill>
                <a:latin typeface="Times New Roman" panose="02020603050405020304" pitchFamily="18" charset="0"/>
                <a:cs typeface="Times New Roman" panose="02020603050405020304" pitchFamily="18" charset="0"/>
              </a:rPr>
              <a:t>The Social Justice group was charged by the College to develop a new mission statement in January 2021.</a:t>
            </a:r>
          </a:p>
          <a:p>
            <a:r>
              <a:rPr lang="en-US" sz="2600" dirty="0">
                <a:solidFill>
                  <a:schemeClr val="bg1"/>
                </a:solidFill>
                <a:latin typeface="Times New Roman" panose="02020603050405020304" pitchFamily="18" charset="0"/>
                <a:cs typeface="Times New Roman" panose="02020603050405020304" pitchFamily="18" charset="0"/>
              </a:rPr>
              <a:t>Social Justice group first met on February 2, 2021 to discuss our college’s mission statement. Our group is comprised of Administrators, Faculty and Classified Staff.</a:t>
            </a:r>
          </a:p>
          <a:p>
            <a:r>
              <a:rPr lang="en-US" sz="2600" dirty="0">
                <a:solidFill>
                  <a:schemeClr val="bg1"/>
                </a:solidFill>
                <a:latin typeface="Times New Roman" panose="02020603050405020304" pitchFamily="18" charset="0"/>
                <a:cs typeface="Times New Roman" panose="02020603050405020304" pitchFamily="18" charset="0"/>
              </a:rPr>
              <a:t>Our second meeting on March 2, 2021 reconvened with further dialogue and planning on elements that include equity, social justice, inclusion, diversity and follow ACCJC requirements. </a:t>
            </a:r>
          </a:p>
          <a:p>
            <a:r>
              <a:rPr lang="en-US" sz="2600" dirty="0">
                <a:solidFill>
                  <a:schemeClr val="bg1"/>
                </a:solidFill>
                <a:latin typeface="Times New Roman" panose="02020603050405020304" pitchFamily="18" charset="0"/>
                <a:cs typeface="Times New Roman" panose="02020603050405020304" pitchFamily="18" charset="0"/>
              </a:rPr>
              <a:t>A workgroup was formed that was led by Dr. Priscilla Mora, Dr. Khushnur Dadabhoy, Allison Barton and Erin Dilley and met on March 8, 2021.</a:t>
            </a:r>
          </a:p>
          <a:p>
            <a:r>
              <a:rPr lang="en-US" sz="2600" dirty="0">
                <a:solidFill>
                  <a:schemeClr val="bg1"/>
                </a:solidFill>
                <a:latin typeface="Times New Roman" panose="02020603050405020304" pitchFamily="18" charset="0"/>
                <a:cs typeface="Times New Roman" panose="02020603050405020304" pitchFamily="18" charset="0"/>
              </a:rPr>
              <a:t>On March 9, 2021, the Social Justice group meet and reviewed the draft.  All present members were in favor to endorse the draft mission statement. </a:t>
            </a:r>
            <a:endParaRPr lang="en-US" sz="2600" dirty="0" smtClean="0">
              <a:solidFill>
                <a:schemeClr val="bg1"/>
              </a:solidFill>
              <a:latin typeface="Times New Roman" panose="02020603050405020304" pitchFamily="18" charset="0"/>
              <a:cs typeface="Times New Roman" panose="02020603050405020304" pitchFamily="18" charset="0"/>
            </a:endParaRPr>
          </a:p>
          <a:p>
            <a:r>
              <a:rPr lang="en-US" dirty="0">
                <a:solidFill>
                  <a:schemeClr val="bg1"/>
                </a:solidFill>
                <a:latin typeface="Times New Roman" panose="02020603050405020304" pitchFamily="18" charset="0"/>
                <a:cs typeface="Times New Roman" panose="02020603050405020304" pitchFamily="18" charset="0"/>
              </a:rPr>
              <a:t>Presented to Academic Senate, </a:t>
            </a:r>
            <a:r>
              <a:rPr lang="en-US" dirty="0" smtClean="0">
                <a:solidFill>
                  <a:schemeClr val="bg1"/>
                </a:solidFill>
                <a:latin typeface="Times New Roman" panose="02020603050405020304" pitchFamily="18" charset="0"/>
                <a:cs typeface="Times New Roman" panose="02020603050405020304" pitchFamily="18" charset="0"/>
              </a:rPr>
              <a:t>Classified Senate, </a:t>
            </a:r>
            <a:r>
              <a:rPr lang="en-US" dirty="0" err="1" smtClean="0">
                <a:solidFill>
                  <a:schemeClr val="bg1"/>
                </a:solidFill>
                <a:latin typeface="Times New Roman" panose="02020603050405020304" pitchFamily="18" charset="0"/>
                <a:cs typeface="Times New Roman" panose="02020603050405020304" pitchFamily="18" charset="0"/>
              </a:rPr>
              <a:t>EdCap</a:t>
            </a:r>
            <a:r>
              <a:rPr lang="en-US" dirty="0">
                <a:solidFill>
                  <a:schemeClr val="bg1"/>
                </a:solidFill>
                <a:latin typeface="Times New Roman" panose="02020603050405020304" pitchFamily="18" charset="0"/>
                <a:cs typeface="Times New Roman" panose="02020603050405020304" pitchFamily="18" charset="0"/>
              </a:rPr>
              <a:t>, </a:t>
            </a:r>
            <a:r>
              <a:rPr lang="en-US" dirty="0" smtClean="0">
                <a:solidFill>
                  <a:schemeClr val="bg1"/>
                </a:solidFill>
                <a:latin typeface="Times New Roman" panose="02020603050405020304" pitchFamily="18" charset="0"/>
                <a:cs typeface="Times New Roman" panose="02020603050405020304" pitchFamily="18" charset="0"/>
              </a:rPr>
              <a:t>Consultation </a:t>
            </a:r>
            <a:r>
              <a:rPr lang="en-US" dirty="0">
                <a:solidFill>
                  <a:schemeClr val="bg1"/>
                </a:solidFill>
                <a:latin typeface="Times New Roman" panose="02020603050405020304" pitchFamily="18" charset="0"/>
                <a:cs typeface="Times New Roman" panose="02020603050405020304" pitchFamily="18" charset="0"/>
              </a:rPr>
              <a:t>Council, ASMC, Student Services Council</a:t>
            </a:r>
            <a:r>
              <a:rPr lang="en-US" dirty="0" smtClean="0">
                <a:solidFill>
                  <a:schemeClr val="bg1"/>
                </a:solidFill>
                <a:latin typeface="Times New Roman" panose="02020603050405020304" pitchFamily="18" charset="0"/>
                <a:cs typeface="Times New Roman" panose="02020603050405020304" pitchFamily="18" charset="0"/>
              </a:rPr>
              <a:t>, and </a:t>
            </a:r>
            <a:r>
              <a:rPr lang="en-US" dirty="0">
                <a:solidFill>
                  <a:schemeClr val="bg1"/>
                </a:solidFill>
                <a:latin typeface="Times New Roman" panose="02020603050405020304" pitchFamily="18" charset="0"/>
                <a:cs typeface="Times New Roman" panose="02020603050405020304" pitchFamily="18" charset="0"/>
              </a:rPr>
              <a:t>the Counseling </a:t>
            </a:r>
            <a:r>
              <a:rPr lang="en-US" dirty="0" smtClean="0">
                <a:solidFill>
                  <a:schemeClr val="bg1"/>
                </a:solidFill>
                <a:latin typeface="Times New Roman" panose="02020603050405020304" pitchFamily="18" charset="0"/>
                <a:cs typeface="Times New Roman" panose="02020603050405020304" pitchFamily="18" charset="0"/>
              </a:rPr>
              <a:t>Department and the President’s Update.</a:t>
            </a:r>
            <a:endParaRPr lang="en-US" dirty="0">
              <a:solidFill>
                <a:schemeClr val="bg1"/>
              </a:solidFill>
              <a:latin typeface="Times New Roman" panose="02020603050405020304" pitchFamily="18" charset="0"/>
              <a:cs typeface="Times New Roman" panose="02020603050405020304" pitchFamily="18" charset="0"/>
            </a:endParaRPr>
          </a:p>
          <a:p>
            <a:endParaRPr lang="en-US" sz="2600" dirty="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endParaRPr>
          </a:p>
        </p:txBody>
      </p:sp>
    </p:spTree>
    <p:extLst>
      <p:ext uri="{BB962C8B-B14F-4D97-AF65-F5344CB8AC3E}">
        <p14:creationId xmlns:p14="http://schemas.microsoft.com/office/powerpoint/2010/main" val="2453067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B3437-B3C9-475C-AF80-753E7C6830D0}"/>
              </a:ext>
            </a:extLst>
          </p:cNvPr>
          <p:cNvSpPr>
            <a:spLocks noGrp="1"/>
          </p:cNvSpPr>
          <p:nvPr>
            <p:ph type="title"/>
          </p:nvPr>
        </p:nvSpPr>
        <p:spPr/>
        <p:txBody>
          <a:bodyPr/>
          <a:lstStyle/>
          <a:p>
            <a:pPr algn="ctr"/>
            <a:r>
              <a:rPr lang="en-US" b="1" dirty="0">
                <a:solidFill>
                  <a:schemeClr val="bg1"/>
                </a:solidFill>
                <a:latin typeface="Times New Roman" panose="02020603050405020304" pitchFamily="18" charset="0"/>
                <a:cs typeface="Times New Roman" panose="02020603050405020304" pitchFamily="18" charset="0"/>
              </a:rPr>
              <a:t>ACCJC requirements </a:t>
            </a:r>
          </a:p>
        </p:txBody>
      </p:sp>
      <p:sp>
        <p:nvSpPr>
          <p:cNvPr id="3" name="Content Placeholder 2">
            <a:extLst>
              <a:ext uri="{FF2B5EF4-FFF2-40B4-BE49-F238E27FC236}">
                <a16:creationId xmlns:a16="http://schemas.microsoft.com/office/drawing/2014/main" id="{814ACAF0-C493-44E5-930D-AD5C393E93ED}"/>
              </a:ext>
            </a:extLst>
          </p:cNvPr>
          <p:cNvSpPr>
            <a:spLocks noGrp="1"/>
          </p:cNvSpPr>
          <p:nvPr>
            <p:ph idx="1"/>
          </p:nvPr>
        </p:nvSpPr>
        <p:spPr>
          <a:xfrm>
            <a:off x="415125" y="2114901"/>
            <a:ext cx="11191583" cy="4297118"/>
          </a:xfrm>
        </p:spPr>
        <p:txBody>
          <a:bodyPr>
            <a:normAutofit lnSpcReduction="10000"/>
          </a:bodyPr>
          <a:lstStyle/>
          <a:p>
            <a:pPr marL="0" indent="0">
              <a:buNone/>
            </a:pPr>
            <a:r>
              <a:rPr lang="en-US" dirty="0">
                <a:solidFill>
                  <a:schemeClr val="bg1"/>
                </a:solidFill>
              </a:rPr>
              <a:t>• </a:t>
            </a:r>
            <a:r>
              <a:rPr lang="en-US" dirty="0">
                <a:solidFill>
                  <a:schemeClr val="bg1"/>
                </a:solidFill>
                <a:latin typeface="Times New Roman" panose="02020603050405020304" pitchFamily="18" charset="0"/>
                <a:cs typeface="Times New Roman" panose="02020603050405020304" pitchFamily="18" charset="0"/>
              </a:rPr>
              <a:t>Purpose</a:t>
            </a:r>
          </a:p>
          <a:p>
            <a:pPr marL="0" indent="0">
              <a:buNone/>
            </a:pPr>
            <a:r>
              <a:rPr lang="en-US" dirty="0">
                <a:solidFill>
                  <a:schemeClr val="bg1"/>
                </a:solidFill>
                <a:latin typeface="Times New Roman" panose="02020603050405020304" pitchFamily="18" charset="0"/>
                <a:cs typeface="Times New Roman" panose="02020603050405020304" pitchFamily="18" charset="0"/>
              </a:rPr>
              <a:t>• Intended Student Population </a:t>
            </a:r>
          </a:p>
          <a:p>
            <a:pPr marL="0" indent="0">
              <a:buNone/>
            </a:pPr>
            <a:r>
              <a:rPr lang="en-US" dirty="0">
                <a:solidFill>
                  <a:schemeClr val="bg1"/>
                </a:solidFill>
                <a:latin typeface="Times New Roman" panose="02020603050405020304" pitchFamily="18" charset="0"/>
                <a:cs typeface="Times New Roman" panose="02020603050405020304" pitchFamily="18" charset="0"/>
              </a:rPr>
              <a:t>• Types of degrees and credentials</a:t>
            </a:r>
          </a:p>
          <a:p>
            <a:pPr marL="0" indent="0">
              <a:buNone/>
            </a:pPr>
            <a:r>
              <a:rPr lang="en-US" dirty="0">
                <a:solidFill>
                  <a:schemeClr val="bg1"/>
                </a:solidFill>
                <a:latin typeface="Times New Roman" panose="02020603050405020304" pitchFamily="18" charset="0"/>
                <a:cs typeface="Times New Roman" panose="02020603050405020304" pitchFamily="18" charset="0"/>
              </a:rPr>
              <a:t>• Commitment to student learning/achievement </a:t>
            </a:r>
          </a:p>
          <a:p>
            <a:endParaRPr lang="en-US" dirty="0">
              <a:solidFill>
                <a:schemeClr val="bg1"/>
              </a:solidFill>
              <a:latin typeface="Times New Roman" panose="02020603050405020304" pitchFamily="18" charset="0"/>
              <a:cs typeface="Times New Roman" panose="02020603050405020304" pitchFamily="18" charset="0"/>
            </a:endParaRPr>
          </a:p>
          <a:p>
            <a:pPr marL="0" indent="0">
              <a:buNone/>
            </a:pPr>
            <a:r>
              <a:rPr lang="en-US" dirty="0">
                <a:solidFill>
                  <a:schemeClr val="bg1"/>
                </a:solidFill>
                <a:latin typeface="Times New Roman" panose="02020603050405020304" pitchFamily="18" charset="0"/>
                <a:cs typeface="Times New Roman" panose="02020603050405020304" pitchFamily="18" charset="0"/>
              </a:rPr>
              <a:t>For reference, here is the full language (page 35 of the Guide to Institutional Self-Evaluation </a:t>
            </a:r>
          </a:p>
          <a:p>
            <a:pPr marL="0" indent="0">
              <a:buNone/>
            </a:pPr>
            <a:r>
              <a:rPr lang="en-US" dirty="0">
                <a:solidFill>
                  <a:schemeClr val="bg1"/>
                </a:solidFill>
                <a:latin typeface="Times New Roman" panose="02020603050405020304" pitchFamily="18" charset="0"/>
                <a:cs typeface="Times New Roman" panose="02020603050405020304" pitchFamily="18" charset="0"/>
                <a:hlinkClick r:id="rId3">
                  <a:extLst>
                    <a:ext uri="{A12FA001-AC4F-418D-AE19-62706E023703}">
                      <ahyp:hlinkClr xmlns="" xmlns:ahyp="http://schemas.microsoft.com/office/drawing/2018/hyperlinkcolor" val="tx"/>
                    </a:ext>
                  </a:extLst>
                </a:hlinkClick>
              </a:rPr>
              <a:t>https://accjc.org/wp-content/uploads/Guide-to-Institutional-Self-Evaluation-Improvement-Peer-Review_Jan2020.pdf</a:t>
            </a:r>
            <a:endParaRPr lang="en-US" dirty="0">
              <a:solidFill>
                <a:schemeClr val="bg1"/>
              </a:solidFill>
              <a:latin typeface="Times New Roman" panose="02020603050405020304" pitchFamily="18" charset="0"/>
              <a:cs typeface="Times New Roman" panose="02020603050405020304" pitchFamily="18" charset="0"/>
            </a:endParaRP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71523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691E8-700A-49BD-97AE-B7121225678F}"/>
              </a:ext>
            </a:extLst>
          </p:cNvPr>
          <p:cNvSpPr>
            <a:spLocks noGrp="1"/>
          </p:cNvSpPr>
          <p:nvPr>
            <p:ph type="title"/>
          </p:nvPr>
        </p:nvSpPr>
        <p:spPr/>
        <p:txBody>
          <a:bodyPr/>
          <a:lstStyle/>
          <a:p>
            <a:pPr algn="ctr"/>
            <a:r>
              <a:rPr lang="en-US" b="1" dirty="0">
                <a:solidFill>
                  <a:schemeClr val="bg1"/>
                </a:solidFill>
                <a:latin typeface="Times New Roman" panose="02020603050405020304" pitchFamily="18" charset="0"/>
                <a:cs typeface="Times New Roman" panose="02020603050405020304" pitchFamily="18" charset="0"/>
              </a:rPr>
              <a:t>Draft Mission Statement </a:t>
            </a:r>
          </a:p>
        </p:txBody>
      </p:sp>
      <p:sp>
        <p:nvSpPr>
          <p:cNvPr id="3" name="Content Placeholder 2">
            <a:extLst>
              <a:ext uri="{FF2B5EF4-FFF2-40B4-BE49-F238E27FC236}">
                <a16:creationId xmlns:a16="http://schemas.microsoft.com/office/drawing/2014/main" id="{E7944865-1472-4981-AC09-221A2C3A6DAB}"/>
              </a:ext>
            </a:extLst>
          </p:cNvPr>
          <p:cNvSpPr>
            <a:spLocks noGrp="1"/>
          </p:cNvSpPr>
          <p:nvPr>
            <p:ph idx="1"/>
          </p:nvPr>
        </p:nvSpPr>
        <p:spPr>
          <a:xfrm>
            <a:off x="142875" y="2693195"/>
            <a:ext cx="11980069" cy="2957512"/>
          </a:xfrm>
        </p:spPr>
        <p:txBody>
          <a:bodyPr>
            <a:normAutofit/>
          </a:bodyPr>
          <a:lstStyle/>
          <a:p>
            <a:pPr marL="0" indent="0">
              <a:buNone/>
            </a:pPr>
            <a:r>
              <a:rPr lang="en-US" sz="2400" dirty="0">
                <a:solidFill>
                  <a:schemeClr val="bg1"/>
                </a:solidFill>
                <a:latin typeface="Times New Roman" panose="02020603050405020304" pitchFamily="18" charset="0"/>
                <a:cs typeface="Times New Roman" panose="02020603050405020304" pitchFamily="18" charset="0"/>
              </a:rPr>
              <a:t>Grounded in equity, social justice, and </a:t>
            </a:r>
            <a:r>
              <a:rPr lang="en-US" sz="2400">
                <a:solidFill>
                  <a:schemeClr val="bg1"/>
                </a:solidFill>
                <a:latin typeface="Times New Roman" panose="02020603050405020304" pitchFamily="18" charset="0"/>
                <a:cs typeface="Times New Roman" panose="02020603050405020304" pitchFamily="18" charset="0"/>
              </a:rPr>
              <a:t>a </a:t>
            </a:r>
            <a:r>
              <a:rPr lang="en-US" sz="2400" smtClean="0">
                <a:solidFill>
                  <a:schemeClr val="bg1"/>
                </a:solidFill>
                <a:latin typeface="Times New Roman" panose="02020603050405020304" pitchFamily="18" charset="0"/>
                <a:cs typeface="Times New Roman" panose="02020603050405020304" pitchFamily="18" charset="0"/>
              </a:rPr>
              <a:t>students first </a:t>
            </a:r>
            <a:r>
              <a:rPr lang="en-US" sz="2400" dirty="0">
                <a:solidFill>
                  <a:schemeClr val="bg1"/>
                </a:solidFill>
                <a:latin typeface="Times New Roman" panose="02020603050405020304" pitchFamily="18" charset="0"/>
                <a:cs typeface="Times New Roman" panose="02020603050405020304" pitchFamily="18" charset="0"/>
              </a:rPr>
              <a:t>philosophy, Moorpark College values diverse communities. We empower learners from local, national, and global backgrounds to complete their degree, certificate, transfer, and career education goals. Through </a:t>
            </a:r>
            <a:r>
              <a:rPr lang="en-US" sz="2400" dirty="0" smtClean="0">
                <a:solidFill>
                  <a:schemeClr val="bg1"/>
                </a:solidFill>
                <a:latin typeface="Times New Roman" panose="02020603050405020304" pitchFamily="18" charset="0"/>
                <a:cs typeface="Times New Roman" panose="02020603050405020304" pitchFamily="18" charset="0"/>
              </a:rPr>
              <a:t>the integration of innovative instruction </a:t>
            </a:r>
            <a:r>
              <a:rPr lang="en-US" sz="2400" dirty="0">
                <a:solidFill>
                  <a:schemeClr val="bg1"/>
                </a:solidFill>
                <a:latin typeface="Times New Roman" panose="02020603050405020304" pitchFamily="18" charset="0"/>
                <a:cs typeface="Times New Roman" panose="02020603050405020304" pitchFamily="18" charset="0"/>
              </a:rPr>
              <a:t>and customized student support, our programs are designed to achieve equitable outcomes.</a:t>
            </a:r>
          </a:p>
        </p:txBody>
      </p:sp>
    </p:spTree>
    <p:extLst>
      <p:ext uri="{BB962C8B-B14F-4D97-AF65-F5344CB8AC3E}">
        <p14:creationId xmlns:p14="http://schemas.microsoft.com/office/powerpoint/2010/main" val="1152041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691E8-700A-49BD-97AE-B7121225678F}"/>
              </a:ext>
            </a:extLst>
          </p:cNvPr>
          <p:cNvSpPr>
            <a:spLocks noGrp="1"/>
          </p:cNvSpPr>
          <p:nvPr>
            <p:ph type="title"/>
          </p:nvPr>
        </p:nvSpPr>
        <p:spPr/>
        <p:txBody>
          <a:bodyPr/>
          <a:lstStyle/>
          <a:p>
            <a:pPr algn="ctr"/>
            <a:r>
              <a:rPr lang="en-US" b="1" dirty="0">
                <a:solidFill>
                  <a:schemeClr val="bg1"/>
                </a:solidFill>
                <a:latin typeface="Times New Roman" panose="02020603050405020304" pitchFamily="18" charset="0"/>
                <a:cs typeface="Times New Roman" panose="02020603050405020304" pitchFamily="18" charset="0"/>
              </a:rPr>
              <a:t>Draft Mission Statement </a:t>
            </a:r>
          </a:p>
        </p:txBody>
      </p:sp>
      <p:sp>
        <p:nvSpPr>
          <p:cNvPr id="3" name="Content Placeholder 2">
            <a:extLst>
              <a:ext uri="{FF2B5EF4-FFF2-40B4-BE49-F238E27FC236}">
                <a16:creationId xmlns:a16="http://schemas.microsoft.com/office/drawing/2014/main" id="{E7944865-1472-4981-AC09-221A2C3A6DAB}"/>
              </a:ext>
            </a:extLst>
          </p:cNvPr>
          <p:cNvSpPr>
            <a:spLocks noGrp="1"/>
          </p:cNvSpPr>
          <p:nvPr>
            <p:ph idx="1"/>
          </p:nvPr>
        </p:nvSpPr>
        <p:spPr>
          <a:xfrm>
            <a:off x="142875" y="2693194"/>
            <a:ext cx="11980069" cy="3433285"/>
          </a:xfrm>
        </p:spPr>
        <p:txBody>
          <a:bodyPr>
            <a:normAutofit fontScale="70000" lnSpcReduction="20000"/>
          </a:bodyPr>
          <a:lstStyle/>
          <a:p>
            <a:pPr marL="0" indent="0" algn="ctr">
              <a:buNone/>
            </a:pPr>
            <a:endParaRPr lang="en-US" sz="2400" dirty="0" smtClean="0">
              <a:solidFill>
                <a:schemeClr val="bg1"/>
              </a:solidFill>
              <a:latin typeface="Times New Roman" panose="02020603050405020304" pitchFamily="18" charset="0"/>
              <a:cs typeface="Times New Roman" panose="02020603050405020304" pitchFamily="18" charset="0"/>
            </a:endParaRPr>
          </a:p>
          <a:p>
            <a:pPr marL="0" indent="0" algn="ctr">
              <a:buNone/>
            </a:pPr>
            <a:r>
              <a:rPr lang="en-US" b="1" dirty="0">
                <a:solidFill>
                  <a:schemeClr val="bg1"/>
                </a:solidFill>
                <a:latin typeface="Times New Roman" panose="02020603050405020304" pitchFamily="18" charset="0"/>
                <a:cs typeface="Times New Roman" panose="02020603050405020304" pitchFamily="18" charset="0"/>
              </a:rPr>
              <a:t>Current Mission Statement</a:t>
            </a:r>
          </a:p>
          <a:p>
            <a:pPr marL="0" indent="0" algn="ctr">
              <a:buNone/>
            </a:pPr>
            <a:r>
              <a:rPr lang="en-US" dirty="0">
                <a:solidFill>
                  <a:schemeClr val="bg1"/>
                </a:solidFill>
                <a:latin typeface="Times New Roman" panose="02020603050405020304" pitchFamily="18" charset="0"/>
                <a:cs typeface="Times New Roman" panose="02020603050405020304" pitchFamily="18" charset="0"/>
              </a:rPr>
              <a:t>With a "students first" philosophy, Moorpark College empowers its diverse community of learners to complete their goals for academic transfer, basic skills, and career education. Moorpark College integrates instruction and student services, collaborates with industry and educational partners, and promotes a global perspective.</a:t>
            </a:r>
          </a:p>
          <a:p>
            <a:pPr marL="0" indent="0" algn="ctr">
              <a:buNone/>
            </a:pPr>
            <a:endParaRPr lang="en-US" sz="2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en-US" sz="2900" b="1" dirty="0" smtClean="0">
                <a:solidFill>
                  <a:schemeClr val="bg1"/>
                </a:solidFill>
                <a:latin typeface="Times New Roman" panose="02020603050405020304" pitchFamily="18" charset="0"/>
                <a:cs typeface="Times New Roman" panose="02020603050405020304" pitchFamily="18" charset="0"/>
              </a:rPr>
              <a:t>Draft Mission Statement</a:t>
            </a:r>
          </a:p>
          <a:p>
            <a:pPr marL="0" indent="0" algn="ctr">
              <a:buNone/>
            </a:pPr>
            <a:r>
              <a:rPr lang="en-US" sz="3200" dirty="0">
                <a:solidFill>
                  <a:schemeClr val="bg1"/>
                </a:solidFill>
                <a:latin typeface="Times New Roman" panose="02020603050405020304" pitchFamily="18" charset="0"/>
                <a:cs typeface="Times New Roman" panose="02020603050405020304" pitchFamily="18" charset="0"/>
              </a:rPr>
              <a:t>Grounded in equity, social justice, and a “students first” philosophy, Moorpark College values diverse communities. We empower learners from local, national, and global backgrounds to complete their degree, certificate, transfer, and career education goals. Through the integration of innovative instruction and customized student support, our programs are designed to achieve equitable outcomes.</a:t>
            </a:r>
          </a:p>
        </p:txBody>
      </p:sp>
    </p:spTree>
    <p:extLst>
      <p:ext uri="{BB962C8B-B14F-4D97-AF65-F5344CB8AC3E}">
        <p14:creationId xmlns:p14="http://schemas.microsoft.com/office/powerpoint/2010/main" val="1781416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691E8-700A-49BD-97AE-B7121225678F}"/>
              </a:ext>
            </a:extLst>
          </p:cNvPr>
          <p:cNvSpPr>
            <a:spLocks noGrp="1"/>
          </p:cNvSpPr>
          <p:nvPr>
            <p:ph type="title"/>
          </p:nvPr>
        </p:nvSpPr>
        <p:spPr/>
        <p:txBody>
          <a:bodyPr/>
          <a:lstStyle/>
          <a:p>
            <a:pPr algn="ctr"/>
            <a:r>
              <a:rPr lang="en-US" b="1" dirty="0" smtClean="0">
                <a:solidFill>
                  <a:schemeClr val="bg1"/>
                </a:solidFill>
                <a:latin typeface="Times New Roman" panose="02020603050405020304" pitchFamily="18" charset="0"/>
                <a:cs typeface="Times New Roman" panose="02020603050405020304" pitchFamily="18" charset="0"/>
              </a:rPr>
              <a:t>Comments and Suggestions</a:t>
            </a:r>
            <a:endParaRPr lang="en-US" b="1"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7944865-1472-4981-AC09-221A2C3A6DAB}"/>
              </a:ext>
            </a:extLst>
          </p:cNvPr>
          <p:cNvSpPr>
            <a:spLocks noGrp="1"/>
          </p:cNvSpPr>
          <p:nvPr>
            <p:ph idx="1"/>
          </p:nvPr>
        </p:nvSpPr>
        <p:spPr>
          <a:xfrm>
            <a:off x="142875" y="2638697"/>
            <a:ext cx="11980069" cy="3905794"/>
          </a:xfrm>
        </p:spPr>
        <p:txBody>
          <a:bodyPr>
            <a:normAutofit fontScale="92500"/>
          </a:bodyPr>
          <a:lstStyle/>
          <a:p>
            <a:r>
              <a:rPr lang="en-US" sz="2400" dirty="0" smtClean="0">
                <a:solidFill>
                  <a:srgbClr val="00B0F0"/>
                </a:solidFill>
                <a:latin typeface="Times New Roman" panose="02020603050405020304" pitchFamily="18" charset="0"/>
                <a:cs typeface="Times New Roman" panose="02020603050405020304" pitchFamily="18" charset="0"/>
              </a:rPr>
              <a:t>Include “integration of instruction and services.” The group intends to incorporate this suggestion.</a:t>
            </a:r>
          </a:p>
          <a:p>
            <a:r>
              <a:rPr lang="en-US" sz="2400" dirty="0" smtClean="0">
                <a:solidFill>
                  <a:schemeClr val="bg1"/>
                </a:solidFill>
                <a:latin typeface="Times New Roman" panose="02020603050405020304" pitchFamily="18" charset="0"/>
                <a:cs typeface="Times New Roman" panose="02020603050405020304" pitchFamily="18" charset="0"/>
              </a:rPr>
              <a:t>Include a stronger statement about teaching and learning. </a:t>
            </a:r>
          </a:p>
          <a:p>
            <a:r>
              <a:rPr lang="en-US" sz="2400" dirty="0" smtClean="0">
                <a:solidFill>
                  <a:schemeClr val="bg1"/>
                </a:solidFill>
                <a:latin typeface="Times New Roman" panose="02020603050405020304" pitchFamily="18" charset="0"/>
                <a:cs typeface="Times New Roman" panose="02020603050405020304" pitchFamily="18" charset="0"/>
              </a:rPr>
              <a:t>To have </a:t>
            </a:r>
            <a:r>
              <a:rPr lang="en-US" sz="2400" dirty="0">
                <a:solidFill>
                  <a:schemeClr val="bg1"/>
                </a:solidFill>
                <a:latin typeface="Times New Roman" panose="02020603050405020304" pitchFamily="18" charset="0"/>
                <a:cs typeface="Times New Roman" panose="02020603050405020304" pitchFamily="18" charset="0"/>
              </a:rPr>
              <a:t>“student’s first” at the beginning of the </a:t>
            </a:r>
            <a:r>
              <a:rPr lang="en-US" sz="2400" dirty="0" smtClean="0">
                <a:solidFill>
                  <a:schemeClr val="bg1"/>
                </a:solidFill>
                <a:latin typeface="Times New Roman" panose="02020603050405020304" pitchFamily="18" charset="0"/>
                <a:cs typeface="Times New Roman" panose="02020603050405020304" pitchFamily="18" charset="0"/>
              </a:rPr>
              <a:t>sentence. This suggestion was heard at every presentation.</a:t>
            </a:r>
          </a:p>
          <a:p>
            <a:r>
              <a:rPr lang="en-US" sz="2400" dirty="0" smtClean="0">
                <a:solidFill>
                  <a:schemeClr val="bg1"/>
                </a:solidFill>
                <a:latin typeface="Times New Roman" panose="02020603050405020304" pitchFamily="18" charset="0"/>
                <a:cs typeface="Times New Roman" panose="02020603050405020304" pitchFamily="18" charset="0"/>
              </a:rPr>
              <a:t>Reinsert basic skills (AB705).</a:t>
            </a:r>
          </a:p>
          <a:p>
            <a:r>
              <a:rPr lang="en-US" sz="2400" dirty="0" smtClean="0">
                <a:solidFill>
                  <a:schemeClr val="bg1"/>
                </a:solidFill>
                <a:latin typeface="Times New Roman" panose="02020603050405020304" pitchFamily="18" charset="0"/>
                <a:cs typeface="Times New Roman" panose="02020603050405020304" pitchFamily="18" charset="0"/>
              </a:rPr>
              <a:t>Including language that indicates </a:t>
            </a:r>
            <a:r>
              <a:rPr lang="en-US" sz="2400" smtClean="0">
                <a:solidFill>
                  <a:schemeClr val="bg1"/>
                </a:solidFill>
                <a:latin typeface="Times New Roman" panose="02020603050405020304" pitchFamily="18" charset="0"/>
                <a:cs typeface="Times New Roman" panose="02020603050405020304" pitchFamily="18" charset="0"/>
              </a:rPr>
              <a:t>we are an HSI.</a:t>
            </a:r>
            <a:endParaRPr lang="en-US" sz="2400" dirty="0" smtClean="0">
              <a:solidFill>
                <a:schemeClr val="bg1"/>
              </a:solidFill>
              <a:latin typeface="Times New Roman" panose="02020603050405020304" pitchFamily="18" charset="0"/>
              <a:cs typeface="Times New Roman" panose="02020603050405020304" pitchFamily="18" charset="0"/>
            </a:endParaRPr>
          </a:p>
          <a:p>
            <a:r>
              <a:rPr lang="en-US" sz="2400" dirty="0" smtClean="0">
                <a:solidFill>
                  <a:schemeClr val="bg1"/>
                </a:solidFill>
                <a:latin typeface="Times New Roman" panose="02020603050405020304" pitchFamily="18" charset="0"/>
                <a:cs typeface="Times New Roman" panose="02020603050405020304" pitchFamily="18" charset="0"/>
              </a:rPr>
              <a:t>ASMC discussed inserting the demographics of our diverse communities, while others acknowledged, that might leave out groups. Overall ASMC liked the draft. They felt it flowed better and that it went from general to more specific. Concurred that “student’s first” and teaching and learning shows we value our students and instructors.</a:t>
            </a:r>
          </a:p>
          <a:p>
            <a:endParaRPr lang="en-US" sz="2400"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44878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691E8-700A-49BD-97AE-B7121225678F}"/>
              </a:ext>
            </a:extLst>
          </p:cNvPr>
          <p:cNvSpPr>
            <a:spLocks noGrp="1"/>
          </p:cNvSpPr>
          <p:nvPr>
            <p:ph type="title"/>
          </p:nvPr>
        </p:nvSpPr>
        <p:spPr/>
        <p:txBody>
          <a:bodyPr/>
          <a:lstStyle/>
          <a:p>
            <a:pPr algn="ctr"/>
            <a:r>
              <a:rPr lang="en-US" b="1" dirty="0">
                <a:solidFill>
                  <a:schemeClr val="bg1"/>
                </a:solidFill>
                <a:latin typeface="Times New Roman" panose="02020603050405020304" pitchFamily="18" charset="0"/>
                <a:cs typeface="Times New Roman" panose="02020603050405020304" pitchFamily="18" charset="0"/>
              </a:rPr>
              <a:t>Draft Mission Statement </a:t>
            </a:r>
          </a:p>
        </p:txBody>
      </p:sp>
      <p:sp>
        <p:nvSpPr>
          <p:cNvPr id="3" name="Content Placeholder 2">
            <a:extLst>
              <a:ext uri="{FF2B5EF4-FFF2-40B4-BE49-F238E27FC236}">
                <a16:creationId xmlns:a16="http://schemas.microsoft.com/office/drawing/2014/main" id="{E7944865-1472-4981-AC09-221A2C3A6DAB}"/>
              </a:ext>
            </a:extLst>
          </p:cNvPr>
          <p:cNvSpPr>
            <a:spLocks noGrp="1"/>
          </p:cNvSpPr>
          <p:nvPr>
            <p:ph idx="1"/>
          </p:nvPr>
        </p:nvSpPr>
        <p:spPr>
          <a:xfrm>
            <a:off x="142875" y="2693195"/>
            <a:ext cx="11980069" cy="2957512"/>
          </a:xfrm>
        </p:spPr>
        <p:txBody>
          <a:bodyPr>
            <a:normAutofit/>
          </a:bodyPr>
          <a:lstStyle/>
          <a:p>
            <a:pPr marL="0" indent="0" algn="ctr">
              <a:buNone/>
            </a:pPr>
            <a:r>
              <a:rPr lang="en-US" sz="2400" dirty="0">
                <a:solidFill>
                  <a:schemeClr val="bg1"/>
                </a:solidFill>
                <a:latin typeface="Times New Roman" panose="02020603050405020304" pitchFamily="18" charset="0"/>
                <a:cs typeface="Times New Roman" panose="02020603050405020304" pitchFamily="18" charset="0"/>
              </a:rPr>
              <a:t>Grounded in equity, social justice, and a “students first” philosophy, Moorpark College values diverse communities. We empower learners from local, national, and global backgrounds to complete their degree, certificate, transfer, and career education goals. Through </a:t>
            </a:r>
            <a:r>
              <a:rPr lang="en-US" sz="2400" dirty="0" smtClean="0">
                <a:solidFill>
                  <a:schemeClr val="bg1"/>
                </a:solidFill>
                <a:latin typeface="Times New Roman" panose="02020603050405020304" pitchFamily="18" charset="0"/>
                <a:cs typeface="Times New Roman" panose="02020603050405020304" pitchFamily="18" charset="0"/>
              </a:rPr>
              <a:t>the integration of innovative instruction </a:t>
            </a:r>
            <a:r>
              <a:rPr lang="en-US" sz="2400" dirty="0">
                <a:solidFill>
                  <a:schemeClr val="bg1"/>
                </a:solidFill>
                <a:latin typeface="Times New Roman" panose="02020603050405020304" pitchFamily="18" charset="0"/>
                <a:cs typeface="Times New Roman" panose="02020603050405020304" pitchFamily="18" charset="0"/>
              </a:rPr>
              <a:t>and customized student support, our programs are designed to achieve equitable outcomes.</a:t>
            </a:r>
          </a:p>
        </p:txBody>
      </p:sp>
    </p:spTree>
    <p:extLst>
      <p:ext uri="{BB962C8B-B14F-4D97-AF65-F5344CB8AC3E}">
        <p14:creationId xmlns:p14="http://schemas.microsoft.com/office/powerpoint/2010/main" val="5533954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12646</TotalTime>
  <Words>620</Words>
  <Application>Microsoft Office PowerPoint</Application>
  <PresentationFormat>Widescreen</PresentationFormat>
  <Paragraphs>41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Moorpark College  Mission Statement Draft  </vt:lpstr>
      <vt:lpstr>Agenda</vt:lpstr>
      <vt:lpstr>Timeline</vt:lpstr>
      <vt:lpstr>ACCJC requirements </vt:lpstr>
      <vt:lpstr>Draft Mission Statement </vt:lpstr>
      <vt:lpstr>Draft Mission Statement </vt:lpstr>
      <vt:lpstr>Comments and Suggestions</vt:lpstr>
      <vt:lpstr>Draft Mission Statement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Justice Group #4</dc:title>
  <dc:creator>Johnny Conley</dc:creator>
  <cp:lastModifiedBy>Jodi Dickey</cp:lastModifiedBy>
  <cp:revision>26</cp:revision>
  <dcterms:created xsi:type="dcterms:W3CDTF">2021-03-09T18:29:17Z</dcterms:created>
  <dcterms:modified xsi:type="dcterms:W3CDTF">2021-04-26T18:07:23Z</dcterms:modified>
</cp:coreProperties>
</file>