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64" r:id="rId4"/>
    <p:sldId id="262" r:id="rId5"/>
    <p:sldId id="263"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93" d="100"/>
          <a:sy n="93" d="100"/>
        </p:scale>
        <p:origin x="72" y="3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1830176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516341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7908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79077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98650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415034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485368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123030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597932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47993C-ED4E-41EB-B8F7-BE3CEB46995C}" type="datetimeFigureOut">
              <a:rPr lang="en-US" smtClean="0"/>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318286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47993C-ED4E-41EB-B8F7-BE3CEB46995C}"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148323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47993C-ED4E-41EB-B8F7-BE3CEB46995C}" type="datetimeFigureOut">
              <a:rPr lang="en-US" smtClean="0"/>
              <a:t>8/9/2021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775367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47993C-ED4E-41EB-B8F7-BE3CEB46995C}" type="datetimeFigureOut">
              <a:rPr lang="en-US" smtClean="0"/>
              <a:t>8/9/2021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3994755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7993C-ED4E-41EB-B8F7-BE3CEB46995C}" type="datetimeFigureOut">
              <a:rPr lang="en-US" smtClean="0"/>
              <a:t>8/9/2021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64421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47993C-ED4E-41EB-B8F7-BE3CEB46995C}" type="datetimeFigureOut">
              <a:rPr lang="en-US" smtClean="0"/>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547E5-CDC8-44A5-AEBA-269A2CA29E20}" type="slidenum">
              <a:rPr lang="en-US" smtClean="0"/>
              <a:t>‹#›</a:t>
            </a:fld>
            <a:endParaRPr lang="en-US"/>
          </a:p>
        </p:txBody>
      </p:sp>
    </p:spTree>
    <p:extLst>
      <p:ext uri="{BB962C8B-B14F-4D97-AF65-F5344CB8AC3E}">
        <p14:creationId xmlns:p14="http://schemas.microsoft.com/office/powerpoint/2010/main" val="4211674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547E5-CDC8-44A5-AEBA-269A2CA29E20}" type="slidenum">
              <a:rPr lang="en-US" smtClean="0"/>
              <a:t>‹#›</a:t>
            </a:fld>
            <a:endParaRPr lang="en-US"/>
          </a:p>
        </p:txBody>
      </p:sp>
      <p:sp>
        <p:nvSpPr>
          <p:cNvPr id="5" name="Date Placeholder 4"/>
          <p:cNvSpPr>
            <a:spLocks noGrp="1"/>
          </p:cNvSpPr>
          <p:nvPr>
            <p:ph type="dt" sz="half" idx="10"/>
          </p:nvPr>
        </p:nvSpPr>
        <p:spPr/>
        <p:txBody>
          <a:bodyPr/>
          <a:lstStyle/>
          <a:p>
            <a:fld id="{5247993C-ED4E-41EB-B8F7-BE3CEB46995C}" type="datetimeFigureOut">
              <a:rPr lang="en-US" smtClean="0"/>
              <a:t>8/9/2021</a:t>
            </a:fld>
            <a:endParaRPr lang="en-US"/>
          </a:p>
        </p:txBody>
      </p:sp>
    </p:spTree>
    <p:extLst>
      <p:ext uri="{BB962C8B-B14F-4D97-AF65-F5344CB8AC3E}">
        <p14:creationId xmlns:p14="http://schemas.microsoft.com/office/powerpoint/2010/main" val="3065175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47993C-ED4E-41EB-B8F7-BE3CEB46995C}" type="datetimeFigureOut">
              <a:rPr lang="en-US" smtClean="0"/>
              <a:t>8/9/2021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A4547E5-CDC8-44A5-AEBA-269A2CA29E20}" type="slidenum">
              <a:rPr lang="en-US" smtClean="0"/>
              <a:t>‹#›</a:t>
            </a:fld>
            <a:endParaRPr lang="en-US"/>
          </a:p>
        </p:txBody>
      </p:sp>
    </p:spTree>
    <p:extLst>
      <p:ext uri="{BB962C8B-B14F-4D97-AF65-F5344CB8AC3E}">
        <p14:creationId xmlns:p14="http://schemas.microsoft.com/office/powerpoint/2010/main" val="12408334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8C1EC-23D3-47F1-9A2D-5EC90656FF38}"/>
              </a:ext>
            </a:extLst>
          </p:cNvPr>
          <p:cNvSpPr>
            <a:spLocks noGrp="1"/>
          </p:cNvSpPr>
          <p:nvPr>
            <p:ph type="ctrTitle"/>
          </p:nvPr>
        </p:nvSpPr>
        <p:spPr>
          <a:xfrm>
            <a:off x="1337544" y="1890826"/>
            <a:ext cx="7766936" cy="1646302"/>
          </a:xfrm>
        </p:spPr>
        <p:txBody>
          <a:bodyPr/>
          <a:lstStyle/>
          <a:p>
            <a:pPr algn="ctr"/>
            <a:r>
              <a:rPr lang="en-US" dirty="0">
                <a:solidFill>
                  <a:schemeClr val="accent2">
                    <a:lumMod val="75000"/>
                  </a:schemeClr>
                </a:solidFill>
              </a:rPr>
              <a:t>The Brown Act</a:t>
            </a:r>
          </a:p>
        </p:txBody>
      </p:sp>
      <p:sp>
        <p:nvSpPr>
          <p:cNvPr id="3" name="Subtitle 2">
            <a:extLst>
              <a:ext uri="{FF2B5EF4-FFF2-40B4-BE49-F238E27FC236}">
                <a16:creationId xmlns:a16="http://schemas.microsoft.com/office/drawing/2014/main" id="{CD58234E-3871-49FF-8DF1-91FE6AAC52F9}"/>
              </a:ext>
            </a:extLst>
          </p:cNvPr>
          <p:cNvSpPr>
            <a:spLocks noGrp="1"/>
          </p:cNvSpPr>
          <p:nvPr>
            <p:ph type="subTitle" idx="1"/>
          </p:nvPr>
        </p:nvSpPr>
        <p:spPr>
          <a:xfrm>
            <a:off x="6010381" y="4543996"/>
            <a:ext cx="3366363" cy="829389"/>
          </a:xfrm>
        </p:spPr>
        <p:txBody>
          <a:bodyPr/>
          <a:lstStyle/>
          <a:p>
            <a:r>
              <a:rPr lang="en-US" dirty="0">
                <a:solidFill>
                  <a:schemeClr val="accent1">
                    <a:lumMod val="50000"/>
                  </a:schemeClr>
                </a:solidFill>
              </a:rPr>
              <a:t>Presented by Ruth Bennington</a:t>
            </a:r>
          </a:p>
          <a:p>
            <a:r>
              <a:rPr lang="en-US" dirty="0">
                <a:solidFill>
                  <a:schemeClr val="accent1">
                    <a:lumMod val="50000"/>
                  </a:schemeClr>
                </a:solidFill>
              </a:rPr>
              <a:t>Academic Senate Treasurer</a:t>
            </a:r>
          </a:p>
        </p:txBody>
      </p:sp>
    </p:spTree>
    <p:extLst>
      <p:ext uri="{BB962C8B-B14F-4D97-AF65-F5344CB8AC3E}">
        <p14:creationId xmlns:p14="http://schemas.microsoft.com/office/powerpoint/2010/main" val="302653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5" name="Group 134">
            <a:extLst>
              <a:ext uri="{FF2B5EF4-FFF2-40B4-BE49-F238E27FC236}">
                <a16:creationId xmlns:a16="http://schemas.microsoft.com/office/drawing/2014/main" id="{E4951899-B99C-47AB-9C7C-16264D7A1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6" name="Straight Connector 135">
              <a:extLst>
                <a:ext uri="{FF2B5EF4-FFF2-40B4-BE49-F238E27FC236}">
                  <a16:creationId xmlns:a16="http://schemas.microsoft.com/office/drawing/2014/main" id="{B94D217E-92A1-48B2-B6BF-8B6A35AF9DD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69582FD9-95AB-4339-8A07-BAD420BE1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8" name="Rectangle 23">
              <a:extLst>
                <a:ext uri="{FF2B5EF4-FFF2-40B4-BE49-F238E27FC236}">
                  <a16:creationId xmlns:a16="http://schemas.microsoft.com/office/drawing/2014/main" id="{6778DC79-DE09-4F89-81B1-275C542D7F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9" name="Rectangle 25">
              <a:extLst>
                <a:ext uri="{FF2B5EF4-FFF2-40B4-BE49-F238E27FC236}">
                  <a16:creationId xmlns:a16="http://schemas.microsoft.com/office/drawing/2014/main" id="{EAEC370A-1F34-4D8E-B065-81F6F568A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0" name="Isosceles Triangle 139">
              <a:extLst>
                <a:ext uri="{FF2B5EF4-FFF2-40B4-BE49-F238E27FC236}">
                  <a16:creationId xmlns:a16="http://schemas.microsoft.com/office/drawing/2014/main" id="{A816EDF3-D9EE-488C-AFDC-022381513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1" name="Rectangle 27">
              <a:extLst>
                <a:ext uri="{FF2B5EF4-FFF2-40B4-BE49-F238E27FC236}">
                  <a16:creationId xmlns:a16="http://schemas.microsoft.com/office/drawing/2014/main" id="{E8330BD4-97D9-4D24-815A-0E557B04F9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2" name="Rectangle 28">
              <a:extLst>
                <a:ext uri="{FF2B5EF4-FFF2-40B4-BE49-F238E27FC236}">
                  <a16:creationId xmlns:a16="http://schemas.microsoft.com/office/drawing/2014/main" id="{EA8EDE67-BAC0-478C-99D9-BBC5AD5320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 name="Rectangle 29">
              <a:extLst>
                <a:ext uri="{FF2B5EF4-FFF2-40B4-BE49-F238E27FC236}">
                  <a16:creationId xmlns:a16="http://schemas.microsoft.com/office/drawing/2014/main" id="{33DFB3F3-2523-4F1F-BC2B-B97C172F2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4" name="Isosceles Triangle 143">
              <a:extLst>
                <a:ext uri="{FF2B5EF4-FFF2-40B4-BE49-F238E27FC236}">
                  <a16:creationId xmlns:a16="http://schemas.microsoft.com/office/drawing/2014/main" id="{5E5660E4-7443-4FCC-AD43-9D1AE972B5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5" name="Isosceles Triangle 144">
              <a:extLst>
                <a:ext uri="{FF2B5EF4-FFF2-40B4-BE49-F238E27FC236}">
                  <a16:creationId xmlns:a16="http://schemas.microsoft.com/office/drawing/2014/main" id="{4EDF9C36-B365-4426-85B9-82E0DE187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6" name="TextBox 5">
            <a:extLst>
              <a:ext uri="{FF2B5EF4-FFF2-40B4-BE49-F238E27FC236}">
                <a16:creationId xmlns:a16="http://schemas.microsoft.com/office/drawing/2014/main" id="{1A9C8D68-8D4A-4531-B79E-95793EA2925A}"/>
              </a:ext>
            </a:extLst>
          </p:cNvPr>
          <p:cNvSpPr txBox="1"/>
          <p:nvPr/>
        </p:nvSpPr>
        <p:spPr>
          <a:xfrm>
            <a:off x="677334" y="609600"/>
            <a:ext cx="8596668" cy="1320800"/>
          </a:xfrm>
          <a:prstGeom prst="rect">
            <a:avLst/>
          </a:prstGeom>
        </p:spPr>
        <p:txBody>
          <a:bodyPr vert="horz" lIns="91440" tIns="45720" rIns="91440" bIns="45720" rtlCol="0" anchor="t">
            <a:normAutofit/>
          </a:bodyPr>
          <a:lstStyle/>
          <a:p>
            <a:pPr>
              <a:spcBef>
                <a:spcPct val="0"/>
              </a:spcBef>
              <a:spcAft>
                <a:spcPts val="600"/>
              </a:spcAft>
            </a:pPr>
            <a:r>
              <a:rPr lang="en-US" sz="3600">
                <a:solidFill>
                  <a:schemeClr val="accent1"/>
                </a:solidFill>
                <a:latin typeface="+mj-lt"/>
                <a:ea typeface="+mj-ea"/>
                <a:cs typeface="+mj-cs"/>
              </a:rPr>
              <a:t>Public Access to Local Government Meetings</a:t>
            </a:r>
          </a:p>
        </p:txBody>
      </p:sp>
      <p:sp>
        <p:nvSpPr>
          <p:cNvPr id="7" name="TextBox 6">
            <a:extLst>
              <a:ext uri="{FF2B5EF4-FFF2-40B4-BE49-F238E27FC236}">
                <a16:creationId xmlns:a16="http://schemas.microsoft.com/office/drawing/2014/main" id="{2D234638-EAA7-477F-ABAC-136242B215F0}"/>
              </a:ext>
            </a:extLst>
          </p:cNvPr>
          <p:cNvSpPr txBox="1"/>
          <p:nvPr/>
        </p:nvSpPr>
        <p:spPr>
          <a:xfrm>
            <a:off x="4063160" y="2160589"/>
            <a:ext cx="5207839" cy="3880773"/>
          </a:xfrm>
          <a:prstGeom prst="rect">
            <a:avLst/>
          </a:prstGeom>
        </p:spPr>
        <p:txBody>
          <a:bodyPr vert="horz" lIns="91440" tIns="45720" rIns="91440" bIns="45720" rtlCol="0">
            <a:normAutofit/>
          </a:bodyPr>
          <a:lstStyle/>
          <a:p>
            <a:pPr>
              <a:lnSpc>
                <a:spcPct val="150000"/>
              </a:lnSpc>
              <a:spcBef>
                <a:spcPts val="1000"/>
              </a:spcBef>
              <a:buClr>
                <a:schemeClr val="accent1"/>
              </a:buClr>
              <a:buSzPct val="80000"/>
            </a:pPr>
            <a:r>
              <a:rPr lang="en-US" b="0" i="0" dirty="0">
                <a:solidFill>
                  <a:schemeClr val="tx1">
                    <a:lumMod val="75000"/>
                    <a:lumOff val="25000"/>
                  </a:schemeClr>
                </a:solidFill>
                <a:effectLst/>
              </a:rPr>
              <a:t>“The people of this State do not yield their sovereignty to the agencies which serve them. The people, in delegating authority, do not give their public servants the right to decide what is good for the people to know and what is not good for them to know. The people insist on remaining informed so that they may retain control over the instruments they have created.”</a:t>
            </a:r>
          </a:p>
          <a:p>
            <a:pPr>
              <a:spcBef>
                <a:spcPts val="1000"/>
              </a:spcBef>
              <a:buClr>
                <a:schemeClr val="accent1"/>
              </a:buClr>
              <a:buSzPct val="80000"/>
              <a:buFont typeface="Wingdings 3" charset="2"/>
              <a:buChar char=""/>
            </a:pPr>
            <a:endParaRPr lang="en-US" dirty="0">
              <a:solidFill>
                <a:schemeClr val="tx1">
                  <a:lumMod val="75000"/>
                  <a:lumOff val="25000"/>
                </a:schemeClr>
              </a:solidFill>
            </a:endParaRPr>
          </a:p>
        </p:txBody>
      </p:sp>
      <p:pic>
        <p:nvPicPr>
          <p:cNvPr id="1026" name="Picture 2" descr="Brown Act: Landmark for Protecting Open Government">
            <a:extLst>
              <a:ext uri="{FF2B5EF4-FFF2-40B4-BE49-F238E27FC236}">
                <a16:creationId xmlns:a16="http://schemas.microsoft.com/office/drawing/2014/main" id="{00621C9B-DA47-4577-B43B-A0F00E5464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0464"/>
          <a:stretch/>
        </p:blipFill>
        <p:spPr bwMode="auto">
          <a:xfrm>
            <a:off x="677334" y="2159331"/>
            <a:ext cx="3144597" cy="3882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17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EBF80B-BB42-45A7-B727-877E1F779C26}"/>
              </a:ext>
            </a:extLst>
          </p:cNvPr>
          <p:cNvSpPr txBox="1"/>
          <p:nvPr/>
        </p:nvSpPr>
        <p:spPr>
          <a:xfrm>
            <a:off x="932380" y="989156"/>
            <a:ext cx="7877710" cy="531419"/>
          </a:xfrm>
          <a:prstGeom prst="rect">
            <a:avLst/>
          </a:prstGeom>
          <a:noFill/>
        </p:spPr>
        <p:txBody>
          <a:bodyPr wrap="square">
            <a:spAutoFit/>
          </a:bodyPr>
          <a:lstStyle/>
          <a:p>
            <a:r>
              <a:rPr lang="en-US" sz="2800" dirty="0">
                <a:solidFill>
                  <a:schemeClr val="accent2"/>
                </a:solidFill>
                <a:latin typeface="Arial" panose="020B0604020202020204" pitchFamily="34" charset="0"/>
                <a:cs typeface="Arial" panose="020B0604020202020204" pitchFamily="34" charset="0"/>
              </a:rPr>
              <a:t>Why the Brown Act Applies to Academic Senate</a:t>
            </a:r>
            <a:endParaRPr lang="en-US" sz="28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0A06A34-6D64-4ACC-8378-2F6C8723CA03}"/>
              </a:ext>
            </a:extLst>
          </p:cNvPr>
          <p:cNvSpPr txBox="1"/>
          <p:nvPr/>
        </p:nvSpPr>
        <p:spPr>
          <a:xfrm>
            <a:off x="932380" y="2053339"/>
            <a:ext cx="8663683" cy="3139321"/>
          </a:xfrm>
          <a:prstGeom prst="rect">
            <a:avLst/>
          </a:prstGeom>
          <a:noFill/>
        </p:spPr>
        <p:txBody>
          <a:bodyPr wrap="square">
            <a:spAutoFit/>
          </a:bodyPr>
          <a:lstStyle/>
          <a:p>
            <a:pPr marL="285750" indent="-285750">
              <a:buFont typeface="Arial" panose="020B0604020202020204" pitchFamily="34" charset="0"/>
              <a:buChar char="•"/>
            </a:pPr>
            <a:r>
              <a:rPr lang="en-US" sz="1800" b="0" i="0" u="none" strike="noStrike" baseline="0" dirty="0">
                <a:solidFill>
                  <a:schemeClr val="accent2">
                    <a:lumMod val="75000"/>
                  </a:schemeClr>
                </a:solidFill>
                <a:latin typeface="Arial" panose="020B0604020202020204" pitchFamily="34" charset="0"/>
                <a:cs typeface="Arial" panose="020B0604020202020204" pitchFamily="34" charset="0"/>
              </a:rPr>
              <a:t>The Attorney General concluded that academic senates are subject to Brown Act requirements. </a:t>
            </a:r>
          </a:p>
          <a:p>
            <a:endParaRPr lang="en-US" sz="1800" b="0" i="0" u="none" strike="noStrike" baseline="0" dirty="0">
              <a:solidFill>
                <a:schemeClr val="accent2">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b="0" i="0" u="none" strike="noStrike" baseline="0" dirty="0">
                <a:solidFill>
                  <a:schemeClr val="accent2">
                    <a:lumMod val="75000"/>
                  </a:schemeClr>
                </a:solidFill>
                <a:latin typeface="Arial" panose="020B0604020202020204" pitchFamily="34" charset="0"/>
                <a:cs typeface="Arial" panose="020B0604020202020204" pitchFamily="34" charset="0"/>
              </a:rPr>
              <a:t>Title 5 requires local community college governing boards to recognize their local academic senate.</a:t>
            </a:r>
          </a:p>
          <a:p>
            <a:endParaRPr lang="en-US" sz="1800" b="0" i="0" u="none" strike="noStrike" baseline="0" dirty="0">
              <a:solidFill>
                <a:schemeClr val="accent2">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b="0" i="0" u="none" strike="noStrike" baseline="0" dirty="0">
                <a:solidFill>
                  <a:schemeClr val="accent2">
                    <a:lumMod val="75000"/>
                  </a:schemeClr>
                </a:solidFill>
                <a:latin typeface="Arial" panose="020B0604020202020204" pitchFamily="34" charset="0"/>
                <a:cs typeface="Arial" panose="020B0604020202020204" pitchFamily="34" charset="0"/>
              </a:rPr>
              <a:t>Therefore, local academic senates (and their standing committees) are subordinate creations of local boards of trustees. </a:t>
            </a:r>
          </a:p>
          <a:p>
            <a:pPr marL="285750" indent="-285750">
              <a:buFont typeface="Arial" panose="020B0604020202020204" pitchFamily="34" charset="0"/>
              <a:buChar char="•"/>
            </a:pPr>
            <a:endParaRPr lang="en-US" dirty="0">
              <a:solidFill>
                <a:schemeClr val="accent2">
                  <a:lumMod val="7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b="0" i="0" u="none" strike="noStrike" baseline="0" dirty="0">
                <a:solidFill>
                  <a:schemeClr val="accent2">
                    <a:lumMod val="75000"/>
                  </a:schemeClr>
                </a:solidFill>
                <a:latin typeface="Arial" panose="020B0604020202020204" pitchFamily="34" charset="0"/>
                <a:cs typeface="Arial" panose="020B0604020202020204" pitchFamily="34" charset="0"/>
              </a:rPr>
              <a:t>Keep in mind that we are public servants, conducting the public’s business and expending public funds.</a:t>
            </a:r>
          </a:p>
        </p:txBody>
      </p:sp>
    </p:spTree>
    <p:extLst>
      <p:ext uri="{BB962C8B-B14F-4D97-AF65-F5344CB8AC3E}">
        <p14:creationId xmlns:p14="http://schemas.microsoft.com/office/powerpoint/2010/main" val="2643783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13B9C7-7CFD-4FFF-A7E1-633F58794FB2}"/>
              </a:ext>
            </a:extLst>
          </p:cNvPr>
          <p:cNvSpPr txBox="1"/>
          <p:nvPr/>
        </p:nvSpPr>
        <p:spPr>
          <a:xfrm>
            <a:off x="796247" y="742885"/>
            <a:ext cx="8892283" cy="4555093"/>
          </a:xfrm>
          <a:prstGeom prst="rect">
            <a:avLst/>
          </a:prstGeom>
          <a:noFill/>
        </p:spPr>
        <p:txBody>
          <a:bodyPr wrap="square">
            <a:spAutoFit/>
          </a:bodyPr>
          <a:lstStyle/>
          <a:p>
            <a:r>
              <a:rPr lang="en-US" sz="2800" b="1" i="0" u="none" strike="noStrike" baseline="0" dirty="0">
                <a:solidFill>
                  <a:schemeClr val="accent2">
                    <a:lumMod val="60000"/>
                    <a:lumOff val="40000"/>
                  </a:schemeClr>
                </a:solidFill>
                <a:latin typeface="Arial" panose="020B0604020202020204" pitchFamily="34" charset="0"/>
                <a:cs typeface="Arial" panose="020B0604020202020204" pitchFamily="34" charset="0"/>
              </a:rPr>
              <a:t>Brown Act Requirements</a:t>
            </a:r>
          </a:p>
          <a:p>
            <a:endParaRPr lang="en-US" sz="2800" b="1" i="0" u="none" strike="noStrike" baseline="0" dirty="0">
              <a:solidFill>
                <a:schemeClr val="accent2">
                  <a:lumMod val="60000"/>
                  <a:lumOff val="4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b="0" i="0" u="none" strike="noStrike" baseline="0" dirty="0">
                <a:solidFill>
                  <a:schemeClr val="accent2">
                    <a:lumMod val="50000"/>
                  </a:schemeClr>
                </a:solidFill>
                <a:latin typeface="Gentium Book Basic"/>
              </a:rPr>
              <a:t>If a local academic senate meeting is held via teleconferencing or utilizes other technological applications for remote participation, </a:t>
            </a:r>
            <a:r>
              <a:rPr lang="en-US" sz="1800" b="0" i="0" u="none" strike="noStrike" baseline="0" dirty="0">
                <a:solidFill>
                  <a:schemeClr val="accent2">
                    <a:lumMod val="50000"/>
                  </a:schemeClr>
                </a:solidFill>
                <a:highlight>
                  <a:srgbClr val="FFFF00"/>
                </a:highlight>
                <a:latin typeface="Gentium Book Basic"/>
              </a:rPr>
              <a:t>all votes taken must be by roll call. </a:t>
            </a:r>
            <a:endParaRPr lang="en-US" sz="1800" b="0" i="0" u="none" strike="noStrike" baseline="0" dirty="0">
              <a:solidFill>
                <a:schemeClr val="accent2">
                  <a:lumMod val="50000"/>
                </a:schemeClr>
              </a:solidFill>
              <a:latin typeface="Gentium Book Basic"/>
            </a:endParaRPr>
          </a:p>
          <a:p>
            <a:pPr marL="285750" indent="-285750">
              <a:buFont typeface="Arial" panose="020B0604020202020204" pitchFamily="34" charset="0"/>
              <a:buChar char="•"/>
            </a:pPr>
            <a:endParaRPr lang="en-US" sz="1800" b="0" i="0" u="none" strike="noStrike" baseline="0" dirty="0">
              <a:solidFill>
                <a:schemeClr val="accent2">
                  <a:lumMod val="50000"/>
                </a:schemeClr>
              </a:solidFill>
              <a:latin typeface="Gentium Book Basic"/>
            </a:endParaRPr>
          </a:p>
          <a:p>
            <a:pPr marL="285750" indent="-285750">
              <a:buFont typeface="Arial" panose="020B0604020202020204" pitchFamily="34" charset="0"/>
              <a:buChar char="•"/>
            </a:pPr>
            <a:r>
              <a:rPr lang="en-US" sz="1800" b="0" i="0" u="none" strike="noStrike" baseline="0" dirty="0">
                <a:solidFill>
                  <a:schemeClr val="accent2">
                    <a:lumMod val="50000"/>
                  </a:schemeClr>
                </a:solidFill>
                <a:latin typeface="Gentium Book Basic"/>
              </a:rPr>
              <a:t>Unless the local academic senate is conferring with legal counsel, it may not go into closed session</a:t>
            </a:r>
          </a:p>
          <a:p>
            <a:pPr marL="285750" indent="-285750">
              <a:buFont typeface="Arial" panose="020B0604020202020204" pitchFamily="34" charset="0"/>
              <a:buChar char="•"/>
            </a:pPr>
            <a:endParaRPr lang="en-US" sz="1800" b="0" i="0" u="none" strike="noStrike" baseline="0" dirty="0">
              <a:solidFill>
                <a:schemeClr val="accent2">
                  <a:lumMod val="50000"/>
                </a:schemeClr>
              </a:solidFill>
              <a:latin typeface="Gentium Book Basic"/>
            </a:endParaRPr>
          </a:p>
          <a:p>
            <a:pPr marL="285750" indent="-285750">
              <a:buFont typeface="Arial" panose="020B0604020202020204" pitchFamily="34" charset="0"/>
              <a:buChar char="•"/>
            </a:pPr>
            <a:r>
              <a:rPr lang="en-US" sz="1800" b="0" i="0" u="none" strike="noStrike" baseline="0" dirty="0">
                <a:solidFill>
                  <a:schemeClr val="accent2">
                    <a:lumMod val="50000"/>
                  </a:schemeClr>
                </a:solidFill>
                <a:latin typeface="Gentium Book Basic"/>
              </a:rPr>
              <a:t>Local academic senates must provide the opportunity for members of the public to directly address the senate. The local academic senate may set reasonable limits on public comment. </a:t>
            </a:r>
          </a:p>
          <a:p>
            <a:pPr marL="285750" indent="-285750">
              <a:buFont typeface="Arial" panose="020B0604020202020204" pitchFamily="34" charset="0"/>
              <a:buChar char="•"/>
            </a:pPr>
            <a:endParaRPr lang="en-US" sz="1800" b="0" i="0" u="none" strike="noStrike" baseline="0" dirty="0">
              <a:solidFill>
                <a:schemeClr val="accent2">
                  <a:lumMod val="50000"/>
                </a:schemeClr>
              </a:solidFill>
              <a:latin typeface="Gentium Book Basic"/>
            </a:endParaRPr>
          </a:p>
          <a:p>
            <a:pPr marL="285750" indent="-285750">
              <a:buFont typeface="Arial" panose="020B0604020202020204" pitchFamily="34" charset="0"/>
              <a:buChar char="•"/>
            </a:pPr>
            <a:r>
              <a:rPr lang="en-US" sz="1800" b="0" i="0" u="none" strike="noStrike" baseline="0" dirty="0">
                <a:solidFill>
                  <a:schemeClr val="accent2">
                    <a:lumMod val="50000"/>
                  </a:schemeClr>
                </a:solidFill>
                <a:latin typeface="Gentium Book Basic"/>
              </a:rPr>
              <a:t>Local academic senate agendas must be physically posted 72 hours before a regular meeting in a “location that is freely accessible to members of the public and on the local agency’s Internet Web site, if the local agency has one.”</a:t>
            </a:r>
          </a:p>
        </p:txBody>
      </p:sp>
    </p:spTree>
    <p:extLst>
      <p:ext uri="{BB962C8B-B14F-4D97-AF65-F5344CB8AC3E}">
        <p14:creationId xmlns:p14="http://schemas.microsoft.com/office/powerpoint/2010/main" val="245923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537441D-4E3D-4E17-9120-E9224FF8469D}"/>
              </a:ext>
            </a:extLst>
          </p:cNvPr>
          <p:cNvSpPr txBox="1"/>
          <p:nvPr/>
        </p:nvSpPr>
        <p:spPr>
          <a:xfrm>
            <a:off x="1191801" y="909263"/>
            <a:ext cx="4978671" cy="523220"/>
          </a:xfrm>
          <a:prstGeom prst="rect">
            <a:avLst/>
          </a:prstGeom>
          <a:noFill/>
        </p:spPr>
        <p:txBody>
          <a:bodyPr wrap="none" rtlCol="0">
            <a:spAutoFit/>
          </a:bodyPr>
          <a:lstStyle/>
          <a:p>
            <a:r>
              <a:rPr lang="en-US" sz="2800" dirty="0">
                <a:solidFill>
                  <a:schemeClr val="accent1">
                    <a:lumMod val="50000"/>
                  </a:schemeClr>
                </a:solidFill>
                <a:latin typeface="Arial" panose="020B0604020202020204" pitchFamily="34" charset="0"/>
                <a:cs typeface="Arial" panose="020B0604020202020204" pitchFamily="34" charset="0"/>
              </a:rPr>
              <a:t>The Brown Act and COVID-19</a:t>
            </a:r>
          </a:p>
        </p:txBody>
      </p:sp>
      <p:sp>
        <p:nvSpPr>
          <p:cNvPr id="3" name="TextBox 2">
            <a:extLst>
              <a:ext uri="{FF2B5EF4-FFF2-40B4-BE49-F238E27FC236}">
                <a16:creationId xmlns:a16="http://schemas.microsoft.com/office/drawing/2014/main" id="{B91A6497-2492-4A93-8D1E-749F8A492A9B}"/>
              </a:ext>
            </a:extLst>
          </p:cNvPr>
          <p:cNvSpPr txBox="1"/>
          <p:nvPr/>
        </p:nvSpPr>
        <p:spPr>
          <a:xfrm>
            <a:off x="1191801" y="1741649"/>
            <a:ext cx="7587465" cy="646331"/>
          </a:xfrm>
          <a:prstGeom prst="rect">
            <a:avLst/>
          </a:prstGeom>
          <a:noFill/>
        </p:spPr>
        <p:txBody>
          <a:bodyPr wrap="square" rtlCol="0">
            <a:spAutoFit/>
          </a:bodyPr>
          <a:lstStyle/>
          <a:p>
            <a:r>
              <a:rPr lang="en-US" dirty="0">
                <a:solidFill>
                  <a:schemeClr val="accent2">
                    <a:lumMod val="75000"/>
                  </a:schemeClr>
                </a:solidFill>
                <a:latin typeface="Arial" panose="020B0604020202020204" pitchFamily="34" charset="0"/>
                <a:cs typeface="Arial" panose="020B0604020202020204" pitchFamily="34" charset="0"/>
              </a:rPr>
              <a:t>Governor Newsom’s Executive Order N-29-20 (signed on March 17, 2020) had the following effect:</a:t>
            </a:r>
          </a:p>
        </p:txBody>
      </p:sp>
      <p:sp>
        <p:nvSpPr>
          <p:cNvPr id="4" name="TextBox 3">
            <a:extLst>
              <a:ext uri="{FF2B5EF4-FFF2-40B4-BE49-F238E27FC236}">
                <a16:creationId xmlns:a16="http://schemas.microsoft.com/office/drawing/2014/main" id="{143C09C0-82FE-406A-AAC4-CE3AB77A4E23}"/>
              </a:ext>
            </a:extLst>
          </p:cNvPr>
          <p:cNvSpPr txBox="1"/>
          <p:nvPr/>
        </p:nvSpPr>
        <p:spPr>
          <a:xfrm>
            <a:off x="1191801" y="2697146"/>
            <a:ext cx="8214189" cy="2585323"/>
          </a:xfrm>
          <a:prstGeom prst="rect">
            <a:avLst/>
          </a:prstGeom>
          <a:noFill/>
        </p:spPr>
        <p:txBody>
          <a:bodyPr wrap="square" rtlCol="0">
            <a:spAutoFit/>
          </a:bodyPr>
          <a:lstStyle/>
          <a:p>
            <a:pPr marL="285750" indent="-285750" algn="l">
              <a:buFont typeface="Arial" panose="020B0604020202020204" pitchFamily="34" charset="0"/>
              <a:buChar char="•"/>
            </a:pPr>
            <a:r>
              <a:rPr lang="en-US" b="0" i="0" dirty="0">
                <a:solidFill>
                  <a:schemeClr val="accent2">
                    <a:lumMod val="75000"/>
                  </a:schemeClr>
                </a:solidFill>
                <a:effectLst/>
                <a:latin typeface="Arial" panose="020B0604020202020204" pitchFamily="34" charset="0"/>
                <a:cs typeface="Arial" panose="020B0604020202020204" pitchFamily="34" charset="0"/>
              </a:rPr>
              <a:t>Waived certain requirements for teleconference meetings</a:t>
            </a:r>
          </a:p>
          <a:p>
            <a:pPr marL="285750" indent="-285750" algn="l">
              <a:buFont typeface="Arial" panose="020B0604020202020204" pitchFamily="34" charset="0"/>
              <a:buChar char="•"/>
            </a:pPr>
            <a:endParaRPr lang="en-US" dirty="0">
              <a:solidFill>
                <a:schemeClr val="accent2">
                  <a:lumMod val="75000"/>
                </a:schemeClr>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b="0" i="0" dirty="0">
                <a:solidFill>
                  <a:schemeClr val="accent2">
                    <a:lumMod val="75000"/>
                  </a:schemeClr>
                </a:solidFill>
                <a:effectLst/>
                <a:latin typeface="Arial" panose="020B0604020202020204" pitchFamily="34" charset="0"/>
                <a:cs typeface="Arial" panose="020B0604020202020204" pitchFamily="34" charset="0"/>
              </a:rPr>
              <a:t>Eliminated physical meeting location within the jurisdiction if there is a teleconference meeting</a:t>
            </a:r>
          </a:p>
          <a:p>
            <a:pPr marL="285750" indent="-285750" algn="l">
              <a:buFont typeface="Arial" panose="020B0604020202020204" pitchFamily="34" charset="0"/>
              <a:buChar char="•"/>
            </a:pPr>
            <a:endParaRPr lang="en-US" dirty="0">
              <a:solidFill>
                <a:schemeClr val="accent2">
                  <a:lumMod val="75000"/>
                </a:schemeClr>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b="0" i="0" dirty="0">
                <a:solidFill>
                  <a:schemeClr val="accent2">
                    <a:lumMod val="75000"/>
                  </a:schemeClr>
                </a:solidFill>
                <a:effectLst/>
                <a:latin typeface="Arial" panose="020B0604020202020204" pitchFamily="34" charset="0"/>
                <a:cs typeface="Arial" panose="020B0604020202020204" pitchFamily="34" charset="0"/>
              </a:rPr>
              <a:t>Simplified notice and accessibility requirements</a:t>
            </a:r>
          </a:p>
          <a:p>
            <a:pPr algn="l"/>
            <a:endParaRPr lang="en-US" dirty="0">
              <a:solidFill>
                <a:schemeClr val="accent2">
                  <a:lumMod val="75000"/>
                </a:schemeClr>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b="0" i="0" dirty="0">
                <a:solidFill>
                  <a:schemeClr val="accent2">
                    <a:lumMod val="75000"/>
                  </a:schemeClr>
                </a:solidFill>
                <a:effectLst/>
                <a:latin typeface="Arial" panose="020B0604020202020204" pitchFamily="34" charset="0"/>
                <a:cs typeface="Arial" panose="020B0604020202020204" pitchFamily="34" charset="0"/>
              </a:rPr>
              <a:t>Waived other Brown Act requirements</a:t>
            </a:r>
          </a:p>
          <a:p>
            <a:endParaRPr lang="en-US" dirty="0"/>
          </a:p>
        </p:txBody>
      </p:sp>
    </p:spTree>
    <p:extLst>
      <p:ext uri="{BB962C8B-B14F-4D97-AF65-F5344CB8AC3E}">
        <p14:creationId xmlns:p14="http://schemas.microsoft.com/office/powerpoint/2010/main" val="389090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731A91-951A-4658-A88A-3992B775D270}"/>
              </a:ext>
            </a:extLst>
          </p:cNvPr>
          <p:cNvSpPr txBox="1"/>
          <p:nvPr/>
        </p:nvSpPr>
        <p:spPr>
          <a:xfrm>
            <a:off x="801384" y="1032553"/>
            <a:ext cx="2630185" cy="523220"/>
          </a:xfrm>
          <a:prstGeom prst="rect">
            <a:avLst/>
          </a:prstGeom>
          <a:noFill/>
        </p:spPr>
        <p:txBody>
          <a:bodyPr wrap="square" rtlCol="0">
            <a:spAutoFit/>
          </a:bodyPr>
          <a:lstStyle/>
          <a:p>
            <a:r>
              <a:rPr lang="en-US" sz="2800" dirty="0">
                <a:solidFill>
                  <a:schemeClr val="accent1">
                    <a:lumMod val="50000"/>
                  </a:schemeClr>
                </a:solidFill>
                <a:latin typeface="Arial" panose="020B0604020202020204" pitchFamily="34" charset="0"/>
                <a:cs typeface="Arial" panose="020B0604020202020204" pitchFamily="34" charset="0"/>
              </a:rPr>
              <a:t>What’s Next?</a:t>
            </a:r>
          </a:p>
        </p:txBody>
      </p:sp>
      <p:sp>
        <p:nvSpPr>
          <p:cNvPr id="3" name="TextBox 2">
            <a:extLst>
              <a:ext uri="{FF2B5EF4-FFF2-40B4-BE49-F238E27FC236}">
                <a16:creationId xmlns:a16="http://schemas.microsoft.com/office/drawing/2014/main" id="{4AACBD20-8295-4005-AEFB-BBE9971D96E2}"/>
              </a:ext>
            </a:extLst>
          </p:cNvPr>
          <p:cNvSpPr txBox="1"/>
          <p:nvPr/>
        </p:nvSpPr>
        <p:spPr>
          <a:xfrm>
            <a:off x="991456" y="2224355"/>
            <a:ext cx="7553671" cy="923330"/>
          </a:xfrm>
          <a:prstGeom prst="rect">
            <a:avLst/>
          </a:prstGeom>
          <a:noFill/>
        </p:spPr>
        <p:txBody>
          <a:bodyPr wrap="none" rtlCol="0">
            <a:spAutoFit/>
          </a:bodyPr>
          <a:lstStyle/>
          <a:p>
            <a:pPr marL="285750" indent="-285750">
              <a:buFont typeface="Arial" panose="020B0604020202020204" pitchFamily="34" charset="0"/>
              <a:buChar char="•"/>
            </a:pPr>
            <a:r>
              <a:rPr lang="en-US" dirty="0">
                <a:solidFill>
                  <a:schemeClr val="accent1">
                    <a:lumMod val="50000"/>
                  </a:schemeClr>
                </a:solidFill>
              </a:rPr>
              <a:t>Brown Act waivers will remain in place until September 30, 2021</a:t>
            </a:r>
          </a:p>
          <a:p>
            <a:pPr marL="285750" indent="-285750">
              <a:buFont typeface="Arial" panose="020B0604020202020204" pitchFamily="34" charset="0"/>
              <a:buChar char="•"/>
            </a:pPr>
            <a:endParaRPr lang="en-US" dirty="0">
              <a:solidFill>
                <a:schemeClr val="accent1">
                  <a:lumMod val="50000"/>
                </a:schemeClr>
              </a:solidFill>
            </a:endParaRPr>
          </a:p>
          <a:p>
            <a:pPr marL="285750" indent="-285750">
              <a:buFont typeface="Arial" panose="020B0604020202020204" pitchFamily="34" charset="0"/>
              <a:buChar char="•"/>
            </a:pPr>
            <a:r>
              <a:rPr lang="en-US" dirty="0">
                <a:solidFill>
                  <a:schemeClr val="accent1">
                    <a:lumMod val="50000"/>
                  </a:schemeClr>
                </a:solidFill>
              </a:rPr>
              <a:t>Starting October 1, meetings will return to in-person and on campus</a:t>
            </a:r>
          </a:p>
        </p:txBody>
      </p:sp>
    </p:spTree>
    <p:extLst>
      <p:ext uri="{BB962C8B-B14F-4D97-AF65-F5344CB8AC3E}">
        <p14:creationId xmlns:p14="http://schemas.microsoft.com/office/powerpoint/2010/main" val="30202082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82</TotalTime>
  <Words>364</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Gentium Book Basic</vt:lpstr>
      <vt:lpstr>Trebuchet MS</vt:lpstr>
      <vt:lpstr>Wingdings 3</vt:lpstr>
      <vt:lpstr>Facet</vt:lpstr>
      <vt:lpstr>The Brown Act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Brown Act</dc:title>
  <dc:creator>Ruth Bennington</dc:creator>
  <cp:lastModifiedBy>Ruth Bennington</cp:lastModifiedBy>
  <cp:revision>1</cp:revision>
  <dcterms:created xsi:type="dcterms:W3CDTF">2021-08-10T01:59:41Z</dcterms:created>
  <dcterms:modified xsi:type="dcterms:W3CDTF">2021-08-10T03:22:25Z</dcterms:modified>
</cp:coreProperties>
</file>