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362" r:id="rId3"/>
    <p:sldId id="263" r:id="rId4"/>
    <p:sldId id="377" r:id="rId5"/>
    <p:sldId id="376" r:id="rId6"/>
    <p:sldId id="367" r:id="rId7"/>
    <p:sldId id="375" r:id="rId8"/>
    <p:sldId id="264" r:id="rId9"/>
    <p:sldId id="3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6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2A5B9-6391-4AAE-BE46-869C9BE52FF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C1CB5-EBD0-4B11-AF5B-68B4B0DA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2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6E352-FC09-42A0-8D3D-3BE439AD7FD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6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85533-7269-4150-B0DC-6A3708EE5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197C5C-63B6-4F40-838C-D5D51793A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949F0-D5AC-42A4-AB57-5296E6716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452FF-C829-4C79-85C1-5CFFA98E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2038D-CC00-454A-92B9-223470FC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DB2A-DD76-475E-B7FB-F4ECFE2B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E4433-CE69-4E57-921C-EE6F33690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238DA-1EBC-4EFC-8B64-F74E838A5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E2323-BE42-4E5F-BAFF-75315A78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881A4-44E9-4C36-B7B8-2D580F38C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8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EA5A32-C162-408E-AB39-7C35C188B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8843F0-B4FD-4786-A297-70A0F20C7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608C6-060C-4E02-8D11-15EB8672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C3C83-414E-4E07-8B06-43BEB969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5EFF6-0C15-4919-AB17-96B6E726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0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9E7B-F265-410B-8C69-A3D1EFE93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D3186-14BC-4A47-AA9B-4FFBF00EA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74CD9-8CCE-4B08-B494-B5170EF6A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1736E-F1E8-471C-886F-FD19487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ACA2B-EF50-44FB-897D-D53B53570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5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14727-5448-4A0E-B893-8AC30DD9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B6C36-745E-401D-9F2B-E3D1BC62A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5C8BA-18AC-488C-9D09-32A1AE5E5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B03DD-F1E6-4F59-A451-A7008FD2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9159E-F842-407C-807D-6F7FE3AC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9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67C7A-B0B5-429B-9105-43D175D41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23B59-97E2-403E-B3D9-1974AA3BE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7FFA38-2B28-4AEC-8A78-9B29B81B5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66502-E4C6-4272-9512-7542FC30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332FC-C672-49B8-8309-8BEFC85D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371AE-CD11-4671-9FF5-4382175C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5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A62A-BC78-479A-90D0-65DF09487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E6AAB-677E-40F9-B9BF-D9B118719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225A8-FA3E-4656-95BE-71232F0E2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EC9AF-461D-475B-85E6-CA5CD2970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F823BC-3638-4789-914B-C0D4303B38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5D058A-3516-40C0-B759-5510A856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00D01-EC3A-4974-9685-B6B66DAA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6E1E35-759F-48B9-875A-FF853EA6B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2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900CC-A3F6-4E3E-91AA-0779BF05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5478D-4AD3-4298-96C4-C8651FC56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17300-63BF-417D-98B5-DFA5B24ED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CFC2B-77E0-4FFA-8992-D6C021CF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8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12B3C0-A6FC-42F1-A67B-343D1142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B0573D-5925-41B6-838A-ABF342518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07967-1EEF-49BE-BA72-A8FCCA68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7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22E2-8B9F-4A5F-ACFD-B074F5441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827B3-8829-412A-895F-53554E53B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F13B0-B0D8-49D2-930E-705319DED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A669F-C76F-483F-808D-CA4F00AB4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F5BCC-38B2-4F43-B5A5-EAA2E399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60422-437D-4D86-99E0-A4A952198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E984D-9241-4678-BE38-4502E5412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C0D30-2409-4392-BDDC-90BCFA09D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7B35F-9B2D-45E1-9632-A077B49A0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CC2B7-F2C0-4B39-9F66-BC06BBEF6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D05FF-A6C6-463A-BDB1-6A8689440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D7405-AAF3-42C4-A38F-D4F4B3E30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1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6EC09-E723-451F-BBDA-D1CCA3A7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6F121-8DE7-42CB-B57B-65056ED9D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36674-7166-42AD-9E58-D5A006772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89895-0AD5-4681-ACF9-022FBF05BB87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D5D28-6CCB-4E4B-9E1D-2B23014CA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2083B-06F0-4F3C-A51B-E86C83A56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C7C30-B0B7-4828-A432-1F3E0D87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1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vcccdventura.sharepoint.com/:x:/r/sites/Moorpark/Outreach/_layouts/15/Doc.aspx?sourcedoc=%7B39D04304-4559-4557-A41A-732C3FD2741F%7D&amp;file=ISER%20Standard%20Leads%20sign%20up%20sheet.xlsx&amp;action=default&amp;mobileredirect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A7A926-314E-4C96-9403-59FFD5AB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Accreditation Overview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12A5D-AD51-4AF0-8F85-9878C3F605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0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ACCJC’s Mission &amp;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733" b="1" dirty="0"/>
              <a:t>Mission Statement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dirty="0"/>
              <a:t>The Accrediting Commission for Community and Junior Colleges </a:t>
            </a:r>
            <a:r>
              <a:rPr lang="en-US" sz="3200" b="1" dirty="0"/>
              <a:t>supports its member institutions to advance educational quality and student learning and achievement</a:t>
            </a:r>
            <a:r>
              <a:rPr lang="en-US" sz="3200" dirty="0"/>
              <a:t>. This </a:t>
            </a:r>
            <a:r>
              <a:rPr lang="en-US" sz="3200" b="1" dirty="0"/>
              <a:t>collaboration fosters institutional excellence and continuous improvement</a:t>
            </a:r>
            <a:r>
              <a:rPr lang="en-US" sz="3200" dirty="0"/>
              <a:t> through innovation, self-analysis, peer review, and application of standards.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733" b="1" dirty="0"/>
              <a:t>Core Values</a:t>
            </a:r>
          </a:p>
          <a:p>
            <a:pPr marL="0" indent="0" algn="ctr">
              <a:buNone/>
            </a:pPr>
            <a:r>
              <a:rPr lang="en-US" sz="3200" dirty="0"/>
              <a:t>Integrity  |  Quality Assurance  |  Institutional Improvement </a:t>
            </a:r>
          </a:p>
          <a:p>
            <a:pPr marL="0" indent="0" algn="ctr">
              <a:buNone/>
            </a:pPr>
            <a:r>
              <a:rPr lang="en-US" sz="3200" dirty="0"/>
              <a:t>Peer Review  | Student Learning &amp; Achievement  |  Collegiality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925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A7A926-314E-4C96-9403-59FFD5AB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Accreditation Cycle and Moorpark’s Process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12A5D-AD51-4AF0-8F85-9878C3F605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0C0195-D0F5-4E13-B7E8-805A7CD0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Accreditation Cycle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650EA3-F79D-4C2C-B02B-22CCDA052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Comprehensive review every 7 years</a:t>
            </a:r>
          </a:p>
          <a:p>
            <a:pPr lvl="1"/>
            <a:r>
              <a:rPr lang="en-US" dirty="0"/>
              <a:t>Internal self-evaluation </a:t>
            </a:r>
            <a:r>
              <a:rPr lang="en-US" dirty="0">
                <a:sym typeface="Wingdings" panose="05000000000000000000" pitchFamily="2" charset="2"/>
              </a:rPr>
              <a:t> ISER</a:t>
            </a:r>
            <a:endParaRPr lang="en-US" dirty="0"/>
          </a:p>
          <a:p>
            <a:pPr lvl="1"/>
            <a:r>
              <a:rPr lang="en-US" dirty="0"/>
              <a:t>External evaluation by peer reviewers</a:t>
            </a:r>
          </a:p>
          <a:p>
            <a:pPr lvl="1"/>
            <a:r>
              <a:rPr lang="en-US" dirty="0"/>
              <a:t>Commission review and accreditation action</a:t>
            </a:r>
          </a:p>
          <a:p>
            <a:pPr lvl="1"/>
            <a:r>
              <a:rPr lang="en-US" dirty="0"/>
              <a:t>Institutional response to recommendations for improvement</a:t>
            </a:r>
          </a:p>
          <a:p>
            <a:r>
              <a:rPr lang="en-US" dirty="0"/>
              <a:t>Midterm reports (4</a:t>
            </a:r>
            <a:r>
              <a:rPr lang="en-US" baseline="30000" dirty="0"/>
              <a:t>th</a:t>
            </a:r>
            <a:r>
              <a:rPr lang="en-US" dirty="0"/>
              <a:t> year of cycle)</a:t>
            </a:r>
          </a:p>
          <a:p>
            <a:r>
              <a:rPr lang="en-US" dirty="0"/>
              <a:t>Also Annual Reports and Annual Fiscal Reports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6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A63F6A-B265-440A-91D5-CA2FFAD10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ISER Process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281D24-B59A-4F4F-818E-1A94DBED4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Interpretation of standard</a:t>
            </a:r>
          </a:p>
          <a:p>
            <a:r>
              <a:rPr lang="en-US" dirty="0"/>
              <a:t>Collection of evidence</a:t>
            </a:r>
          </a:p>
          <a:p>
            <a:r>
              <a:rPr lang="en-US" dirty="0"/>
              <a:t>Draft standard narrative (examples later)</a:t>
            </a:r>
          </a:p>
          <a:p>
            <a:pPr lvl="1"/>
            <a:r>
              <a:rPr lang="en-US" dirty="0"/>
              <a:t>Evidence of meeting standard</a:t>
            </a:r>
          </a:p>
          <a:p>
            <a:pPr lvl="1"/>
            <a:r>
              <a:rPr lang="en-US" dirty="0"/>
              <a:t>Analysis and evaluation</a:t>
            </a:r>
          </a:p>
          <a:p>
            <a:pPr lvl="1"/>
            <a:r>
              <a:rPr lang="en-US" dirty="0"/>
              <a:t>Evidence</a:t>
            </a:r>
          </a:p>
          <a:p>
            <a:r>
              <a:rPr lang="en-US" dirty="0"/>
              <a:t>Continued discussions</a:t>
            </a:r>
          </a:p>
          <a:p>
            <a:r>
              <a:rPr lang="en-US" dirty="0"/>
              <a:t>Address any deficiencies (gaps)—improvement plans</a:t>
            </a:r>
          </a:p>
          <a:p>
            <a:r>
              <a:rPr lang="en-US" dirty="0"/>
              <a:t>Quality Focused Essay (QFE)—areas on which to improve</a:t>
            </a:r>
          </a:p>
          <a:p>
            <a:r>
              <a:rPr lang="en-US" dirty="0"/>
              <a:t>Final draft and evidence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02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EBCD5-5516-45C6-8F1D-D368B7F1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Simplified ISER Timeline</a:t>
            </a:r>
            <a:br>
              <a:rPr lang="en-US" dirty="0"/>
            </a:br>
            <a:r>
              <a:rPr lang="en-US" dirty="0"/>
              <a:t>Deadline Jan 15, 2023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D572C0-F817-4A2F-A782-39A0A2C06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Fall 2021</a:t>
            </a:r>
          </a:p>
          <a:p>
            <a:pPr lvl="1"/>
            <a:r>
              <a:rPr lang="en-US" dirty="0"/>
              <a:t>Aug: Finalize standard leads and members; training on interpretation of standards</a:t>
            </a:r>
          </a:p>
          <a:p>
            <a:pPr lvl="1"/>
            <a:r>
              <a:rPr lang="en-US" dirty="0"/>
              <a:t>Sep/Oct: Group meetings; Identify evidence; Draft standards</a:t>
            </a:r>
          </a:p>
          <a:p>
            <a:pPr lvl="1"/>
            <a:r>
              <a:rPr lang="en-US" dirty="0"/>
              <a:t>Nov/Dec: Group meetings continue; Brainstorm QFE ideas</a:t>
            </a:r>
          </a:p>
          <a:p>
            <a:r>
              <a:rPr lang="en-US" dirty="0"/>
              <a:t>Spring 2022</a:t>
            </a:r>
          </a:p>
          <a:p>
            <a:pPr lvl="1"/>
            <a:r>
              <a:rPr lang="en-US" dirty="0"/>
              <a:t>Jan/Feb: Review draft of QFE; </a:t>
            </a:r>
          </a:p>
          <a:p>
            <a:pPr lvl="1"/>
            <a:r>
              <a:rPr lang="en-US" dirty="0"/>
              <a:t>Mar/Apr: Early draft of ISER; Participatory </a:t>
            </a:r>
            <a:r>
              <a:rPr lang="en-US"/>
              <a:t>governance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36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EBCD5-5516-45C6-8F1D-D368B7F1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Simplified ISER Timeline</a:t>
            </a:r>
            <a:br>
              <a:rPr lang="en-US" dirty="0"/>
            </a:br>
            <a:r>
              <a:rPr lang="en-US" dirty="0"/>
              <a:t>Deadline Jan 15, 2023 (Cont.)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D572C0-F817-4A2F-A782-39A0A2C06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Fall 2022</a:t>
            </a:r>
          </a:p>
          <a:p>
            <a:pPr lvl="1"/>
            <a:r>
              <a:rPr lang="en-US" dirty="0"/>
              <a:t>Participatory governance review of ISER</a:t>
            </a:r>
          </a:p>
          <a:p>
            <a:pPr lvl="1"/>
            <a:r>
              <a:rPr lang="en-US" dirty="0"/>
              <a:t>Administrative review</a:t>
            </a:r>
          </a:p>
          <a:p>
            <a:pPr lvl="1"/>
            <a:r>
              <a:rPr lang="en-US" dirty="0"/>
              <a:t>Board of Trustees approval</a:t>
            </a:r>
          </a:p>
          <a:p>
            <a:r>
              <a:rPr lang="en-US" dirty="0"/>
              <a:t>Spring 2023</a:t>
            </a:r>
          </a:p>
          <a:p>
            <a:pPr lvl="1"/>
            <a:r>
              <a:rPr lang="en-US" dirty="0"/>
              <a:t>Submit ISER before Jan 15 deadline</a:t>
            </a:r>
          </a:p>
          <a:p>
            <a:pPr lvl="1"/>
            <a:r>
              <a:rPr lang="en-US" dirty="0"/>
              <a:t>Wipe sweat off brow</a:t>
            </a:r>
          </a:p>
          <a:p>
            <a:r>
              <a:rPr lang="en-US" dirty="0"/>
              <a:t>Fall 2023</a:t>
            </a:r>
          </a:p>
          <a:p>
            <a:pPr lvl="1"/>
            <a:r>
              <a:rPr lang="en-US" dirty="0"/>
              <a:t>ACCJC Focused Site Visit</a:t>
            </a:r>
          </a:p>
          <a:p>
            <a:r>
              <a:rPr lang="en-US" dirty="0"/>
              <a:t>Spring 2024</a:t>
            </a:r>
          </a:p>
          <a:p>
            <a:pPr lvl="1"/>
            <a:r>
              <a:rPr lang="en-US" dirty="0"/>
              <a:t>ACCJC Decision</a:t>
            </a:r>
          </a:p>
        </p:txBody>
      </p:sp>
    </p:spTree>
    <p:extLst>
      <p:ext uri="{BB962C8B-B14F-4D97-AF65-F5344CB8AC3E}">
        <p14:creationId xmlns:p14="http://schemas.microsoft.com/office/powerpoint/2010/main" val="319761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A7A926-314E-4C96-9403-59FFD5AB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Leads and Members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712A5D-AD51-4AF0-8F85-9878C3F605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6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D390-22FD-4CAF-86E9-C6C77460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 up here!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11264-2422-47D2-A275-9ADCAA66D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Sign-up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47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293</Words>
  <Application>Microsoft Office PowerPoint</Application>
  <PresentationFormat>Widescreen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Accreditation Overview</vt:lpstr>
      <vt:lpstr>ACCJC’s Mission &amp; Values</vt:lpstr>
      <vt:lpstr>Accreditation Cycle and Moorpark’s Process</vt:lpstr>
      <vt:lpstr>Accreditation Cycle</vt:lpstr>
      <vt:lpstr>Basic ISER Process</vt:lpstr>
      <vt:lpstr>Simplified ISER Timeline Deadline Jan 15, 2023</vt:lpstr>
      <vt:lpstr>Simplified ISER Timeline Deadline Jan 15, 2023 (Cont.)</vt:lpstr>
      <vt:lpstr>Standard Leads and Members</vt:lpstr>
      <vt:lpstr>Sign up here!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Accreditation Cycle and Moorpark’s Process</dc:title>
  <dc:creator>Erik Reese</dc:creator>
  <cp:lastModifiedBy>Erik Reese</cp:lastModifiedBy>
  <cp:revision>2</cp:revision>
  <dcterms:created xsi:type="dcterms:W3CDTF">2021-08-14T01:34:16Z</dcterms:created>
  <dcterms:modified xsi:type="dcterms:W3CDTF">2021-08-14T01:36:32Z</dcterms:modified>
</cp:coreProperties>
</file>