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091f1106a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2091f1106a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12091f1106a_0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091f1106a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2091f1106a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12091f1106a_0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091f1106a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091f1106a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12091f1106a_0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091f1106a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091f1106a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2091f1106a_0_1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091f1106a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2091f1106a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12091f1106a_0_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091f1106a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091f1106a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Juan Arzola</a:t>
            </a:r>
            <a:endParaRPr/>
          </a:p>
        </p:txBody>
      </p:sp>
      <p:sp>
        <p:nvSpPr>
          <p:cNvPr id="166" name="Google Shape;166;g12091f1106a_0_1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091f1106a_0_1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2091f1106a_0_1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Juan Arzola</a:t>
            </a:r>
            <a:endParaRPr/>
          </a:p>
        </p:txBody>
      </p:sp>
      <p:sp>
        <p:nvSpPr>
          <p:cNvPr id="174" name="Google Shape;174;g12091f1106a_0_1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091f11b1d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2091f11b1d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Juan Arzola</a:t>
            </a:r>
            <a:endParaRPr/>
          </a:p>
        </p:txBody>
      </p:sp>
      <p:sp>
        <p:nvSpPr>
          <p:cNvPr id="182" name="Google Shape;182;g12091f11b1d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091f11b1d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091f11b1d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12091f11b1d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2091f11b1d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2091f11b1d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2091f11b1d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2091f1106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12091f1106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g12091f1106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231aaf133c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231aaf133c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1231aaf133c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091f11b1d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2091f11b1d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Juan Arzola</a:t>
            </a:r>
            <a:endParaRPr/>
          </a:p>
        </p:txBody>
      </p:sp>
      <p:sp>
        <p:nvSpPr>
          <p:cNvPr id="217" name="Google Shape;217;g12091f11b1d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231aaf133c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231aaf133c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1231aaf133c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091f11b1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2091f11b1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Juan Arzola</a:t>
            </a:r>
            <a:endParaRPr/>
          </a:p>
        </p:txBody>
      </p:sp>
      <p:sp>
        <p:nvSpPr>
          <p:cNvPr id="55" name="Google Shape;55;g12091f11b1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091f1106a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091f1106a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Juan Arzola</a:t>
            </a:r>
            <a:endParaRPr/>
          </a:p>
        </p:txBody>
      </p:sp>
      <p:sp>
        <p:nvSpPr>
          <p:cNvPr id="63" name="Google Shape;63;g12091f1106a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091f1106a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2091f1106a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g12091f1106a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2091f1106a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2091f1106a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12091f1106a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2091f1106a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2091f1106a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12091f1106a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091f1106a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091f1106a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12091f1106a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2091f1106a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2091f1106a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12091f1106a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title"/>
          </p:nvPr>
        </p:nvSpPr>
        <p:spPr>
          <a:xfrm>
            <a:off x="959005" y="4683512"/>
            <a:ext cx="10432249" cy="1736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 A">
  <p:cSld name="Section Slide A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3840163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3678238" y="0"/>
            <a:ext cx="8513762" cy="23526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63" y="6376988"/>
            <a:ext cx="377825" cy="3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>
            <p:ph type="title"/>
          </p:nvPr>
        </p:nvSpPr>
        <p:spPr>
          <a:xfrm>
            <a:off x="3295515" y="403412"/>
            <a:ext cx="8058283" cy="1685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829994" y="2662568"/>
            <a:ext cx="10523806" cy="3569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 sz="24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 sz="2400"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 sz="18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 Column Slide">
  <p:cSld name="Content 2 Column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77938" y="6376988"/>
            <a:ext cx="377825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22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>
            <p:ph type="title"/>
          </p:nvPr>
        </p:nvSpPr>
        <p:spPr>
          <a:xfrm>
            <a:off x="1277650" y="365125"/>
            <a:ext cx="1004604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1277650" y="1798320"/>
            <a:ext cx="4922537" cy="4391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6388259" y="1798320"/>
            <a:ext cx="4948881" cy="4391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 Column Slide">
  <p:cSld name="Content 1 Column Slid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77938" y="6376988"/>
            <a:ext cx="377825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22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>
            <p:ph type="title"/>
          </p:nvPr>
        </p:nvSpPr>
        <p:spPr>
          <a:xfrm>
            <a:off x="1277650" y="365125"/>
            <a:ext cx="1004604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1277650" y="1798320"/>
            <a:ext cx="100584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263" y="6376988"/>
            <a:ext cx="377825" cy="3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10298113" y="6356350"/>
            <a:ext cx="10556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277938" y="365125"/>
            <a:ext cx="100758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0476C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0476C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0476C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0476C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289050" y="1825625"/>
            <a:ext cx="100647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asccc.org/sites/default/files/Executive%20Committee%20Norms.pdf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958850" y="4683125"/>
            <a:ext cx="10433050" cy="173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44">
                <a:latin typeface="Arial"/>
                <a:ea typeface="Arial"/>
                <a:cs typeface="Arial"/>
                <a:sym typeface="Arial"/>
              </a:rPr>
              <a:t>Academic Freedom and Diverse Knowledges:</a:t>
            </a:r>
            <a:endParaRPr sz="284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44">
                <a:latin typeface="Arial"/>
                <a:ea typeface="Arial"/>
                <a:cs typeface="Arial"/>
                <a:sym typeface="Arial"/>
              </a:rPr>
              <a:t>The Role and Application of Critical Race Theory in the Classroom</a:t>
            </a:r>
            <a:endParaRPr sz="284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7">
                <a:latin typeface="Arial"/>
                <a:ea typeface="Arial"/>
                <a:cs typeface="Arial"/>
                <a:sym typeface="Arial"/>
              </a:rPr>
              <a:t>Manuel J. Vélez, ASCCC South Representative</a:t>
            </a:r>
            <a:endParaRPr sz="2177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7">
                <a:latin typeface="Arial"/>
                <a:ea typeface="Arial"/>
                <a:cs typeface="Arial"/>
                <a:sym typeface="Arial"/>
              </a:rPr>
              <a:t>Juan Arzola, ASCCC At-Large Representative</a:t>
            </a:r>
            <a:endParaRPr sz="2177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/>
          <p:nvPr>
            <p:ph type="title"/>
          </p:nvPr>
        </p:nvSpPr>
        <p:spPr>
          <a:xfrm>
            <a:off x="3295515" y="403412"/>
            <a:ext cx="8058300" cy="168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Group Discussion #1: Dispelling Myths and Engaging in Real Dialogue</a:t>
            </a:r>
            <a:endParaRPr/>
          </a:p>
        </p:txBody>
      </p:sp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454600" y="2438025"/>
            <a:ext cx="11298000" cy="38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After having heard about some of the </a:t>
            </a:r>
            <a:r>
              <a:rPr lang="en-US"/>
              <a:t>common</a:t>
            </a:r>
            <a:r>
              <a:rPr lang="en-US"/>
              <a:t> myths associated with Critical Race Theory, engage in a discussion with your breakout group by addressing each of the following points: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en-US"/>
              <a:t>How familiar are you with the myths we’ve identified here? Through what medium or in what context have you heard them?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/>
              <a:t>Is there debate over CRT at your college or among your faculty? What are the most common arguments made in that context?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/>
              <a:t>How familiar are you with CRT today? What concerns, if any, do you have over CRT?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While we encourage robust dialogue, we also urge you to please keep your comments civil and objective.</a:t>
            </a:r>
            <a:endParaRPr/>
          </a:p>
        </p:txBody>
      </p:sp>
      <p:sp>
        <p:nvSpPr>
          <p:cNvPr id="119" name="Google Shape;119;p16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title"/>
          </p:nvPr>
        </p:nvSpPr>
        <p:spPr>
          <a:xfrm>
            <a:off x="3295515" y="403412"/>
            <a:ext cx="8058300" cy="168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Defining Critical Race Theory</a:t>
            </a:r>
            <a:endParaRPr/>
          </a:p>
        </p:txBody>
      </p:sp>
      <p:sp>
        <p:nvSpPr>
          <p:cNvPr id="126" name="Google Shape;126;p17"/>
          <p:cNvSpPr txBox="1"/>
          <p:nvPr>
            <p:ph idx="1" type="body"/>
          </p:nvPr>
        </p:nvSpPr>
        <p:spPr>
          <a:xfrm>
            <a:off x="288575" y="2763400"/>
            <a:ext cx="8058300" cy="365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5814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Critical Race Theory is a relatively recent form of academic thought that attempts to analyze race relations in a broader context than the traditional civil rights approach</a:t>
            </a:r>
            <a:endParaRPr/>
          </a:p>
          <a:p>
            <a:pPr indent="-35814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Critical Race theorists look closely at daily interactions to reveal the racial component within them.  They argue that race and racism play a significant role in how members within a society interact with each other and how institutions within that society </a:t>
            </a:r>
            <a:r>
              <a:rPr lang="en-US"/>
              <a:t>continue</a:t>
            </a:r>
            <a:r>
              <a:rPr lang="en-US"/>
              <a:t> to rely on racialized views</a:t>
            </a:r>
            <a:endParaRPr/>
          </a:p>
          <a:p>
            <a:pPr indent="-35814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CRT is a reaction to and contradiction of the “Colorblind” approach to racism, which attempts to address racism by erasing the question of race from any discussions.</a:t>
            </a:r>
            <a:endParaRPr/>
          </a:p>
          <a:p>
            <a:pPr indent="-358140" lvl="0" marL="457200" rtl="0" algn="l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-US"/>
              <a:t>CRT strives to not only analyze racism but to expose and redress it.</a:t>
            </a:r>
            <a:endParaRPr/>
          </a:p>
        </p:txBody>
      </p:sp>
      <p:sp>
        <p:nvSpPr>
          <p:cNvPr id="127" name="Google Shape;127;p17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2300" y="2642187"/>
            <a:ext cx="3540324" cy="3591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 b="0" l="15067" r="0" t="0"/>
          <a:stretch/>
        </p:blipFill>
        <p:spPr>
          <a:xfrm>
            <a:off x="10186925" y="4451350"/>
            <a:ext cx="1617925" cy="190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5" name="Google Shape;135;p18"/>
          <p:cNvPicPr preferRelativeResize="0"/>
          <p:nvPr/>
        </p:nvPicPr>
        <p:blipFill rotWithShape="1">
          <a:blip r:embed="rId4">
            <a:alphaModFix/>
          </a:blip>
          <a:srcRect b="11071" l="0" r="0" t="0"/>
          <a:stretch/>
        </p:blipFill>
        <p:spPr>
          <a:xfrm>
            <a:off x="7532351" y="2346925"/>
            <a:ext cx="1690049" cy="2164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6" name="Google Shape;136;p18"/>
          <p:cNvSpPr txBox="1"/>
          <p:nvPr>
            <p:ph type="title"/>
          </p:nvPr>
        </p:nvSpPr>
        <p:spPr>
          <a:xfrm>
            <a:off x="1277650" y="-16827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brief history of Critical Race Theory</a:t>
            </a:r>
            <a:endParaRPr/>
          </a:p>
        </p:txBody>
      </p:sp>
      <p:sp>
        <p:nvSpPr>
          <p:cNvPr id="137" name="Google Shape;137;p18"/>
          <p:cNvSpPr txBox="1"/>
          <p:nvPr>
            <p:ph idx="1" type="body"/>
          </p:nvPr>
        </p:nvSpPr>
        <p:spPr>
          <a:xfrm>
            <a:off x="726775" y="1785425"/>
            <a:ext cx="6908100" cy="439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Said to have been established in the 1970s in the United States as an extension of Critical Legal Studies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Founders of CRT were Black, Latinx, and Asian-American scholars who had become concerned with the law’s inability to address racism in the U.S.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Derrick Bell, a legal professor who applied theories of race to legal interpretation, is credited as one of the founders.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Though it began in Critical Legal Studies, CRT was </a:t>
            </a:r>
            <a:r>
              <a:rPr lang="en-US"/>
              <a:t>quickly applied in various other disciplines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1000"/>
              </a:spcAft>
              <a:buSzPct val="75000"/>
              <a:buChar char="•"/>
            </a:pPr>
            <a:r>
              <a:rPr lang="en-US"/>
              <a:t>Other early CRT scholars include Richard Delgado, Mari Matsuda, Tara Yosso, Kimberle Crenshaw and Neil Gotanda</a:t>
            </a:r>
            <a:endParaRPr/>
          </a:p>
        </p:txBody>
      </p:sp>
      <p:sp>
        <p:nvSpPr>
          <p:cNvPr id="138" name="Google Shape;138;p18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9" name="Google Shape;13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39327" y="262225"/>
            <a:ext cx="1440300" cy="18295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0" name="Google Shape;14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2725" y="1228825"/>
            <a:ext cx="1555101" cy="2336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1" name="Google Shape;14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61626" y="2179522"/>
            <a:ext cx="1440299" cy="21641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2" name="Google Shape;14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82725" y="3642848"/>
            <a:ext cx="1617924" cy="24255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>
            <p:ph type="title"/>
          </p:nvPr>
        </p:nvSpPr>
        <p:spPr>
          <a:xfrm>
            <a:off x="1277650" y="-9207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Features of Critical Race Theory</a:t>
            </a:r>
            <a:endParaRPr/>
          </a:p>
        </p:txBody>
      </p:sp>
      <p:sp>
        <p:nvSpPr>
          <p:cNvPr id="149" name="Google Shape;149;p19"/>
          <p:cNvSpPr txBox="1"/>
          <p:nvPr>
            <p:ph idx="1" type="body"/>
          </p:nvPr>
        </p:nvSpPr>
        <p:spPr>
          <a:xfrm>
            <a:off x="968275" y="1531075"/>
            <a:ext cx="6792000" cy="446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CRT strives to advance a social justice framework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CRT attempts to reach a “wider public” by fusing or even moving beyond traditional academic frameworks.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CRT uses “counterstories” to challenge tacitly accepted notions of race and the racial experience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CRT tends to be organized around core questions that reach into several disciplines and that require multiple strategies. In this way, it is “interdisciplinary”. </a:t>
            </a:r>
            <a:endParaRPr/>
          </a:p>
        </p:txBody>
      </p:sp>
      <p:sp>
        <p:nvSpPr>
          <p:cNvPr id="150" name="Google Shape;150;p19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3">
            <a:alphaModFix/>
          </a:blip>
          <a:srcRect b="0" l="8146" r="11195" t="0"/>
          <a:stretch/>
        </p:blipFill>
        <p:spPr>
          <a:xfrm>
            <a:off x="7889650" y="2005025"/>
            <a:ext cx="3889476" cy="2687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Tenets of Critical Race Theory</a:t>
            </a:r>
            <a:endParaRPr/>
          </a:p>
        </p:txBody>
      </p:sp>
      <p:sp>
        <p:nvSpPr>
          <p:cNvPr id="158" name="Google Shape;158;p20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9" name="Google Shape;159;p20"/>
          <p:cNvSpPr txBox="1"/>
          <p:nvPr/>
        </p:nvSpPr>
        <p:spPr>
          <a:xfrm>
            <a:off x="894500" y="1901850"/>
            <a:ext cx="78714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Racism is ordinary, not aberrational </a:t>
            </a:r>
            <a:r>
              <a:rPr b="1" lang="en-US" sz="1800">
                <a:solidFill>
                  <a:schemeClr val="lt2"/>
                </a:solidFill>
              </a:rPr>
              <a:t>(Systemic Racism)</a:t>
            </a:r>
            <a:endParaRPr b="1"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Racism advances the </a:t>
            </a:r>
            <a:r>
              <a:rPr lang="en-US" sz="1800"/>
              <a:t>interests of working-class and upper-class whites. Most gains made by communities of color usually coincide with white “self-interest” </a:t>
            </a:r>
            <a:r>
              <a:rPr b="1" lang="en-US" sz="1800">
                <a:solidFill>
                  <a:schemeClr val="lt2"/>
                </a:solidFill>
              </a:rPr>
              <a:t>(Interest Convergence)</a:t>
            </a:r>
            <a:endParaRPr b="1"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Race is a product of social thought and relations </a:t>
            </a:r>
            <a:r>
              <a:rPr b="1" lang="en-US" sz="1800">
                <a:solidFill>
                  <a:schemeClr val="lt2"/>
                </a:solidFill>
              </a:rPr>
              <a:t>(Social Construction)</a:t>
            </a:r>
            <a:endParaRPr b="1"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Dominant society racializes different groups at different times in response to shifting needs </a:t>
            </a:r>
            <a:r>
              <a:rPr b="1" lang="en-US" sz="1800">
                <a:solidFill>
                  <a:schemeClr val="lt2"/>
                </a:solidFill>
              </a:rPr>
              <a:t>(Differential Racialization)</a:t>
            </a:r>
            <a:endParaRPr b="1"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Everyone has potentially conflicting, overlapping identities, loyalties, and allegiances </a:t>
            </a:r>
            <a:r>
              <a:rPr b="1" lang="en-US" sz="1800">
                <a:solidFill>
                  <a:schemeClr val="lt2"/>
                </a:solidFill>
              </a:rPr>
              <a:t>(Intersectionality)</a:t>
            </a:r>
            <a:endParaRPr b="1"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US" sz="1800"/>
              <a:t>Because of their more direct history with oppression and racism, Latinx, Asian-American, African-American writers and thinkers may be better able to communicate matters related to race </a:t>
            </a:r>
            <a:r>
              <a:rPr b="1" lang="en-US" sz="1800">
                <a:solidFill>
                  <a:schemeClr val="lt2"/>
                </a:solidFill>
              </a:rPr>
              <a:t>(The Voice-of-Color Thesis)</a:t>
            </a:r>
            <a:endParaRPr b="1" sz="1800">
              <a:solidFill>
                <a:schemeClr val="lt2"/>
              </a:solidFill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6725" y="2926100"/>
            <a:ext cx="2526875" cy="1895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1" name="Google Shape;16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6725" y="625467"/>
            <a:ext cx="2526875" cy="209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 rotWithShape="1">
          <a:blip r:embed="rId5">
            <a:alphaModFix/>
          </a:blip>
          <a:srcRect b="4699" l="10188" r="6164" t="15511"/>
          <a:stretch/>
        </p:blipFill>
        <p:spPr>
          <a:xfrm>
            <a:off x="9306725" y="4917278"/>
            <a:ext cx="2578450" cy="16396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>
            <p:ph type="title"/>
          </p:nvPr>
        </p:nvSpPr>
        <p:spPr>
          <a:xfrm>
            <a:off x="3295515" y="403412"/>
            <a:ext cx="8058300" cy="168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CRT and Academic Freedom</a:t>
            </a:r>
            <a:endParaRPr/>
          </a:p>
        </p:txBody>
      </p:sp>
      <p:sp>
        <p:nvSpPr>
          <p:cNvPr id="169" name="Google Shape;169;p21"/>
          <p:cNvSpPr txBox="1"/>
          <p:nvPr>
            <p:ph idx="1" type="body"/>
          </p:nvPr>
        </p:nvSpPr>
        <p:spPr>
          <a:xfrm>
            <a:off x="829994" y="2662568"/>
            <a:ext cx="10523700" cy="356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b="1" lang="en-US"/>
              <a:t>KEY</a:t>
            </a:r>
            <a:r>
              <a:rPr lang="en-US"/>
              <a:t> to Truth-telling;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b="1" lang="en-US"/>
              <a:t>IMPORTANT</a:t>
            </a:r>
            <a:r>
              <a:rPr lang="en-US"/>
              <a:t> to achieving the social justice oriented mission of community colleges;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b="1" lang="en-US"/>
              <a:t>NECESSARY</a:t>
            </a:r>
            <a:r>
              <a:rPr lang="en-US"/>
              <a:t> for learning, teaching, and leading as a Faculty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1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/>
          <p:nvPr>
            <p:ph type="title"/>
          </p:nvPr>
        </p:nvSpPr>
        <p:spPr>
          <a:xfrm>
            <a:off x="3295515" y="403412"/>
            <a:ext cx="8058300" cy="168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CRT in the classroom</a:t>
            </a:r>
            <a:endParaRPr/>
          </a:p>
        </p:txBody>
      </p:sp>
      <p:sp>
        <p:nvSpPr>
          <p:cNvPr id="177" name="Google Shape;177;p22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338" y="2522625"/>
            <a:ext cx="8279326" cy="4139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/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Developing Lesson  Plans through a CRT framework</a:t>
            </a:r>
            <a:endParaRPr/>
          </a:p>
        </p:txBody>
      </p:sp>
      <p:sp>
        <p:nvSpPr>
          <p:cNvPr id="185" name="Google Shape;185;p23"/>
          <p:cNvSpPr txBox="1"/>
          <p:nvPr>
            <p:ph idx="1" type="body"/>
          </p:nvPr>
        </p:nvSpPr>
        <p:spPr>
          <a:xfrm>
            <a:off x="1277650" y="1798320"/>
            <a:ext cx="10058400" cy="441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Examine Course Outline of Record (COR);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Augment mainstream topics (Knowledge) with scholarship produced by Scholars of Color (Voices-of-Color Theory in Practice);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Introduce diverse knowledge through culturally responsive/relevant teaching (i.e., empower students to activate their own knowledge or connect Diverse Knowledge to the student’s experiences on campus or their community)</a:t>
            </a:r>
            <a:endParaRPr/>
          </a:p>
        </p:txBody>
      </p:sp>
      <p:sp>
        <p:nvSpPr>
          <p:cNvPr id="186" name="Google Shape;186;p23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/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CRT as a Disciplinary Framework</a:t>
            </a:r>
            <a:endParaRPr/>
          </a:p>
        </p:txBody>
      </p:sp>
      <p:sp>
        <p:nvSpPr>
          <p:cNvPr id="193" name="Google Shape;193;p24"/>
          <p:cNvSpPr txBox="1"/>
          <p:nvPr>
            <p:ph idx="1" type="body"/>
          </p:nvPr>
        </p:nvSpPr>
        <p:spPr>
          <a:xfrm>
            <a:off x="692100" y="1827200"/>
            <a:ext cx="7182900" cy="441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Because of their shared focus on the lived experiences of communities of color, CRT has become a foundational framework for Ethnic Studies disciplines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While CRT isn’t derived directly from Ethnic Studies its establishment coincides with the establishment of Ethnic Studies and has certainly helped in its evolution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CRT is also utilized throughout various disciplines where more courses are being taught through a racial/social justice lens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In these cases, CRT functions to analyze subjects away from the eurocentric methods that have dominated academia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4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5275" y="2312475"/>
            <a:ext cx="3907052" cy="30084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Critical Race Counterstory</a:t>
            </a:r>
            <a:endParaRPr/>
          </a:p>
        </p:txBody>
      </p:sp>
      <p:sp>
        <p:nvSpPr>
          <p:cNvPr id="202" name="Google Shape;202;p25"/>
          <p:cNvSpPr txBox="1"/>
          <p:nvPr>
            <p:ph idx="1" type="body"/>
          </p:nvPr>
        </p:nvSpPr>
        <p:spPr>
          <a:xfrm>
            <a:off x="1092800" y="1864150"/>
            <a:ext cx="7325100" cy="432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Critical race counterstorytelling is a method of recounting the experiences and perspectives of racially and socially marginalized people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Counterstories can serve to expose and identify types of racial discrimination and reveal that these types impact entire communities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They reflect on the lived experiences of people of </a:t>
            </a:r>
            <a:r>
              <a:rPr lang="en-US"/>
              <a:t>color to raise critical consciousness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They work to counter “majoritorian narratives” which emphasize racial experiences through the lens of those with racial and social privilege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Rather than trying to prove racism exists, counterstories attempts to document it </a:t>
            </a:r>
            <a:r>
              <a:rPr lang="en-US"/>
              <a:t>persistence</a:t>
            </a:r>
            <a:r>
              <a:rPr lang="en-US"/>
              <a:t> from those impacted most by it</a:t>
            </a:r>
            <a:endParaRPr/>
          </a:p>
        </p:txBody>
      </p:sp>
      <p:sp>
        <p:nvSpPr>
          <p:cNvPr id="203" name="Google Shape;203;p25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6750" y="1559625"/>
            <a:ext cx="2817011" cy="4360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3295515" y="403412"/>
            <a:ext cx="8058300" cy="168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Session</a:t>
            </a:r>
            <a:endParaRPr/>
          </a:p>
        </p:txBody>
      </p: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316497" y="2662575"/>
            <a:ext cx="5529300" cy="349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During this session we’ll discuss the following: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The controversy around CRT and the importance of addressing it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Dispelling</a:t>
            </a:r>
            <a:r>
              <a:rPr lang="en-US"/>
              <a:t> the myths around CRT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Defining CRT as well as its main tenets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CRT and Academic Freedom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-US"/>
              <a:t>CRT in the classroom</a:t>
            </a:r>
            <a:endParaRPr/>
          </a:p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372" y="2734462"/>
            <a:ext cx="5527902" cy="33554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Critical Race Counterstorytelling</a:t>
            </a:r>
            <a:endParaRPr/>
          </a:p>
        </p:txBody>
      </p:sp>
      <p:sp>
        <p:nvSpPr>
          <p:cNvPr id="211" name="Google Shape;211;p26"/>
          <p:cNvSpPr txBox="1"/>
          <p:nvPr>
            <p:ph idx="1" type="body"/>
          </p:nvPr>
        </p:nvSpPr>
        <p:spPr>
          <a:xfrm>
            <a:off x="1277650" y="1798325"/>
            <a:ext cx="6714600" cy="441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Counterstories draw on academic research, social science and humanities literature, and judicial records as a means of dispelling racial stereotypes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They often blend narrative with data and at times, elements of fiction in order to challenge majoritorian narratives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CRT scholars utilize three types of counterstories: </a:t>
            </a:r>
            <a:r>
              <a:rPr lang="en-US">
                <a:solidFill>
                  <a:schemeClr val="lt2"/>
                </a:solidFill>
              </a:rPr>
              <a:t>Autobiographical, Biographical</a:t>
            </a:r>
            <a:r>
              <a:rPr lang="en-US"/>
              <a:t>, and </a:t>
            </a:r>
            <a:r>
              <a:rPr lang="en-US">
                <a:solidFill>
                  <a:schemeClr val="lt2"/>
                </a:solidFill>
              </a:rPr>
              <a:t>Composite 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Conterstorytelling can </a:t>
            </a:r>
            <a:r>
              <a:rPr lang="en-US"/>
              <a:t>strengthen</a:t>
            </a:r>
            <a:r>
              <a:rPr lang="en-US"/>
              <a:t> traditions of social, political, and cultural survival and resistance</a:t>
            </a:r>
            <a:endParaRPr/>
          </a:p>
        </p:txBody>
      </p:sp>
      <p:sp>
        <p:nvSpPr>
          <p:cNvPr id="212" name="Google Shape;212;p26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3" name="Google Shape;2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125" y="1690825"/>
            <a:ext cx="3270543" cy="4360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/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Addressing confrontations/disruptions against CRT in the classroom</a:t>
            </a:r>
            <a:endParaRPr/>
          </a:p>
        </p:txBody>
      </p:sp>
      <p:sp>
        <p:nvSpPr>
          <p:cNvPr id="220" name="Google Shape;220;p27"/>
          <p:cNvSpPr txBox="1"/>
          <p:nvPr>
            <p:ph idx="1" type="body"/>
          </p:nvPr>
        </p:nvSpPr>
        <p:spPr>
          <a:xfrm>
            <a:off x="1277650" y="1798320"/>
            <a:ext cx="10058400" cy="441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Develop a community relationship in the classroom;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Acknowledge that culturally responsive/relevant teaching strategies may not apply to all students, but focusing on importance of diversity of thought and knowledge is;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7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/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228" name="Google Shape;228;p28"/>
          <p:cNvSpPr txBox="1"/>
          <p:nvPr>
            <p:ph idx="1" type="body"/>
          </p:nvPr>
        </p:nvSpPr>
        <p:spPr>
          <a:xfrm>
            <a:off x="1277650" y="1798320"/>
            <a:ext cx="10058400" cy="441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Yosso, Tarra </a:t>
            </a:r>
            <a:r>
              <a:rPr i="1" lang="en-US"/>
              <a:t>Critical Race Counterstories Along the Chicana/Chicano Educational Pipeline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Delgado, Richard and Jean Stefancic </a:t>
            </a:r>
            <a:r>
              <a:rPr i="1" lang="en-US"/>
              <a:t>Critical Race Theory: An Introduction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Hindman, Jade “Myths and Misunderstandings Fuel Controversy Over Critical Race Theory” </a:t>
            </a:r>
            <a:r>
              <a:rPr i="1" lang="en-US"/>
              <a:t>KPBS Midday Edition</a:t>
            </a:r>
            <a:r>
              <a:rPr lang="en-US"/>
              <a:t> 20 September 2021</a:t>
            </a:r>
            <a:endParaRPr/>
          </a:p>
        </p:txBody>
      </p:sp>
      <p:sp>
        <p:nvSpPr>
          <p:cNvPr id="229" name="Google Shape;229;p28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3295515" y="403412"/>
            <a:ext cx="8058300" cy="168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Community Expectations/Norms</a:t>
            </a:r>
            <a:endParaRPr/>
          </a:p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829994" y="2662568"/>
            <a:ext cx="10523700" cy="356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-US" u="sng">
                <a:solidFill>
                  <a:schemeClr val="hlink"/>
                </a:solidFill>
                <a:hlinkClick r:id="rId3"/>
              </a:rPr>
              <a:t>ASCCC Executive Committee Norms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1371600" rtl="0" algn="l">
              <a:spcBef>
                <a:spcPts val="1000"/>
              </a:spcBef>
              <a:spcAft>
                <a:spcPts val="0"/>
              </a:spcAft>
              <a:buSzPts val="2400"/>
              <a:buFont typeface="Palatino"/>
              <a:buChar char="❏"/>
            </a:pPr>
            <a:r>
              <a:rPr b="1" lang="en-US"/>
              <a:t>A </a:t>
            </a:r>
            <a:r>
              <a:rPr lang="en-US"/>
              <a:t>= Authenticity</a:t>
            </a:r>
            <a:endParaRPr/>
          </a:p>
          <a:p>
            <a:pPr indent="-381000" lvl="0" marL="1371600" rtl="0" algn="l">
              <a:spcBef>
                <a:spcPts val="0"/>
              </a:spcBef>
              <a:spcAft>
                <a:spcPts val="0"/>
              </a:spcAft>
              <a:buSzPts val="2400"/>
              <a:buFont typeface="Palatino"/>
              <a:buChar char="❏"/>
            </a:pPr>
            <a:r>
              <a:rPr b="1" lang="en-US"/>
              <a:t>C </a:t>
            </a:r>
            <a:r>
              <a:rPr lang="en-US"/>
              <a:t>= Collegiality</a:t>
            </a:r>
            <a:endParaRPr/>
          </a:p>
          <a:p>
            <a:pPr indent="-381000" lvl="0" marL="1371600" rtl="0" algn="l">
              <a:spcBef>
                <a:spcPts val="0"/>
              </a:spcBef>
              <a:spcAft>
                <a:spcPts val="0"/>
              </a:spcAft>
              <a:buSzPts val="2400"/>
              <a:buFont typeface="Palatino"/>
              <a:buChar char="❏"/>
            </a:pPr>
            <a:r>
              <a:rPr b="1" lang="en-US"/>
              <a:t>HD </a:t>
            </a:r>
            <a:r>
              <a:rPr lang="en-US"/>
              <a:t>= </a:t>
            </a:r>
            <a:r>
              <a:rPr b="1" lang="en-US"/>
              <a:t>Honor and Dedication</a:t>
            </a:r>
            <a:endParaRPr b="1"/>
          </a:p>
          <a:p>
            <a:pPr indent="-381000" lvl="0" marL="1371600" rtl="0" algn="l">
              <a:spcBef>
                <a:spcPts val="0"/>
              </a:spcBef>
              <a:spcAft>
                <a:spcPts val="0"/>
              </a:spcAft>
              <a:buSzPts val="2400"/>
              <a:buFont typeface="Palatino"/>
              <a:buChar char="❏"/>
            </a:pPr>
            <a:r>
              <a:rPr b="1" lang="en-US"/>
              <a:t>SPP </a:t>
            </a:r>
            <a:r>
              <a:rPr lang="en-US"/>
              <a:t>= Self Awareness, Presence, and Patience</a:t>
            </a:r>
            <a:endParaRPr/>
          </a:p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3295515" y="403412"/>
            <a:ext cx="8058300" cy="168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Importance of Addressing CRT Counter-narrative</a:t>
            </a:r>
            <a:endParaRPr/>
          </a:p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829994" y="2662568"/>
            <a:ext cx="10523700" cy="356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Aligns with the social justice oriented mission of California Community Colleges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Develop and improve critical thinking skills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Progress never stops</a:t>
            </a:r>
            <a:endParaRPr/>
          </a:p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3295515" y="403412"/>
            <a:ext cx="8058300" cy="168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Dispelling the Myths Around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Critical Race Theory</a:t>
            </a:r>
            <a:endParaRPr/>
          </a:p>
        </p:txBody>
      </p:sp>
      <p:sp>
        <p:nvSpPr>
          <p:cNvPr id="74" name="Google Shape;74;p11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712" y="2616875"/>
            <a:ext cx="8298574" cy="3962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Myth #1: CRT teaches students that all white people are racist</a:t>
            </a:r>
            <a:endParaRPr/>
          </a:p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>
            <a:off x="1277650" y="1798320"/>
            <a:ext cx="4922400" cy="439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Myth</a:t>
            </a:r>
            <a:endParaRPr b="1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White students are traumatized by teachers who blame them for society’s racism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CRT causes divisiveness among racial/ethnic groups and pits whites against blacks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CRT is itself racist because it tries to categorize all white people as the same</a:t>
            </a:r>
            <a:endParaRPr/>
          </a:p>
        </p:txBody>
      </p:sp>
      <p:sp>
        <p:nvSpPr>
          <p:cNvPr id="83" name="Google Shape;83;p12"/>
          <p:cNvSpPr txBox="1"/>
          <p:nvPr>
            <p:ph idx="2" type="body"/>
          </p:nvPr>
        </p:nvSpPr>
        <p:spPr>
          <a:xfrm>
            <a:off x="6388259" y="1798320"/>
            <a:ext cx="4948800" cy="439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Truth</a:t>
            </a:r>
            <a:endParaRPr b="1"/>
          </a:p>
          <a:p>
            <a:pPr indent="-325755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CRT is not a part of most academic standards and curriculums, especially at the elementary and secondary school level</a:t>
            </a:r>
            <a:endParaRPr/>
          </a:p>
          <a:p>
            <a:pPr indent="-325755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Systemic Racism, a foundational tenet of CRT, moves the focus away from individuals and explores racism within structures and elements of society</a:t>
            </a:r>
            <a:endParaRPr/>
          </a:p>
          <a:p>
            <a:pPr indent="-325755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Through counterstories Critical Race theorists work to dispel stereotypes that cause divisiveness and to create common understanding among </a:t>
            </a:r>
            <a:r>
              <a:rPr lang="en-US"/>
              <a:t>different</a:t>
            </a:r>
            <a:r>
              <a:rPr lang="en-US"/>
              <a:t> groups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2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Myth #2: CRT is Marxist and has a political agenda</a:t>
            </a:r>
            <a:endParaRPr/>
          </a:p>
        </p:txBody>
      </p:sp>
      <p:sp>
        <p:nvSpPr>
          <p:cNvPr id="91" name="Google Shape;91;p13"/>
          <p:cNvSpPr txBox="1"/>
          <p:nvPr>
            <p:ph idx="1" type="body"/>
          </p:nvPr>
        </p:nvSpPr>
        <p:spPr>
          <a:xfrm>
            <a:off x="1277650" y="1798320"/>
            <a:ext cx="4922400" cy="439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Myth</a:t>
            </a:r>
            <a:endParaRPr b="1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Several opponents of CRT, especially politicians have claimed that CRT is “identity-based marxism”.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They point to its foundations in Critical Legal Studies which includes the theories of Karl Marx, among others as proof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They also claim that CRT scholars are pushing an extreme “left-wing” agenda upon the country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3"/>
          <p:cNvSpPr txBox="1"/>
          <p:nvPr>
            <p:ph idx="2" type="body"/>
          </p:nvPr>
        </p:nvSpPr>
        <p:spPr>
          <a:xfrm>
            <a:off x="6388259" y="1798320"/>
            <a:ext cx="4948800" cy="439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Truths</a:t>
            </a:r>
            <a:endParaRPr b="1"/>
          </a:p>
          <a:p>
            <a:pPr indent="-325755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While the foundations of CRT are in Critical Legal Studies, it also moved away from those foundations as it began to place more focus on systemic racism</a:t>
            </a:r>
            <a:endParaRPr/>
          </a:p>
          <a:p>
            <a:pPr indent="-325755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Marxist theories inform many different academic theoretical lenses. In fact, Critical Theory specifically moves away from Marxism as a political party and towards a theoretical framework</a:t>
            </a:r>
            <a:endParaRPr/>
          </a:p>
          <a:p>
            <a:pPr indent="-325755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As an </a:t>
            </a:r>
            <a:r>
              <a:rPr lang="en-US"/>
              <a:t>academic</a:t>
            </a:r>
            <a:r>
              <a:rPr lang="en-US"/>
              <a:t> theoretical framework, CRT has no connection to legislation (outside of analyzing it)</a:t>
            </a:r>
            <a:endParaRPr/>
          </a:p>
          <a:p>
            <a:pPr indent="-325755" lvl="0" marL="457200" rtl="0" algn="l">
              <a:spcBef>
                <a:spcPts val="1000"/>
              </a:spcBef>
              <a:spcAft>
                <a:spcPts val="1000"/>
              </a:spcAft>
              <a:buSzPct val="75000"/>
              <a:buChar char="•"/>
            </a:pPr>
            <a:r>
              <a:rPr lang="en-US"/>
              <a:t>(I have no idea what “identity-based marxism” even is)</a:t>
            </a:r>
            <a:endParaRPr/>
          </a:p>
        </p:txBody>
      </p:sp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Myth #3: CRT removes “American Exceptionalism” from the curriculum</a:t>
            </a:r>
            <a:endParaRPr/>
          </a:p>
        </p:txBody>
      </p:sp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1277650" y="1964945"/>
            <a:ext cx="4922400" cy="439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Myth</a:t>
            </a:r>
            <a:endParaRPr b="1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CRT encourages students to “hate” the U.S.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CRT emphasizes the failures of the country rather than its successes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CRT de-emphasizes and even denies the country’s founding principles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Because of CRT, students can no longer pledge </a:t>
            </a:r>
            <a:r>
              <a:rPr lang="en-US"/>
              <a:t>allegiance</a:t>
            </a:r>
            <a:r>
              <a:rPr lang="en-US"/>
              <a:t> to the flag or express patriotic ideas</a:t>
            </a:r>
            <a:endParaRPr/>
          </a:p>
        </p:txBody>
      </p:sp>
      <p:sp>
        <p:nvSpPr>
          <p:cNvPr id="101" name="Google Shape;101;p14"/>
          <p:cNvSpPr txBox="1"/>
          <p:nvPr>
            <p:ph idx="2" type="body"/>
          </p:nvPr>
        </p:nvSpPr>
        <p:spPr>
          <a:xfrm>
            <a:off x="6374959" y="1827882"/>
            <a:ext cx="4948800" cy="439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Truth</a:t>
            </a:r>
            <a:endParaRPr b="1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As a theoretical framework CRT focuses on critical analyses based on objective and empirical data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“American Exceptionalism” in itself is a myth based on eurocentric notions.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As a social-justice framework CRT attempts to ensure that </a:t>
            </a:r>
            <a:r>
              <a:rPr lang="en-US"/>
              <a:t>concepts</a:t>
            </a:r>
            <a:r>
              <a:rPr lang="en-US"/>
              <a:t> such as life and liberty are truly </a:t>
            </a:r>
            <a:r>
              <a:rPr lang="en-US"/>
              <a:t>accessible</a:t>
            </a:r>
            <a:r>
              <a:rPr lang="en-US"/>
              <a:t> to all</a:t>
            </a:r>
            <a:endParaRPr/>
          </a:p>
        </p:txBody>
      </p:sp>
      <p:sp>
        <p:nvSpPr>
          <p:cNvPr id="102" name="Google Shape;102;p14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Myth #4: CRT is really just History</a:t>
            </a:r>
            <a:endParaRPr/>
          </a:p>
        </p:txBody>
      </p:sp>
      <p:sp>
        <p:nvSpPr>
          <p:cNvPr id="109" name="Google Shape;109;p15"/>
          <p:cNvSpPr txBox="1"/>
          <p:nvPr>
            <p:ph idx="1" type="body"/>
          </p:nvPr>
        </p:nvSpPr>
        <p:spPr>
          <a:xfrm>
            <a:off x="1277650" y="1798320"/>
            <a:ext cx="4922400" cy="439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Myths</a:t>
            </a:r>
            <a:endParaRPr b="1"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Opponents of CRT claim that it emphasizes the negative moments in American history and </a:t>
            </a:r>
            <a:r>
              <a:rPr lang="en-US"/>
              <a:t>highlights the historical racism of whites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They also claim that CRT attempts to replace the history of white americans with that of Black Americans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Proponents argue that CRT is really just history that has been hidden by white society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1000"/>
              </a:spcAft>
              <a:buSzPct val="75000"/>
              <a:buChar char="•"/>
            </a:pPr>
            <a:r>
              <a:rPr lang="en-US"/>
              <a:t>This focus has led to school boards passing laws that regulate the teaching of history in schools</a:t>
            </a:r>
            <a:endParaRPr/>
          </a:p>
        </p:txBody>
      </p:sp>
      <p:sp>
        <p:nvSpPr>
          <p:cNvPr id="110" name="Google Shape;110;p15"/>
          <p:cNvSpPr txBox="1"/>
          <p:nvPr>
            <p:ph idx="2" type="body"/>
          </p:nvPr>
        </p:nvSpPr>
        <p:spPr>
          <a:xfrm>
            <a:off x="6388259" y="1798320"/>
            <a:ext cx="4948800" cy="439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Truth</a:t>
            </a:r>
            <a:endParaRPr b="1"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CRT as a theoretical framework is inter-disciplinary and is used by many different disciplines aside from history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CRT’s framework allows scholars to analyze contemporary society and culture in all of its aspects to reveal how racism impacts them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Within the discipline of History, CRT can be used to analyze any </a:t>
            </a:r>
            <a:r>
              <a:rPr lang="en-US"/>
              <a:t>historical</a:t>
            </a:r>
            <a:r>
              <a:rPr lang="en-US"/>
              <a:t> era, whether it is black, white, or any other ethnicity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5"/>
          <p:cNvSpPr txBox="1"/>
          <p:nvPr>
            <p:ph idx="12" type="sldNum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SCCC Curriculum Inst. 2020 Theme">
  <a:themeElements>
    <a:clrScheme name="ASCCC Plenary Spring 2022">
      <a:dk1>
        <a:srgbClr val="0D0C36"/>
      </a:dk1>
      <a:lt1>
        <a:srgbClr val="FFFFFF"/>
      </a:lt1>
      <a:dk2>
        <a:srgbClr val="1E3C8C"/>
      </a:dk2>
      <a:lt2>
        <a:srgbClr val="7E48AA"/>
      </a:lt2>
      <a:accent1>
        <a:srgbClr val="3065CE"/>
      </a:accent1>
      <a:accent2>
        <a:srgbClr val="FF478B"/>
      </a:accent2>
      <a:accent3>
        <a:srgbClr val="4BE3E7"/>
      </a:accent3>
      <a:accent4>
        <a:srgbClr val="D1E2E9"/>
      </a:accent4>
      <a:accent5>
        <a:srgbClr val="4BE3E7"/>
      </a:accent5>
      <a:accent6>
        <a:srgbClr val="D0AAEE"/>
      </a:accent6>
      <a:hlink>
        <a:srgbClr val="2F65CE"/>
      </a:hlink>
      <a:folHlink>
        <a:srgbClr val="7E48A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