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2A2"/>
    <a:srgbClr val="451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40"/>
    <p:restoredTop sz="96098"/>
  </p:normalViewPr>
  <p:slideViewPr>
    <p:cSldViewPr snapToGrid="0" snapToObjects="1">
      <p:cViewPr>
        <p:scale>
          <a:sx n="81" d="100"/>
          <a:sy n="81" d="100"/>
        </p:scale>
        <p:origin x="-994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5CB547-D8BB-5C48-8462-FD0CB901A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83E5D-00DF-F041-A84B-D6F1E6295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AD2FAF-765D-6846-A312-8C06935AFDF0}" type="datetimeFigureOut">
              <a:rPr lang="en-US"/>
              <a:pPr>
                <a:defRPr/>
              </a:pPr>
              <a:t>6/12/2022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5CACD-274B-DE4E-99EE-46077CD0BC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FC012-AC68-714B-9724-7A479BC42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528D3A-8730-3D47-837B-1CDE6EE60D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915D97-8592-FF4E-9875-358BF4973D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2FB98-4577-9543-8172-332ACAD91F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5C66B2-EB63-4B41-B931-92AEB6F378C4}" type="datetimeFigureOut">
              <a:rPr lang="en-US"/>
              <a:pPr>
                <a:defRPr/>
              </a:pPr>
              <a:t>6/12/2022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9F6430-99A5-C04A-A795-F657A5727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A5CFA7-3E9F-FA48-842F-93F2B1056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F7AEB-216D-7346-A3DF-4423C420B2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5396A-B27A-3E44-8659-67897C8AA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D25D4C-48A4-5546-8507-FA3A683A4E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947537" y="4459848"/>
            <a:ext cx="6264705" cy="51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Examples may include: Faculty office reorganization; reorganization; classroom usage; marketing plan; efforts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of the college foundation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Role AND Responsibility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3e47017a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3e47017a4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g133e47017a4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 voice, too!</a:t>
            </a:r>
            <a:endParaRPr dirty="0"/>
          </a:p>
        </p:txBody>
      </p:sp>
      <p:sp>
        <p:nvSpPr>
          <p:cNvPr id="189" name="Google Shape;18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3e47017a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33e47017a4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g133e47017a4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3e47017a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33e47017a4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g133e47017a4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3e47017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3e47017a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133e47017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3e47017a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3e47017a4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g133e47017a4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947535" y="4459848"/>
            <a:ext cx="6159782" cy="51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Defined in Title 5 but not Education Code; note that the 2005 appellate court decision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recognized local senates as having legal standing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HAND OUT 10+1 CARDS!</a:t>
            </a:r>
            <a:endParaRPr dirty="0"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683512"/>
            <a:ext cx="10432249" cy="173666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1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541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#2 Content 2 Column Slide">
  <p:cSld name="1_#2 Content 2 Column Slide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/>
          <p:nvPr/>
        </p:nvSpPr>
        <p:spPr>
          <a:xfrm>
            <a:off x="858049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854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Column Slide">
  <p:cSld name="2_Content 1 Column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1" cy="441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11171584" y="6452505"/>
            <a:ext cx="182217" cy="17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774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030EE60-3E2A-E74F-8552-29F00DE4B2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494" y="0"/>
            <a:ext cx="38191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D2A589-7D49-C440-9295-1F398FCDA54B}"/>
              </a:ext>
            </a:extLst>
          </p:cNvPr>
          <p:cNvSpPr/>
          <p:nvPr userDrawn="1"/>
        </p:nvSpPr>
        <p:spPr>
          <a:xfrm>
            <a:off x="3678238" y="0"/>
            <a:ext cx="8513762" cy="2352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49C4AFE-ABB2-EF4D-A4A4-548454C94F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515" y="403412"/>
            <a:ext cx="8058283" cy="168576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D68DF127-7FE0-2545-82CA-A88B038F7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1B6C-D038-1F4B-9D4A-0999CA9BC2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153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CD161-2FF2-E841-B3A7-507D943F9C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628FE67-F854-2546-AA25-031A62D36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4FEA-D0DA-BE4D-92DF-D9D6FD4A65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B0AF2776-8C2E-E644-8028-29E464509C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825975" cy="6858000"/>
          </a:xfrm>
          <a:prstGeom prst="rect">
            <a:avLst/>
          </a:prstGeom>
          <a:noFill/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23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CD161-2FF2-E841-B3A7-507D943F9C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628FE67-F854-2546-AA25-031A62D36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4FEA-D0DA-BE4D-92DF-D9D6FD4A65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166F45-E8B9-5A46-BBED-CA0B12B210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46"/>
            <a:ext cx="822325" cy="6852708"/>
          </a:xfrm>
          <a:prstGeom prst="rect">
            <a:avLst/>
          </a:prstGeom>
          <a:solidFill>
            <a:schemeClr val="bg2"/>
          </a:solidFill>
          <a:effectLst>
            <a:outerShdw blurRad="190500" dist="381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03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26B9746-6138-2443-B6CA-34AA7003C1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5960DA76-0526-BB4B-B780-790B2C74C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236C-7DA3-584D-A9FD-2566ED60D2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94E40FD-BE30-8C41-90F0-516DE4B938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825975" cy="6858000"/>
          </a:xfrm>
          <a:prstGeom prst="rect">
            <a:avLst/>
          </a:prstGeom>
          <a:noFill/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28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26B9746-6138-2443-B6CA-34AA7003C1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5960DA76-0526-BB4B-B780-790B2C74C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236C-7DA3-584D-A9FD-2566ED60D2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96C5A3-9084-1A4E-84FC-A5E8BDE2D7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46"/>
            <a:ext cx="822325" cy="6852708"/>
          </a:xfrm>
          <a:prstGeom prst="rect">
            <a:avLst/>
          </a:prstGeom>
          <a:solidFill>
            <a:schemeClr val="bg2"/>
          </a:solidFill>
          <a:effectLst>
            <a:outerShdw blurRad="190500" dist="381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93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25B5327-E5A2-2E43-9D9B-A63675F944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8CF3D19-A20D-3542-B515-FF7926964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6E2B2-28BA-2242-82BE-9CDAE9D485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212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919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010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788E7DE-9059-B64B-B55B-41DFD433C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659B42-75D3-D145-9187-D891CF058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85FCD8D-1E30-B240-9C71-F2AE6C6B8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0B583F10-0087-8B40-8B6A-300D68B14D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800" r:id="rId4"/>
    <p:sldLayoutId id="2147483798" r:id="rId5"/>
    <p:sldLayoutId id="2147483801" r:id="rId6"/>
    <p:sldLayoutId id="2147483799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sccc.org/news-events/newsroom/newsroom.html/article/2020/09/06/ssccc-anti-racism-a-student-plan-of-ac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asccc.org/papers/handbook201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ccc.org/papers/equity-driven-systems-student-equity-and-achievement-california-community-college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 dirty="0"/>
              <a:t>Leadership: Being an IDEAA Academic Senate President</a:t>
            </a:r>
            <a:br>
              <a:rPr lang="en-US" dirty="0"/>
            </a:b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idx="4294967295"/>
          </p:nvPr>
        </p:nvSpPr>
        <p:spPr>
          <a:xfrm>
            <a:off x="0" y="2662238"/>
            <a:ext cx="10523538" cy="35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The </a:t>
            </a:r>
            <a:r>
              <a:rPr lang="en-US" b="1" dirty="0"/>
              <a:t>“10 + 1”</a:t>
            </a:r>
            <a:br>
              <a:rPr lang="en-US" dirty="0"/>
            </a:br>
            <a:r>
              <a:rPr lang="en-US" dirty="0"/>
              <a:t>Title 5 §53200 (c)</a:t>
            </a:r>
            <a:endParaRPr dirty="0"/>
          </a:p>
        </p:txBody>
      </p:sp>
      <p:sp>
        <p:nvSpPr>
          <p:cNvPr id="149" name="Google Shape;149;p2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Curriculum, including establishing prerequisites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Degree &amp; Certificate Requirements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Grading Policies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Educational Program Development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Standards &amp; Policies regarding </a:t>
            </a:r>
            <a:br>
              <a:rPr lang="en-US" dirty="0"/>
            </a:br>
            <a:r>
              <a:rPr lang="en-US" dirty="0"/>
              <a:t>Student Preparation and Success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150" name="Google Shape;150;p23"/>
          <p:cNvSpPr txBox="1">
            <a:spLocks noGrp="1"/>
          </p:cNvSpPr>
          <p:nvPr>
            <p:ph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College governance structures, as related to faculty roles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Faculty roles and involvement in accreditation process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Policies for faculty professional development activities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Processes for program review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Processes for institutional planning and budget development</a:t>
            </a:r>
            <a:endParaRPr dirty="0"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Calibri"/>
              <a:buNone/>
            </a:pPr>
            <a:r>
              <a:rPr lang="en-US" sz="4050" b="1" dirty="0"/>
              <a:t>And don’t forget</a:t>
            </a:r>
            <a:r>
              <a:rPr lang="en-US" sz="4050" b="1" dirty="0"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br>
              <a:rPr lang="en-US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350" dirty="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dirty="0"/>
              <a:t>+ 1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b="1" dirty="0"/>
          </a:p>
          <a:p>
            <a:pPr marL="685800" lvl="0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11"/>
            </a:pPr>
            <a:r>
              <a:rPr lang="en-US" sz="2700" dirty="0"/>
              <a:t>Other academic and professional matters as mutually agreed upon</a:t>
            </a:r>
            <a:endParaRPr dirty="0"/>
          </a:p>
          <a:p>
            <a:pPr marL="68580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3DCC20-9AF8-4DE8-8C19-F4631D9E9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481" y="4549588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Choosing your battles </a:t>
            </a:r>
            <a:endParaRPr dirty="0"/>
          </a:p>
        </p:txBody>
      </p:sp>
      <p:sp>
        <p:nvSpPr>
          <p:cNvPr id="165" name="Google Shape;165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If IDEAA matters to you than prioritize those areas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If everything is a 10+1 matter does it dilute the senate authority on areas where it really matters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Be willing to fight on issues that really matter even knowing you might fail in the short term, there is always a long term battle.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Gather your supporters. Work with other groups, Admin, Classified, Students to move forward your IDEAA work.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Setting the </a:t>
            </a:r>
            <a:r>
              <a:rPr lang="en-US" dirty="0"/>
              <a:t>Tone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as IDEAA Senate President</a:t>
            </a:r>
            <a:endParaRPr dirty="0"/>
          </a:p>
        </p:txBody>
      </p:sp>
      <p:sp>
        <p:nvSpPr>
          <p:cNvPr id="171" name="Google Shape;171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0" i="0" dirty="0"/>
              <a:t>The senate president can set the </a:t>
            </a:r>
            <a:r>
              <a:rPr lang="en-US" dirty="0"/>
              <a:t>Tone </a:t>
            </a:r>
            <a:r>
              <a:rPr lang="en-US" sz="2800" b="0" i="0" dirty="0"/>
              <a:t>by: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 i="0" dirty="0"/>
              <a:t>Creating a vision &amp; strategy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 i="0" dirty="0"/>
              <a:t>Recognizing leadership styles and how to use them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 i="0" dirty="0"/>
              <a:t>Being proactive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 i="0" dirty="0"/>
              <a:t>Setting direction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 i="0" dirty="0"/>
              <a:t>Raising expectations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 i="0" dirty="0"/>
              <a:t>Asking lots of questions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 i="0" dirty="0"/>
              <a:t>Having allies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alatino"/>
              <a:buNone/>
            </a:pPr>
            <a:r>
              <a:rPr lang="en-US" sz="3600" b="0" i="0" u="none" strike="noStrike" cap="none" dirty="0">
                <a:latin typeface="Palatino"/>
                <a:ea typeface="Palatino"/>
                <a:cs typeface="Palatino"/>
                <a:sym typeface="Palatino"/>
              </a:rPr>
              <a:t>Setting the Agenda</a:t>
            </a:r>
            <a:endParaRPr dirty="0"/>
          </a:p>
        </p:txBody>
      </p:sp>
      <p:sp>
        <p:nvSpPr>
          <p:cNvPr id="177" name="Google Shape;177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27"/>
              <a:buFont typeface="Arial"/>
              <a:buNone/>
            </a:pPr>
            <a:r>
              <a:rPr lang="en-US" sz="2800" dirty="0">
                <a:solidFill>
                  <a:srgbClr val="3F3F3F"/>
                </a:solidFill>
              </a:rPr>
              <a:t>Setting an individual meeting agenda and yearly/semester tasks/goals </a:t>
            </a:r>
            <a:endParaRPr dirty="0"/>
          </a:p>
          <a:p>
            <a:pPr marL="457200" lvl="0" indent="-39335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95"/>
              <a:buChar char="●"/>
            </a:pPr>
            <a:r>
              <a:rPr lang="en-US" dirty="0">
                <a:solidFill>
                  <a:srgbClr val="3F3F3F"/>
                </a:solidFill>
              </a:rPr>
              <a:t>Look at deadlines and timelines for required documents </a:t>
            </a:r>
            <a:endParaRPr dirty="0"/>
          </a:p>
          <a:p>
            <a:pPr marL="457200" lvl="0" indent="-39335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95"/>
              <a:buChar char="●"/>
            </a:pPr>
            <a:r>
              <a:rPr lang="en-US" dirty="0">
                <a:solidFill>
                  <a:srgbClr val="3F3F3F"/>
                </a:solidFill>
              </a:rPr>
              <a:t>Plan ahead on items needing debate </a:t>
            </a:r>
            <a:endParaRPr dirty="0"/>
          </a:p>
          <a:p>
            <a:pPr marL="457200" lvl="0" indent="-39335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95"/>
              <a:buChar char="●"/>
            </a:pPr>
            <a:r>
              <a:rPr lang="en-US" dirty="0">
                <a:solidFill>
                  <a:srgbClr val="3F3F3F"/>
                </a:solidFill>
              </a:rPr>
              <a:t>Align agenda with local goals and mission of the college </a:t>
            </a:r>
            <a:endParaRPr dirty="0"/>
          </a:p>
          <a:p>
            <a:pPr marL="457200" lvl="0" indent="-39335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95"/>
              <a:buChar char="●"/>
            </a:pPr>
            <a:r>
              <a:rPr lang="en-US" dirty="0">
                <a:solidFill>
                  <a:srgbClr val="3F3F3F"/>
                </a:solidFill>
              </a:rPr>
              <a:t>Work with other groups for alignment in collegewide discussions </a:t>
            </a:r>
            <a:endParaRPr dirty="0"/>
          </a:p>
          <a:p>
            <a:pPr marL="457200" lvl="0" indent="-39335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95"/>
              <a:buChar char="●"/>
            </a:pPr>
            <a:r>
              <a:rPr lang="en-US" dirty="0">
                <a:solidFill>
                  <a:srgbClr val="3F3F3F"/>
                </a:solidFill>
              </a:rPr>
              <a:t>Work with your local executive committee members to build agendas </a:t>
            </a:r>
            <a:endParaRPr dirty="0"/>
          </a:p>
          <a:p>
            <a:pPr marL="457200" lvl="0" indent="-39335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95"/>
              <a:buChar char="●"/>
            </a:pPr>
            <a:r>
              <a:rPr lang="en-US" dirty="0">
                <a:solidFill>
                  <a:srgbClr val="3F3F3F"/>
                </a:solidFill>
              </a:rPr>
              <a:t>Work to get presenters/experts to attend to answer questions of senators </a:t>
            </a:r>
            <a:endParaRPr dirty="0">
              <a:solidFill>
                <a:srgbClr val="3F3F3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en-US" dirty="0">
                <a:solidFill>
                  <a:srgbClr val="3F3F3F"/>
                </a:solidFill>
              </a:rPr>
              <a:t>Bring in IDEAA topics and experts to share with your senate to continue or move the conversation along and take action </a:t>
            </a:r>
            <a:endParaRPr dirty="0">
              <a:solidFill>
                <a:srgbClr val="3F3F3F"/>
              </a:solidFill>
            </a:endParaRPr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7F7F7F"/>
                </a:solidFill>
              </a:rPr>
              <a:t>14</a:t>
            </a:fld>
            <a:endParaRPr dirty="0"/>
          </a:p>
        </p:txBody>
      </p:sp>
      <p:pic>
        <p:nvPicPr>
          <p:cNvPr id="179" name="Google Shape;179;p27" descr="Google Shape;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1925" y="241300"/>
            <a:ext cx="1833150" cy="18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dirty="0"/>
              <a:t>Who do you work with </a:t>
            </a:r>
            <a:endParaRPr dirty="0"/>
          </a:p>
        </p:txBody>
      </p:sp>
      <p:sp>
        <p:nvSpPr>
          <p:cNvPr id="185" name="Google Shape;185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</a:pPr>
            <a:r>
              <a:rPr lang="en-US" dirty="0"/>
              <a:t>Students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</a:pPr>
            <a:r>
              <a:rPr lang="en-US" dirty="0"/>
              <a:t>Classified Senates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</a:pPr>
            <a:r>
              <a:rPr lang="en-US" dirty="0"/>
              <a:t>Administrators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</a:pPr>
            <a:r>
              <a:rPr lang="en-US" dirty="0"/>
              <a:t>Faculty Unions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</a:pPr>
            <a:r>
              <a:rPr lang="en-US" dirty="0"/>
              <a:t>Infinity Groups </a:t>
            </a:r>
            <a:endParaRPr dirty="0"/>
          </a:p>
        </p:txBody>
      </p:sp>
      <p:pic>
        <p:nvPicPr>
          <p:cNvPr id="2050" name="Picture 2" descr="Equity and Access in Schools">
            <a:extLst>
              <a:ext uri="{FF2B5EF4-FFF2-40B4-BE49-F238E27FC236}">
                <a16:creationId xmlns:a16="http://schemas.microsoft.com/office/drawing/2014/main" id="{0338F3D3-0DD2-4302-8AE9-BF05E5A14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32" y="2950956"/>
            <a:ext cx="3389770" cy="29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Title 5 § 51023.7 Students.</a:t>
            </a:r>
            <a:br>
              <a:rPr lang="en-US" dirty="0"/>
            </a:br>
            <a:r>
              <a:rPr lang="en-US" dirty="0"/>
              <a:t>“9+1”</a:t>
            </a:r>
            <a:endParaRPr dirty="0"/>
          </a:p>
        </p:txBody>
      </p:sp>
      <p:sp>
        <p:nvSpPr>
          <p:cNvPr id="192" name="Google Shape;192;p29"/>
          <p:cNvSpPr txBox="1">
            <a:spLocks noGrp="1"/>
          </p:cNvSpPr>
          <p:nvPr>
            <p:ph idx="1"/>
          </p:nvPr>
        </p:nvSpPr>
        <p:spPr>
          <a:xfrm>
            <a:off x="584897" y="2662567"/>
            <a:ext cx="10523806" cy="356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Grading policies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Codes of student conduct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Academic disciplinary policies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Curriculum development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Course/program initiation or elimination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Processes for institutional planning and budget development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Standards and policies regarding student preparation and success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Student services planning and development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Student fees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 + 1. Any other district or college policy… that will have a significant effect on students</a:t>
            </a:r>
            <a:endParaRPr dirty="0"/>
          </a:p>
        </p:txBody>
      </p:sp>
      <p:pic>
        <p:nvPicPr>
          <p:cNvPr id="3074" name="Picture 2" descr="Student Senate for California Community Colleges (SSCCC) - Associated  Students of Berkeley City College">
            <a:extLst>
              <a:ext uri="{FF2B5EF4-FFF2-40B4-BE49-F238E27FC236}">
                <a16:creationId xmlns:a16="http://schemas.microsoft.com/office/drawing/2014/main" id="{D52DA71A-801E-49B9-9F77-94F938D91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335" y="2856960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SSCCC Anti-Racism Plan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00" name="Google Shape;200;p3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The Student Senate Called for Changes in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Cultural Awareness and Respect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Equity Training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Curriculum Changes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Peer Mentors and Alliances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Classroom Experience 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66E030-792D-417F-8637-B574658B12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2" name="Google Shape;20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626" y="817563"/>
            <a:ext cx="3838575" cy="53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Working with the Administration and the Board</a:t>
            </a:r>
            <a:endParaRPr dirty="0"/>
          </a:p>
        </p:txBody>
      </p:sp>
      <p:sp>
        <p:nvSpPr>
          <p:cNvPr id="208" name="Google Shape;208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Facilitate Conversations with the Administration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Look for commonalities (e.g. serving students)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Communicate frequently and establish relationships before there is a pressing issue to resolve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Share the good work of faculty with the board at every opportunity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0" i="0" dirty="0"/>
              <a:t>Maintain effective relationships with other governance groups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0" i="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/>
        </p:nvSpPr>
        <p:spPr>
          <a:xfrm>
            <a:off x="1244258" y="313689"/>
            <a:ext cx="9355597" cy="1229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alatino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553ACA-AC5D-49BE-94EB-B2B40EFB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alatino"/>
                <a:ea typeface="Palatino"/>
                <a:cs typeface="Palatino"/>
                <a:sym typeface="Palatino"/>
              </a:rPr>
              <a:t>Timelines &amp; Working with other Groups  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</p:txBody>
      </p:sp>
      <p:sp>
        <p:nvSpPr>
          <p:cNvPr id="216" name="Google Shape;216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36"/>
              <a:buFont typeface="Arial"/>
              <a:buNone/>
            </a:pPr>
            <a:r>
              <a:rPr lang="en-US" sz="2136" b="1" dirty="0">
                <a:solidFill>
                  <a:srgbClr val="3F3F3F"/>
                </a:solidFill>
              </a:rPr>
              <a:t>Time Management </a:t>
            </a:r>
            <a:endParaRPr dirty="0"/>
          </a:p>
          <a:p>
            <a:pPr marL="406908" lvl="0" indent="-29952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Char char="●"/>
            </a:pPr>
            <a:r>
              <a:rPr lang="en-US" sz="2136" dirty="0">
                <a:solidFill>
                  <a:srgbClr val="3F3F3F"/>
                </a:solidFill>
              </a:rPr>
              <a:t>Work backwards from the deadline to make sure senate has enough time to review and debate issue </a:t>
            </a:r>
            <a:endParaRPr dirty="0"/>
          </a:p>
          <a:p>
            <a:pPr marL="406908" lvl="0" indent="-29952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Char char="●"/>
            </a:pPr>
            <a:r>
              <a:rPr lang="en-US" sz="2136" dirty="0">
                <a:solidFill>
                  <a:srgbClr val="3F3F3F"/>
                </a:solidFill>
              </a:rPr>
              <a:t>Be proactive and make sure admin know deadlines for when items need to be to senate for full review </a:t>
            </a:r>
            <a:endParaRPr dirty="0"/>
          </a:p>
          <a:p>
            <a:pPr marL="406908" lvl="0" indent="-29952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Char char="●"/>
            </a:pPr>
            <a:r>
              <a:rPr lang="en-US" sz="2136" dirty="0">
                <a:solidFill>
                  <a:srgbClr val="3F3F3F"/>
                </a:solidFill>
              </a:rPr>
              <a:t>If possible add in an extra meeting for review in cases where there might be significant debate.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36"/>
              <a:buFont typeface="Arial"/>
              <a:buNone/>
            </a:pPr>
            <a:r>
              <a:rPr lang="en-US" sz="2136" b="1" dirty="0">
                <a:solidFill>
                  <a:srgbClr val="3F3F3F"/>
                </a:solidFill>
              </a:rPr>
              <a:t>Working with other groups </a:t>
            </a:r>
            <a:endParaRPr dirty="0"/>
          </a:p>
          <a:p>
            <a:pPr marL="406908" lvl="0" indent="-29387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100"/>
              <a:buChar char="●"/>
            </a:pPr>
            <a:r>
              <a:rPr lang="en-US" sz="2136" dirty="0">
                <a:solidFill>
                  <a:srgbClr val="3F3F3F"/>
                </a:solidFill>
              </a:rPr>
              <a:t>Work with other groups for alignment in collegewide discussions (classified professionals, students, administration) </a:t>
            </a:r>
            <a:endParaRPr dirty="0"/>
          </a:p>
          <a:p>
            <a:pPr marL="406908" lvl="0" indent="-2938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Char char="●"/>
            </a:pPr>
            <a:r>
              <a:rPr lang="en-US" sz="2136" dirty="0">
                <a:solidFill>
                  <a:srgbClr val="3F3F3F"/>
                </a:solidFill>
              </a:rPr>
              <a:t>Work with other local senate leaders if you agree, joint resolutions or recommendations are powerful in districts</a:t>
            </a:r>
            <a:endParaRPr dirty="0"/>
          </a:p>
          <a:p>
            <a:pPr marL="406908" lvl="0" indent="-2938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Char char="●"/>
            </a:pPr>
            <a:r>
              <a:rPr lang="en-US" sz="2136" dirty="0">
                <a:solidFill>
                  <a:srgbClr val="3F3F3F"/>
                </a:solidFill>
              </a:rPr>
              <a:t>Work with local unions to identify areas of shared purview</a:t>
            </a:r>
            <a:endParaRPr dirty="0"/>
          </a:p>
        </p:txBody>
      </p:sp>
      <p:sp>
        <p:nvSpPr>
          <p:cNvPr id="214" name="Google Shape;214;p32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7F7F7F"/>
                </a:solidFill>
              </a:r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B30F-78B0-4293-AC97-D63AC2A9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46FBC-71E3-4FBD-BC3A-C5F085B41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4800" dirty="0"/>
              <a:t>Stephanie Curry, ASCCC Area A Representative 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en-US" sz="4800" dirty="0"/>
              <a:t>Robert L. Stewart Jr. ASCCC South Representative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97E4B-D7EC-4808-A8CA-F93E9A9D14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A1B6C-D038-1F4B-9D4A-0999CA9BC2F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007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dirty="0"/>
              <a:t>How can you make a difference (IDEAA) </a:t>
            </a:r>
            <a:endParaRPr dirty="0"/>
          </a:p>
        </p:txBody>
      </p:sp>
      <p:sp>
        <p:nvSpPr>
          <p:cNvPr id="222" name="Google Shape;222;p33"/>
          <p:cNvSpPr txBox="1">
            <a:spLocks noGrp="1"/>
          </p:cNvSpPr>
          <p:nvPr>
            <p:ph idx="1"/>
          </p:nvPr>
        </p:nvSpPr>
        <p:spPr>
          <a:xfrm>
            <a:off x="273813" y="2885169"/>
            <a:ext cx="10523806" cy="356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</a:pPr>
            <a:r>
              <a:rPr lang="en-US" dirty="0"/>
              <a:t>Representation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</a:pPr>
            <a:r>
              <a:rPr lang="en-US" dirty="0"/>
              <a:t>Disaggregation</a:t>
            </a:r>
          </a:p>
          <a:p>
            <a:pPr marL="457200" indent="-342900"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Address Power dynamics and/or authority implications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</a:pPr>
            <a:r>
              <a:rPr lang="en-US" dirty="0"/>
              <a:t>Agendizing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</a:pPr>
            <a:r>
              <a:rPr lang="en-US" dirty="0"/>
              <a:t>Outreach 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</a:pPr>
            <a:r>
              <a:rPr lang="en-US" dirty="0"/>
              <a:t>Appointments 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</a:pP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</a:pP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537375-AEE5-4581-883C-80AABAB85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885" y="4669878"/>
            <a:ext cx="3933969" cy="21246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Power of Appointments </a:t>
            </a:r>
            <a:endParaRPr dirty="0"/>
          </a:p>
        </p:txBody>
      </p:sp>
      <p:sp>
        <p:nvSpPr>
          <p:cNvPr id="236" name="Google Shape;236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500" dirty="0"/>
              <a:t>As required by Title 5 Powers, after consultation with the chief executive officer or designee, appoint faculty representatives to college and district-wide committees</a:t>
            </a:r>
            <a:endParaRPr sz="4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Representation Matters</a:t>
            </a:r>
            <a:br>
              <a:rPr lang="en-US" dirty="0"/>
            </a:br>
            <a:r>
              <a:rPr lang="en-US" dirty="0"/>
              <a:t>	On Senate and Campus Committees</a:t>
            </a:r>
            <a:endParaRPr dirty="0"/>
          </a:p>
        </p:txBody>
      </p:sp>
      <p:sp>
        <p:nvSpPr>
          <p:cNvPr id="242" name="Google Shape;242;p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Examine campus and senate committee membership to ascertain gaps in representation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Assure that all faculty appointments to campus governance committees are made by the academic senate (by the president or whatever structure the senate uses)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Reach out to groups of faculty that are typically not well represented on committees to make appointments that are more inclusive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Representation Matters—On Hiring Committees</a:t>
            </a:r>
            <a:endParaRPr dirty="0"/>
          </a:p>
        </p:txBody>
      </p:sp>
      <p:sp>
        <p:nvSpPr>
          <p:cNvPr id="248" name="Google Shape;248;p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Ensure that a diverse group of faculty sit on hiring committees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Work with human resources to assure that faculty are adequately trained on effective practices to obtain a diverse pool of potential new hires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Maximize the faculty representation on hiring committees for academic administrators, especially VPs, presidents, and chancellors as permitted in board policies and administrative procedures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Where to get support and resources </a:t>
            </a:r>
            <a:endParaRPr dirty="0"/>
          </a:p>
        </p:txBody>
      </p:sp>
      <p:sp>
        <p:nvSpPr>
          <p:cNvPr id="254" name="Google Shape;254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dirty="0"/>
              <a:t>ASCCC website and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info@asccc.org</a:t>
            </a:r>
            <a:r>
              <a:rPr lang="en-US" dirty="0"/>
              <a:t>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dirty="0"/>
              <a:t>Read your local Administrative Regulations and Board Policies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dirty="0"/>
              <a:t>Title 5 and Ed Code (you don't have to memorize it just know where to find it)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Local Senates Handbook 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 dirty="0"/>
              <a:t>History of the ASCCC 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 dirty="0"/>
              <a:t>Roles and Responsibilities of a Senate President 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 dirty="0"/>
              <a:t>Duties as a local Senate President 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 dirty="0"/>
              <a:t>Ensuring Effectiveness of the Local Academic Senate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-US" dirty="0"/>
              <a:t>Linking the Local Academic Senate with the ASCCC  </a:t>
            </a:r>
            <a:endParaRPr dirty="0"/>
          </a:p>
        </p:txBody>
      </p:sp>
      <p:pic>
        <p:nvPicPr>
          <p:cNvPr id="255" name="Google Shape;25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3338" y="3956526"/>
            <a:ext cx="1967350" cy="2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General Session Description</a:t>
            </a:r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Leadership: Being an IDEAA Academic Senate President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What does it mean to be a Inclusion, Diversity, Equity, Anti-Racism and Accessibility (IDEAA) Academic Senate President? How can you use your leadership opportunity  to support and engage faculty in IDEAA work around the 10+1? Come to this session to learn the nuts and bolts around senate leadership and ASCCC tools and resources that can help you be an IDEAA leader.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IDEAA </a:t>
            </a:r>
            <a:endParaRPr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4000" dirty="0"/>
              <a:t>Inclusion </a:t>
            </a:r>
            <a:endParaRPr sz="4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4000" dirty="0"/>
              <a:t>Diversity</a:t>
            </a:r>
            <a:endParaRPr sz="4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4000" dirty="0"/>
              <a:t>Equity</a:t>
            </a:r>
            <a:endParaRPr sz="4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4000" dirty="0"/>
              <a:t>Anti-Racism </a:t>
            </a:r>
            <a:endParaRPr sz="4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4000" dirty="0"/>
              <a:t>Accessibility</a:t>
            </a:r>
            <a:endParaRPr sz="4000" dirty="0"/>
          </a:p>
        </p:txBody>
      </p:sp>
      <p:pic>
        <p:nvPicPr>
          <p:cNvPr id="1026" name="Picture 2" descr="Equity in Education Coalition of Washington">
            <a:extLst>
              <a:ext uri="{FF2B5EF4-FFF2-40B4-BE49-F238E27FC236}">
                <a16:creationId xmlns:a16="http://schemas.microsoft.com/office/drawing/2014/main" id="{1765774A-DFD6-4E24-A7B7-9C23FF293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73" y="2840704"/>
            <a:ext cx="3384271" cy="33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275" y="414450"/>
            <a:ext cx="8824100" cy="58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072A1D-2AE1-43F9-8F79-FE3A2659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0F7B3D-DD84-4FCD-A0E6-2052CC0806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Becoming a Local Academic Senate President </a:t>
            </a:r>
            <a:endParaRPr dirty="0"/>
          </a:p>
        </p:txBody>
      </p:sp>
      <p:sp>
        <p:nvSpPr>
          <p:cNvPr id="122" name="Google Shape;122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dirty="0"/>
              <a:t>You are never going to be fully ready to become a Senate President. You just have to jump in.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dirty="0"/>
              <a:t>You can put your own stamp on your presidency. You don't have to do things the same way as your predecessors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dirty="0"/>
              <a:t>Bring your own skills and experience to the position. They elected you, be you.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 dirty="0"/>
              <a:t>Learn which “hills you are willing to die on” 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Where do you start?  </a:t>
            </a:r>
            <a:endParaRPr dirty="0"/>
          </a:p>
        </p:txBody>
      </p:sp>
      <p:sp>
        <p:nvSpPr>
          <p:cNvPr id="128" name="Google Shape;128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Taking on Leadership Role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Understanding the 10+1 and Authority of Academic Senates </a:t>
            </a:r>
            <a:endParaRPr dirty="0"/>
          </a:p>
          <a:p>
            <a:pPr marL="228600" lvl="0" indent="-1479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 dirty="0"/>
              <a:t>Learning about the Academic Senate for California Community Colleges and its resources </a:t>
            </a:r>
            <a:endParaRPr dirty="0"/>
          </a:p>
          <a:p>
            <a:pPr marL="685800" lvl="1" indent="-2114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Papers </a:t>
            </a:r>
            <a:endParaRPr dirty="0"/>
          </a:p>
          <a:p>
            <a:pPr marL="685800" lvl="1" indent="-2114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Resolutions </a:t>
            </a:r>
            <a:endParaRPr dirty="0"/>
          </a:p>
          <a:p>
            <a:pPr marL="685800" lvl="1" indent="-2114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Local Senate Visits </a:t>
            </a:r>
            <a:endParaRPr dirty="0"/>
          </a:p>
          <a:p>
            <a:pPr marL="685800" lvl="1" indent="-2114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Info Questions (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info@asccc.org</a:t>
            </a:r>
            <a:r>
              <a:rPr lang="en-US" dirty="0"/>
              <a:t>) </a:t>
            </a:r>
            <a:endParaRPr dirty="0"/>
          </a:p>
          <a:p>
            <a:pPr marL="228600" lvl="0" indent="-2114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 dirty="0"/>
              <a:t>Learn about IDEAA </a:t>
            </a:r>
            <a:endParaRPr dirty="0"/>
          </a:p>
          <a:p>
            <a:pPr marL="685800" lvl="1" indent="-21145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78260"/>
              <a:buChar char="•"/>
            </a:pPr>
            <a:r>
              <a:rPr lang="en-US" sz="2300" u="sng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Equity-Driven Systems: Student Equity and Achievement in the California Community Colleges (2019)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Understanding the Basics </a:t>
            </a:r>
            <a:endParaRPr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BEING FAMILIAR WITH THE STATUTORY AND REGULATORY CONTEXT IN WHICH THE SENATE OPERATES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 Protect and honor the participation of faculty in institutional decision making regarding academic and professional matters as defined by Title 5 Definitions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Title 5 § 53200 - Definitions</a:t>
            </a:r>
            <a:endParaRPr dirty="0"/>
          </a:p>
        </p:txBody>
      </p:sp>
      <p:sp>
        <p:nvSpPr>
          <p:cNvPr id="142" name="Google Shape;142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(b) Academic Senate means an organization whose primary function is to make recommendations with respect to academic and professional matters.</a:t>
            </a:r>
            <a:br>
              <a:rPr lang="en-US" dirty="0"/>
            </a:b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(c) Academic and Professional matters means the following policy development and implementation matters: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FLI 2022 2">
      <a:dk1>
        <a:srgbClr val="0D0C36"/>
      </a:dk1>
      <a:lt1>
        <a:srgbClr val="FFFFFF"/>
      </a:lt1>
      <a:dk2>
        <a:srgbClr val="451083"/>
      </a:dk2>
      <a:lt2>
        <a:srgbClr val="AC1057"/>
      </a:lt2>
      <a:accent1>
        <a:srgbClr val="8220A0"/>
      </a:accent1>
      <a:accent2>
        <a:srgbClr val="FFCA40"/>
      </a:accent2>
      <a:accent3>
        <a:srgbClr val="D72352"/>
      </a:accent3>
      <a:accent4>
        <a:srgbClr val="FF6500"/>
      </a:accent4>
      <a:accent5>
        <a:srgbClr val="B14DDE"/>
      </a:accent5>
      <a:accent6>
        <a:srgbClr val="FF9115"/>
      </a:accent6>
      <a:hlink>
        <a:srgbClr val="8220A0"/>
      </a:hlink>
      <a:folHlink>
        <a:srgbClr val="822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2022 ppt layout 1" id="{AD481E54-7DFF-424B-BC55-6FD15CDCDDA2}" vid="{B9D5920E-C943-DF4B-BC83-76660960D4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FLI 2022 ppt Template 1</Template>
  <TotalTime>19</TotalTime>
  <Words>1235</Words>
  <Application>Microsoft Office PowerPoint</Application>
  <PresentationFormat>Widescreen</PresentationFormat>
  <Paragraphs>165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</vt:lpstr>
      <vt:lpstr>Palatino</vt:lpstr>
      <vt:lpstr>Times New Roman</vt:lpstr>
      <vt:lpstr>ASCCC Curriculum Inst. 2020 Theme</vt:lpstr>
      <vt:lpstr>Leadership: Being an IDEAA Academic Senate President </vt:lpstr>
      <vt:lpstr>Presenters </vt:lpstr>
      <vt:lpstr>General Session Description</vt:lpstr>
      <vt:lpstr>IDEAA </vt:lpstr>
      <vt:lpstr>PowerPoint Presentation</vt:lpstr>
      <vt:lpstr>Becoming a Local Academic Senate President </vt:lpstr>
      <vt:lpstr>Where do you start?  </vt:lpstr>
      <vt:lpstr>Understanding the Basics </vt:lpstr>
      <vt:lpstr>Title 5 § 53200 - Definitions</vt:lpstr>
      <vt:lpstr>The “10 + 1” Title 5 §53200 (c)</vt:lpstr>
      <vt:lpstr>And don’t forget… </vt:lpstr>
      <vt:lpstr>Choosing your battles </vt:lpstr>
      <vt:lpstr>Setting the Tone as IDEAA Senate President</vt:lpstr>
      <vt:lpstr>Setting the Agenda</vt:lpstr>
      <vt:lpstr>Who do you work with </vt:lpstr>
      <vt:lpstr>Title 5 § 51023.7 Students. “9+1”</vt:lpstr>
      <vt:lpstr>SSCCC Anti-Racism Plan </vt:lpstr>
      <vt:lpstr>Working with the Administration and the Board</vt:lpstr>
      <vt:lpstr>Timelines &amp; Working with other Groups   </vt:lpstr>
      <vt:lpstr>How can you make a difference (IDEAA) </vt:lpstr>
      <vt:lpstr>The Power of Appointments </vt:lpstr>
      <vt:lpstr>Representation Matters  On Senate and Campus Committees</vt:lpstr>
      <vt:lpstr>Representation Matters—On Hiring Committees</vt:lpstr>
      <vt:lpstr>Where to get support and 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Leadership: Being an IDEAA Academic Senate President</dc:title>
  <dc:creator>Stephanie Curry</dc:creator>
  <cp:lastModifiedBy>Stephanie Curry</cp:lastModifiedBy>
  <cp:revision>3</cp:revision>
  <cp:lastPrinted>2020-11-24T19:39:26Z</cp:lastPrinted>
  <dcterms:created xsi:type="dcterms:W3CDTF">2022-06-12T17:46:27Z</dcterms:created>
  <dcterms:modified xsi:type="dcterms:W3CDTF">2022-06-12T18:05:44Z</dcterms:modified>
</cp:coreProperties>
</file>