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7" r:id="rId2"/>
    <p:sldId id="258" r:id="rId3"/>
    <p:sldId id="259" r:id="rId4"/>
    <p:sldId id="260" r:id="rId5"/>
    <p:sldId id="270" r:id="rId6"/>
    <p:sldId id="271" r:id="rId7"/>
    <p:sldId id="277" r:id="rId8"/>
    <p:sldId id="275" r:id="rId9"/>
    <p:sldId id="278" r:id="rId10"/>
    <p:sldId id="281" r:id="rId11"/>
    <p:sldId id="282" r:id="rId12"/>
    <p:sldId id="283" r:id="rId13"/>
    <p:sldId id="276" r:id="rId14"/>
    <p:sldId id="274" r:id="rId15"/>
    <p:sldId id="284" r:id="rId16"/>
    <p:sldId id="285" r:id="rId17"/>
    <p:sldId id="272"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607"/>
    <p:restoredTop sz="84446"/>
  </p:normalViewPr>
  <p:slideViewPr>
    <p:cSldViewPr snapToGrid="0" snapToObjects="1">
      <p:cViewPr varScale="1">
        <p:scale>
          <a:sx n="57" d="100"/>
          <a:sy n="57" d="100"/>
        </p:scale>
        <p:origin x="176" y="68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8AD2FAF-765D-6846-A312-8C06935AFDF0}" type="datetimeFigureOut">
              <a:rPr lang="en-US"/>
              <a:pPr>
                <a:defRPr/>
              </a:pPr>
              <a:t>4/8/22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E528D3A-8730-3D47-837B-1CDE6EE60D1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D5C66B2-EB63-4B41-B931-92AEB6F378C4}" type="datetimeFigureOut">
              <a:rPr lang="en-US"/>
              <a:pPr>
                <a:defRPr/>
              </a:pPr>
              <a:t>4/8/22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8D25D4C-48A4-5546-8507-FA3A683A4E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a:t>
            </a:fld>
            <a:endParaRPr lang="en-US" altLang="en-US"/>
          </a:p>
        </p:txBody>
      </p:sp>
    </p:spTree>
    <p:extLst>
      <p:ext uri="{BB962C8B-B14F-4D97-AF65-F5344CB8AC3E}">
        <p14:creationId xmlns:p14="http://schemas.microsoft.com/office/powerpoint/2010/main" val="2466055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11</a:t>
            </a:fld>
            <a:endParaRPr lang="en-US" altLang="en-US"/>
          </a:p>
        </p:txBody>
      </p:sp>
    </p:spTree>
    <p:extLst>
      <p:ext uri="{BB962C8B-B14F-4D97-AF65-F5344CB8AC3E}">
        <p14:creationId xmlns:p14="http://schemas.microsoft.com/office/powerpoint/2010/main" val="2657812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12</a:t>
            </a:fld>
            <a:endParaRPr lang="en-US" altLang="en-US"/>
          </a:p>
        </p:txBody>
      </p:sp>
    </p:spTree>
    <p:extLst>
      <p:ext uri="{BB962C8B-B14F-4D97-AF65-F5344CB8AC3E}">
        <p14:creationId xmlns:p14="http://schemas.microsoft.com/office/powerpoint/2010/main" val="147063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Jeffrey</a:t>
            </a:r>
          </a:p>
          <a:p>
            <a:r>
              <a:rPr lang="en-US" dirty="0"/>
              <a:t>Process: in Title 5 and ACCJC, but not Ed Code; Legislature looking for support first, hopefully a bill next year and sponsored by FACCC</a:t>
            </a:r>
          </a:p>
          <a:p>
            <a:r>
              <a:rPr lang="en-US" dirty="0"/>
              <a:t>What is academic freedom? Why is it important? What threats are there?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13</a:t>
            </a:fld>
            <a:endParaRPr lang="en-US" altLang="en-US"/>
          </a:p>
        </p:txBody>
      </p:sp>
    </p:spTree>
    <p:extLst>
      <p:ext uri="{BB962C8B-B14F-4D97-AF65-F5344CB8AC3E}">
        <p14:creationId xmlns:p14="http://schemas.microsoft.com/office/powerpoint/2010/main" val="1289284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 June, </a:t>
            </a:r>
            <a:r>
              <a:rPr lang="en-US" dirty="0" err="1"/>
              <a:t>Ginni</a:t>
            </a:r>
            <a:endParaRPr lang="en-US" dirty="0"/>
          </a:p>
          <a:p>
            <a:r>
              <a:rPr lang="en-US" dirty="0"/>
              <a:t>Basic requirements – see slides from fall 2022</a:t>
            </a:r>
          </a:p>
          <a:p>
            <a:r>
              <a:rPr lang="en-US" dirty="0"/>
              <a:t>ICAS is hoping to have recommendations come out in May/June 2022 for vetting in fall 2022</a:t>
            </a:r>
          </a:p>
          <a:p>
            <a:r>
              <a:rPr lang="en-US" dirty="0"/>
              <a:t>What options are available to students and how do students know about them?</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14</a:t>
            </a:fld>
            <a:endParaRPr lang="en-US" altLang="en-US"/>
          </a:p>
        </p:txBody>
      </p:sp>
    </p:spTree>
    <p:extLst>
      <p:ext uri="{BB962C8B-B14F-4D97-AF65-F5344CB8AC3E}">
        <p14:creationId xmlns:p14="http://schemas.microsoft.com/office/powerpoint/2010/main" val="1920085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 June</a:t>
            </a:r>
          </a:p>
          <a:p>
            <a:r>
              <a:rPr lang="en-US" dirty="0"/>
              <a:t>Basic requirements – see slides from fall 2022</a:t>
            </a:r>
          </a:p>
          <a:p>
            <a:r>
              <a:rPr lang="en-US" dirty="0"/>
              <a:t>ICAS is hoping to have recommendations come out in May/June 2022 for vetting in fall 2022</a:t>
            </a:r>
          </a:p>
          <a:p>
            <a:r>
              <a:rPr lang="en-US" dirty="0"/>
              <a:t>What options are available to students and how do students know about them?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 What am I seeing???  Pro’s and Con’s  (6)  Impact academic freedom?   Other Pathway options </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15</a:t>
            </a:fld>
            <a:endParaRPr lang="en-US" altLang="en-US"/>
          </a:p>
        </p:txBody>
      </p:sp>
    </p:spTree>
    <p:extLst>
      <p:ext uri="{BB962C8B-B14F-4D97-AF65-F5344CB8AC3E}">
        <p14:creationId xmlns:p14="http://schemas.microsoft.com/office/powerpoint/2010/main" val="317300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Jeffrey</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16</a:t>
            </a:fld>
            <a:endParaRPr lang="en-US" altLang="en-US"/>
          </a:p>
        </p:txBody>
      </p:sp>
    </p:spTree>
    <p:extLst>
      <p:ext uri="{BB962C8B-B14F-4D97-AF65-F5344CB8AC3E}">
        <p14:creationId xmlns:p14="http://schemas.microsoft.com/office/powerpoint/2010/main" val="332763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2</a:t>
            </a:fld>
            <a:endParaRPr lang="en-US" altLang="en-US"/>
          </a:p>
        </p:txBody>
      </p:sp>
    </p:spTree>
    <p:extLst>
      <p:ext uri="{BB962C8B-B14F-4D97-AF65-F5344CB8AC3E}">
        <p14:creationId xmlns:p14="http://schemas.microsoft.com/office/powerpoint/2010/main" val="424733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and all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3</a:t>
            </a:fld>
            <a:endParaRPr lang="en-US" altLang="en-US"/>
          </a:p>
        </p:txBody>
      </p:sp>
    </p:spTree>
    <p:extLst>
      <p:ext uri="{BB962C8B-B14F-4D97-AF65-F5344CB8AC3E}">
        <p14:creationId xmlns:p14="http://schemas.microsoft.com/office/powerpoint/2010/main" val="145955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4</a:t>
            </a:fld>
            <a:endParaRPr lang="en-US" altLang="en-US"/>
          </a:p>
        </p:txBody>
      </p:sp>
    </p:spTree>
    <p:extLst>
      <p:ext uri="{BB962C8B-B14F-4D97-AF65-F5344CB8AC3E}">
        <p14:creationId xmlns:p14="http://schemas.microsoft.com/office/powerpoint/2010/main" val="4048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a:p>
            <a:r>
              <a:rPr lang="en-US" dirty="0"/>
              <a:t>Some supported, some not supported – essential to be forward thinking, collegial,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5</a:t>
            </a:fld>
            <a:endParaRPr lang="en-US" altLang="en-US"/>
          </a:p>
        </p:txBody>
      </p:sp>
    </p:spTree>
    <p:extLst>
      <p:ext uri="{BB962C8B-B14F-4D97-AF65-F5344CB8AC3E}">
        <p14:creationId xmlns:p14="http://schemas.microsoft.com/office/powerpoint/2010/main" val="267261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a:p>
            <a:r>
              <a:rPr lang="en-US" dirty="0"/>
              <a:t>Just the facts – discussion to follow</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6</a:t>
            </a:fld>
            <a:endParaRPr lang="en-US" altLang="en-US"/>
          </a:p>
        </p:txBody>
      </p:sp>
    </p:spTree>
    <p:extLst>
      <p:ext uri="{BB962C8B-B14F-4D97-AF65-F5344CB8AC3E}">
        <p14:creationId xmlns:p14="http://schemas.microsoft.com/office/powerpoint/2010/main" val="3218344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María – open explain how this came forward in a non-reactionary fashion </a:t>
            </a:r>
          </a:p>
          <a:p>
            <a:r>
              <a:rPr lang="en-US" dirty="0"/>
              <a:t>Karla – bullets 1, 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Ginni</a:t>
            </a:r>
            <a:r>
              <a:rPr lang="en-US" dirty="0"/>
              <a:t> – bullet 3</a:t>
            </a:r>
          </a:p>
          <a:p>
            <a:r>
              <a:rPr lang="en-US" dirty="0"/>
              <a:t>Jeffrey – bullet 4</a:t>
            </a:r>
          </a:p>
          <a:p>
            <a:r>
              <a:rPr lang="en-US" dirty="0"/>
              <a:t>Problems when trying to address problems through legislation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8</a:t>
            </a:fld>
            <a:endParaRPr lang="en-US" altLang="en-US"/>
          </a:p>
        </p:txBody>
      </p:sp>
    </p:spTree>
    <p:extLst>
      <p:ext uri="{BB962C8B-B14F-4D97-AF65-F5344CB8AC3E}">
        <p14:creationId xmlns:p14="http://schemas.microsoft.com/office/powerpoint/2010/main" val="123567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9</a:t>
            </a:fld>
            <a:endParaRPr lang="en-US" altLang="en-US"/>
          </a:p>
        </p:txBody>
      </p:sp>
    </p:spTree>
    <p:extLst>
      <p:ext uri="{BB962C8B-B14F-4D97-AF65-F5344CB8AC3E}">
        <p14:creationId xmlns:p14="http://schemas.microsoft.com/office/powerpoint/2010/main" val="34557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Karla</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E8D25D4C-48A4-5546-8507-FA3A683A4EAB}" type="slidenum">
              <a:rPr lang="en-US" altLang="en-US" smtClean="0"/>
              <a:pPr>
                <a:defRPr/>
              </a:pPr>
              <a:t>10</a:t>
            </a:fld>
            <a:endParaRPr lang="en-US" altLang="en-US"/>
          </a:p>
        </p:txBody>
      </p:sp>
    </p:spTree>
    <p:extLst>
      <p:ext uri="{BB962C8B-B14F-4D97-AF65-F5344CB8AC3E}">
        <p14:creationId xmlns:p14="http://schemas.microsoft.com/office/powerpoint/2010/main" val="159945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9131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030EE60-3E2A-E74F-8552-29F00DE4B2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84016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3D2A589-7D49-C440-9295-1F398FCDA54B}"/>
              </a:ext>
            </a:extLst>
          </p:cNvPr>
          <p:cNvSpPr/>
          <p:nvPr userDrawn="1"/>
        </p:nvSpPr>
        <p:spPr>
          <a:xfrm>
            <a:off x="3678238" y="0"/>
            <a:ext cx="8513762" cy="2352675"/>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pic>
        <p:nvPicPr>
          <p:cNvPr id="6" name="Picture 6">
            <a:extLst>
              <a:ext uri="{FF2B5EF4-FFF2-40B4-BE49-F238E27FC236}">
                <a16:creationId xmlns:a16="http://schemas.microsoft.com/office/drawing/2014/main" id="{449C4AFE-ABB2-EF4D-A4A4-548454C94F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95515" y="403412"/>
            <a:ext cx="8058283"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D68DF127-7FE0-2545-82CA-A88B038F770C}"/>
              </a:ext>
            </a:extLst>
          </p:cNvPr>
          <p:cNvSpPr>
            <a:spLocks noGrp="1"/>
          </p:cNvSpPr>
          <p:nvPr>
            <p:ph type="sldNum" sz="quarter" idx="10"/>
          </p:nvPr>
        </p:nvSpPr>
        <p:spPr/>
        <p:txBody>
          <a:bodyPr/>
          <a:lstStyle>
            <a:lvl1pPr>
              <a:defRPr/>
            </a:lvl1pPr>
          </a:lstStyle>
          <a:p>
            <a:pPr>
              <a:defRPr/>
            </a:pPr>
            <a:fld id="{9A5A1B6C-D038-1F4B-9D4A-0999CA9BC2F2}" type="slidenum">
              <a:rPr lang="en-US" altLang="en-US"/>
              <a:pPr>
                <a:defRPr/>
              </a:pPr>
              <a:t>‹#›</a:t>
            </a:fld>
            <a:endParaRPr lang="en-US" altLang="en-US"/>
          </a:p>
        </p:txBody>
      </p:sp>
    </p:spTree>
    <p:extLst>
      <p:ext uri="{BB962C8B-B14F-4D97-AF65-F5344CB8AC3E}">
        <p14:creationId xmlns:p14="http://schemas.microsoft.com/office/powerpoint/2010/main" val="401153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CD161-2FF2-E841-B3A7-507D943F9C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7AA7E9C9-0A8E-1546-88B2-C0ACA72E55E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822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628FE67-F854-2546-AA25-031A62D363DC}"/>
              </a:ext>
            </a:extLst>
          </p:cNvPr>
          <p:cNvSpPr>
            <a:spLocks noGrp="1"/>
          </p:cNvSpPr>
          <p:nvPr>
            <p:ph type="sldNum" sz="quarter" idx="10"/>
          </p:nvPr>
        </p:nvSpPr>
        <p:spPr/>
        <p:txBody>
          <a:bodyPr/>
          <a:lstStyle>
            <a:lvl1pPr>
              <a:defRPr/>
            </a:lvl1pPr>
          </a:lstStyle>
          <a:p>
            <a:pPr>
              <a:defRPr/>
            </a:pPr>
            <a:fld id="{D03E4FEA-D0DA-BE4D-92DF-D9D6FD4A6574}" type="slidenum">
              <a:rPr lang="en-US" altLang="en-US"/>
              <a:pPr>
                <a:defRPr/>
              </a:pPr>
              <a:t>‹#›</a:t>
            </a:fld>
            <a:endParaRPr lang="en-US" altLang="en-US"/>
          </a:p>
        </p:txBody>
      </p:sp>
    </p:spTree>
    <p:extLst>
      <p:ext uri="{BB962C8B-B14F-4D97-AF65-F5344CB8AC3E}">
        <p14:creationId xmlns:p14="http://schemas.microsoft.com/office/powerpoint/2010/main" val="40902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26B9746-6138-2443-B6CA-34AA7003C1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C8C7287C-0B75-824C-8C34-1032F0A08E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822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5960DA76-0526-BB4B-B780-790B2C74C2C0}"/>
              </a:ext>
            </a:extLst>
          </p:cNvPr>
          <p:cNvSpPr>
            <a:spLocks noGrp="1"/>
          </p:cNvSpPr>
          <p:nvPr>
            <p:ph type="sldNum" sz="quarter" idx="10"/>
          </p:nvPr>
        </p:nvSpPr>
        <p:spPr/>
        <p:txBody>
          <a:bodyPr/>
          <a:lstStyle>
            <a:lvl1pPr>
              <a:defRPr/>
            </a:lvl1pPr>
          </a:lstStyle>
          <a:p>
            <a:pPr>
              <a:defRPr/>
            </a:pPr>
            <a:fld id="{EADB236C-7DA3-584D-A9FD-2566ED60D281}" type="slidenum">
              <a:rPr lang="en-US" altLang="en-US"/>
              <a:pPr>
                <a:defRPr/>
              </a:pPr>
              <a:t>‹#›</a:t>
            </a:fld>
            <a:endParaRPr lang="en-US" altLang="en-US"/>
          </a:p>
        </p:txBody>
      </p:sp>
    </p:spTree>
    <p:extLst>
      <p:ext uri="{BB962C8B-B14F-4D97-AF65-F5344CB8AC3E}">
        <p14:creationId xmlns:p14="http://schemas.microsoft.com/office/powerpoint/2010/main" val="1948282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25B5327-E5A2-2E43-9D9B-A63675F944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48CF3D19-A20D-3542-B515-FF79269641EE}"/>
              </a:ext>
            </a:extLst>
          </p:cNvPr>
          <p:cNvSpPr>
            <a:spLocks noGrp="1"/>
          </p:cNvSpPr>
          <p:nvPr>
            <p:ph type="sldNum" sz="quarter" idx="10"/>
          </p:nvPr>
        </p:nvSpPr>
        <p:spPr>
          <a:xfrm>
            <a:off x="10298113" y="6356350"/>
            <a:ext cx="1055687" cy="365125"/>
          </a:xfrm>
        </p:spPr>
        <p:txBody>
          <a:bodyPr/>
          <a:lstStyle>
            <a:lvl1pPr>
              <a:defRPr/>
            </a:lvl1pPr>
          </a:lstStyle>
          <a:p>
            <a:pPr>
              <a:defRPr/>
            </a:pPr>
            <a:fld id="{34D6E2B2-28BA-2242-82BE-9CDAE9D4853C}" type="slidenum">
              <a:rPr lang="en-US" altLang="en-US"/>
              <a:pPr>
                <a:defRPr/>
              </a:pPr>
              <a:t>‹#›</a:t>
            </a:fld>
            <a:endParaRPr lang="en-US" altLang="en-US"/>
          </a:p>
        </p:txBody>
      </p:sp>
    </p:spTree>
    <p:extLst>
      <p:ext uri="{BB962C8B-B14F-4D97-AF65-F5344CB8AC3E}">
        <p14:creationId xmlns:p14="http://schemas.microsoft.com/office/powerpoint/2010/main" val="24821202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88E7DE-9059-B64B-B55B-41DFD433C114}"/>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D659B42-75D3-D145-9187-D891CF058AF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0B583F10-0087-8B40-8B6A-300D68B14D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smdc.org/press-releases/california-state-senate-passes-ab-1460%C2%A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hyperlink" Target="https://asccc.org/content/academic-freedom-and-equity" TargetMode="External"/><Relationship Id="rId3" Type="http://schemas.openxmlformats.org/officeDocument/2006/relationships/hyperlink" Target="https://leginfo.legislature.ca.gov/faces/billTextClient.xhtml?bill_id=202120220SR45" TargetMode="External"/><Relationship Id="rId7" Type="http://schemas.openxmlformats.org/officeDocument/2006/relationships/hyperlink" Target="https://www.asccc.org/sites/default/files/Academic_Freedom_F20.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asccc.org/resolutions/legislative-and-systemic-support-academic-freedom" TargetMode="External"/><Relationship Id="rId5" Type="http://schemas.openxmlformats.org/officeDocument/2006/relationships/hyperlink" Target="https://govt.westlaw.com/calregs/Document/I6A03BB50B6CB11DFB199EEE3FF08959C?viewType=FullText&amp;originationContext=documenttoc&amp;transitionType=CategoryPageItem&amp;contextData=(sc.Default)" TargetMode="External"/><Relationship Id="rId4" Type="http://schemas.openxmlformats.org/officeDocument/2006/relationships/hyperlink" Target="https://www.azleg.gov/legtext/49leg/2r/summary/h.hb2281_05-03-10_astransmittedtogovernor.doc.htm" TargetMode="External"/><Relationship Id="rId9" Type="http://schemas.openxmlformats.org/officeDocument/2006/relationships/hyperlink" Target="https://www.aaup.org/news/aft-and-aaup-pursue-historic-affiliation#.YkcG5TfMKfc"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928"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leginfo.legislature.ca.gov/faces/billNavClient.xhtml?bill_id=202120220AB1705" TargetMode="External"/><Relationship Id="rId4" Type="http://schemas.openxmlformats.org/officeDocument/2006/relationships/hyperlink" Target="https://leginfo.legislature.ca.gov/faces/billNavClient.xhtml?bill_id=201720180AB70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928"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leginfo.legislature.ca.gov/faces/billNavClient.xhtml?bill_id=202120220AB1705" TargetMode="External"/><Relationship Id="rId4" Type="http://schemas.openxmlformats.org/officeDocument/2006/relationships/hyperlink" Target="https://leginfo.legislature.ca.gov/faces/billNavClient.xhtml?bill_id=201720180AB70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1705"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asccc.org/sites/default/files/Resolutions%20Spring%202022%20-%20For%20Discussion%20April%207%2C%202022%20final%20R.doc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sccc.org/legislative-updates" TargetMode="External"/><Relationship Id="rId2" Type="http://schemas.openxmlformats.org/officeDocument/2006/relationships/hyperlink" Target="https://www.asccc.org/directory/legislative-and-advocacy-committee" TargetMode="External"/><Relationship Id="rId1" Type="http://schemas.openxmlformats.org/officeDocument/2006/relationships/slideLayout" Target="../slideLayouts/slideLayout4.xml"/><Relationship Id="rId6" Type="http://schemas.openxmlformats.org/officeDocument/2006/relationships/hyperlink" Target="https://asccc.org/content/academic-freedom-and-equity" TargetMode="External"/><Relationship Id="rId5" Type="http://schemas.openxmlformats.org/officeDocument/2006/relationships/hyperlink" Target="https://www.asccc.org/sites/default/files/Academic_Freedom_F20.pdf" TargetMode="External"/><Relationship Id="rId4" Type="http://schemas.openxmlformats.org/officeDocument/2006/relationships/hyperlink" Target="https://asccc.org/events/january-18-2022-600pm-february-15-2022-600pm-march-22-2022-600pm-april-26-2022-600pm-may-2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leginfo.legislature.ca.gov/faces/billNavClient.xhtml?bill_id=202120220AB928" TargetMode="External"/><Relationship Id="rId3" Type="http://schemas.openxmlformats.org/officeDocument/2006/relationships/hyperlink" Target="https://leginfo.legislature.ca.gov/faces/billNavClient.xhtml?bill_id=200920100SB1440" TargetMode="External"/><Relationship Id="rId7" Type="http://schemas.openxmlformats.org/officeDocument/2006/relationships/hyperlink" Target="https://www.cccco.edu/About-Us/Vision-for-Succes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leginfo.legislature.ca.gov/faces/billNavClient.xhtml?bill_id=201720180AB705" TargetMode="External"/><Relationship Id="rId5" Type="http://schemas.openxmlformats.org/officeDocument/2006/relationships/hyperlink" Target="https://leginfo.legislature.ca.gov/faces/billNavClient.xhtml?bill_id=201320140SB440" TargetMode="External"/><Relationship Id="rId10" Type="http://schemas.openxmlformats.org/officeDocument/2006/relationships/hyperlink" Target="https://leginfo.legislature.ca.gov/faces/billNavClient.xhtml?bill_id=202120220AB1705" TargetMode="External"/><Relationship Id="rId4" Type="http://schemas.openxmlformats.org/officeDocument/2006/relationships/hyperlink" Target="https://leginfo.legislature.ca.gov/faces/billNavClient.xhtml?bill_id=201120120SB1456" TargetMode="External"/><Relationship Id="rId9" Type="http://schemas.openxmlformats.org/officeDocument/2006/relationships/hyperlink" Target="https://leginfo.legislature.ca.gov/faces/billNavClient.xhtml?bill_id=202120220AB111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SR45"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azleg.gov/legtext/49leg/2r/summary/h.hb2281_05-03-10_astransmittedtogovernor.doc.htm" TargetMode="External"/><Relationship Id="rId5" Type="http://schemas.openxmlformats.org/officeDocument/2006/relationships/hyperlink" Target="https://house.mo.gov/Bill.aspx?bill=HB37&amp;year=2021&amp;code=R" TargetMode="External"/><Relationship Id="rId4" Type="http://schemas.openxmlformats.org/officeDocument/2006/relationships/hyperlink" Target="https://govt.westlaw.com/calregs/Document/I6A03BB50B6CB11DFB199EEE3FF08959C?viewType=FullText&amp;originationContext=documenttoc&amp;transitionType=CategoryPageItem&amp;contextData=(sc.Defaul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eginfo.legislature.ca.gov/faces/billNavClient.xhtml?bill_id=201920200AB146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leginfo.legislature.ca.gov/faces/billNavClient.xhtml?bill_id=202120220AB196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5C58C8C-A632-F843-84BE-D68F8213459A}"/>
              </a:ext>
            </a:extLst>
          </p:cNvPr>
          <p:cNvSpPr>
            <a:spLocks noGrp="1" noChangeArrowheads="1"/>
          </p:cNvSpPr>
          <p:nvPr>
            <p:ph type="title"/>
          </p:nvPr>
        </p:nvSpPr>
        <p:spPr>
          <a:xfrm>
            <a:off x="958850" y="4683125"/>
            <a:ext cx="10433050" cy="1736725"/>
          </a:xfrm>
        </p:spPr>
        <p:txBody>
          <a:bodyPr>
            <a:normAutofit fontScale="90000"/>
          </a:bodyPr>
          <a:lstStyle/>
          <a:p>
            <a:r>
              <a:rPr lang="en-US" b="1" dirty="0">
                <a:solidFill>
                  <a:schemeClr val="accent6"/>
                </a:solidFill>
              </a:rPr>
              <a:t>Legislation, Regulation, and Guidance…and Academic Freedom?</a:t>
            </a:r>
            <a:br>
              <a:rPr lang="en-US" dirty="0"/>
            </a:br>
            <a:br>
              <a:rPr lang="en-US" sz="2000" dirty="0"/>
            </a:br>
            <a:r>
              <a:rPr lang="en-US" sz="2000" dirty="0"/>
              <a:t>Thursday, April 7 | 2:45-4:00</a:t>
            </a:r>
            <a:endParaRPr lang="en-US"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6ADB-0141-4EB2-9AE9-0E410F7EE411}"/>
              </a:ext>
            </a:extLst>
          </p:cNvPr>
          <p:cNvSpPr>
            <a:spLocks noGrp="1"/>
          </p:cNvSpPr>
          <p:nvPr>
            <p:ph type="title"/>
          </p:nvPr>
        </p:nvSpPr>
        <p:spPr>
          <a:xfrm>
            <a:off x="2918299" y="403412"/>
            <a:ext cx="8435500" cy="1586761"/>
          </a:xfrm>
        </p:spPr>
        <p:txBody>
          <a:bodyPr/>
          <a:lstStyle/>
          <a:p>
            <a:r>
              <a:rPr lang="en-US" b="1" dirty="0">
                <a:solidFill>
                  <a:schemeClr val="accent6"/>
                </a:solidFill>
              </a:rPr>
              <a:t>History of Ethnic Studies as Discipline </a:t>
            </a:r>
          </a:p>
        </p:txBody>
      </p:sp>
      <p:sp>
        <p:nvSpPr>
          <p:cNvPr id="4" name="Slide Number Placeholder 3">
            <a:extLst>
              <a:ext uri="{FF2B5EF4-FFF2-40B4-BE49-F238E27FC236}">
                <a16:creationId xmlns:a16="http://schemas.microsoft.com/office/drawing/2014/main" id="{E4129123-DE47-4D1A-8175-689BD528F7EA}"/>
              </a:ext>
            </a:extLst>
          </p:cNvPr>
          <p:cNvSpPr>
            <a:spLocks noGrp="1"/>
          </p:cNvSpPr>
          <p:nvPr>
            <p:ph type="sldNum" sz="quarter" idx="10"/>
          </p:nvPr>
        </p:nvSpPr>
        <p:spPr/>
        <p:txBody>
          <a:bodyPr/>
          <a:lstStyle/>
          <a:p>
            <a:pPr>
              <a:defRPr/>
            </a:pPr>
            <a:fld id="{9A5A1B6C-D038-1F4B-9D4A-0999CA9BC2F2}" type="slidenum">
              <a:rPr lang="en-US" altLang="en-US" smtClean="0"/>
              <a:pPr>
                <a:defRPr/>
              </a:pPr>
              <a:t>10</a:t>
            </a:fld>
            <a:endParaRPr lang="en-US" altLang="en-US"/>
          </a:p>
        </p:txBody>
      </p:sp>
      <p:pic>
        <p:nvPicPr>
          <p:cNvPr id="5" name="Picture 4">
            <a:extLst>
              <a:ext uri="{FF2B5EF4-FFF2-40B4-BE49-F238E27FC236}">
                <a16:creationId xmlns:a16="http://schemas.microsoft.com/office/drawing/2014/main" id="{714EDB2F-EDCF-4AF3-AFC8-88D7B8183E1F}"/>
              </a:ext>
            </a:extLst>
          </p:cNvPr>
          <p:cNvPicPr>
            <a:picLocks noChangeAspect="1"/>
          </p:cNvPicPr>
          <p:nvPr/>
        </p:nvPicPr>
        <p:blipFill>
          <a:blip r:embed="rId3"/>
          <a:stretch>
            <a:fillRect/>
          </a:stretch>
        </p:blipFill>
        <p:spPr>
          <a:xfrm>
            <a:off x="179272" y="2827607"/>
            <a:ext cx="4300491" cy="3422194"/>
          </a:xfrm>
          <a:prstGeom prst="rect">
            <a:avLst/>
          </a:prstGeom>
        </p:spPr>
      </p:pic>
      <p:sp>
        <p:nvSpPr>
          <p:cNvPr id="6" name="Google Shape;68;p11">
            <a:extLst>
              <a:ext uri="{FF2B5EF4-FFF2-40B4-BE49-F238E27FC236}">
                <a16:creationId xmlns:a16="http://schemas.microsoft.com/office/drawing/2014/main" id="{B8C1BC87-808B-4C6A-881C-B7A69FB1D0CD}"/>
              </a:ext>
            </a:extLst>
          </p:cNvPr>
          <p:cNvSpPr txBox="1">
            <a:spLocks/>
          </p:cNvSpPr>
          <p:nvPr/>
        </p:nvSpPr>
        <p:spPr bwMode="auto">
          <a:xfrm>
            <a:off x="4332849" y="2461847"/>
            <a:ext cx="7637478" cy="425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15000"/>
              </a:lnSpc>
              <a:spcBef>
                <a:spcPts val="0"/>
              </a:spcBef>
            </a:pPr>
            <a:r>
              <a:rPr lang="en-US" sz="1500" i="1" dirty="0">
                <a:solidFill>
                  <a:srgbClr val="000000"/>
                </a:solidFill>
                <a:highlight>
                  <a:srgbClr val="FFFFFF"/>
                </a:highlight>
              </a:rPr>
              <a:t>San Francisco State University supported the first Black Studies Program in 1968</a:t>
            </a:r>
            <a:r>
              <a:rPr lang="en-US" sz="1500" dirty="0">
                <a:solidFill>
                  <a:srgbClr val="000000"/>
                </a:solidFill>
                <a:highlight>
                  <a:srgbClr val="FFFFFF"/>
                </a:highlight>
              </a:rPr>
              <a:t>, which became a department a year later. Between 1969 and 1973, roughly 600 programs and departments were created. Currently, approximately 200 Black Studies disciplines throughout the United States strive to discover the African roots of humanity, challenge the status quo and critique social policy. </a:t>
            </a:r>
          </a:p>
          <a:p>
            <a:pPr>
              <a:lnSpc>
                <a:spcPct val="115000"/>
              </a:lnSpc>
              <a:spcBef>
                <a:spcPts val="0"/>
              </a:spcBef>
            </a:pPr>
            <a:endParaRPr lang="en-US" sz="1500" dirty="0">
              <a:solidFill>
                <a:srgbClr val="000000"/>
              </a:solidFill>
              <a:highlight>
                <a:srgbClr val="FFFFFF"/>
              </a:highlight>
            </a:endParaRPr>
          </a:p>
          <a:p>
            <a:pPr>
              <a:lnSpc>
                <a:spcPct val="115000"/>
              </a:lnSpc>
              <a:spcBef>
                <a:spcPts val="0"/>
              </a:spcBef>
            </a:pPr>
            <a:r>
              <a:rPr lang="en-US" sz="1500" dirty="0">
                <a:solidFill>
                  <a:srgbClr val="000000"/>
                </a:solidFill>
                <a:highlight>
                  <a:srgbClr val="FFFFFF"/>
                </a:highlight>
              </a:rPr>
              <a:t>The Black Studies programs at California Community Colleges like </a:t>
            </a:r>
            <a:r>
              <a:rPr lang="en-US" sz="1500" i="1" dirty="0">
                <a:solidFill>
                  <a:srgbClr val="000000"/>
                </a:solidFill>
                <a:highlight>
                  <a:srgbClr val="FFFFFF"/>
                </a:highlight>
              </a:rPr>
              <a:t>Merritt College and Fresno City College was established in 1969</a:t>
            </a:r>
            <a:r>
              <a:rPr lang="en-US" sz="1500" dirty="0">
                <a:solidFill>
                  <a:srgbClr val="000000"/>
                </a:solidFill>
                <a:highlight>
                  <a:srgbClr val="FFFFFF"/>
                </a:highlight>
              </a:rPr>
              <a:t> in response to student protests on campus demanding inclusion of the African American perspective at institutions of higher learning and for institutional support of equality on campuses around the country. At the same time Chicano Studies programs were being established at UCLA. over the next decade.</a:t>
            </a:r>
          </a:p>
          <a:p>
            <a:pPr>
              <a:lnSpc>
                <a:spcPct val="115000"/>
              </a:lnSpc>
              <a:spcBef>
                <a:spcPts val="0"/>
              </a:spcBef>
            </a:pPr>
            <a:endParaRPr lang="en-US" sz="1500" dirty="0">
              <a:solidFill>
                <a:srgbClr val="000000"/>
              </a:solidFill>
              <a:highlight>
                <a:srgbClr val="FFFFFF"/>
              </a:highlight>
            </a:endParaRPr>
          </a:p>
          <a:p>
            <a:pPr>
              <a:lnSpc>
                <a:spcPct val="115000"/>
              </a:lnSpc>
              <a:spcBef>
                <a:spcPts val="0"/>
              </a:spcBef>
            </a:pPr>
            <a:r>
              <a:rPr lang="en-US" sz="1500" dirty="0">
                <a:solidFill>
                  <a:srgbClr val="000000"/>
                </a:solidFill>
                <a:highlight>
                  <a:srgbClr val="FFFFFF"/>
                </a:highlight>
              </a:rPr>
              <a:t>Ethnic/Cultural Studies programs developed and were integrated into the field of Social Sciences in the 1990s, with many Ethnic Studies alum earning degrees in Sociology, Psychology, English and Counseling, among other fields.</a:t>
            </a:r>
          </a:p>
        </p:txBody>
      </p:sp>
    </p:spTree>
    <p:extLst>
      <p:ext uri="{BB962C8B-B14F-4D97-AF65-F5344CB8AC3E}">
        <p14:creationId xmlns:p14="http://schemas.microsoft.com/office/powerpoint/2010/main" val="397232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A696-8678-499F-A3FC-09D0B4D9BA70}"/>
              </a:ext>
            </a:extLst>
          </p:cNvPr>
          <p:cNvSpPr>
            <a:spLocks noGrp="1"/>
          </p:cNvSpPr>
          <p:nvPr>
            <p:ph type="title"/>
          </p:nvPr>
        </p:nvSpPr>
        <p:spPr/>
        <p:txBody>
          <a:bodyPr/>
          <a:lstStyle/>
          <a:p>
            <a:r>
              <a:rPr lang="en-US" b="1" dirty="0">
                <a:solidFill>
                  <a:schemeClr val="accent6"/>
                </a:solidFill>
              </a:rPr>
              <a:t>Defining Ethnic Studies Discipline </a:t>
            </a:r>
          </a:p>
        </p:txBody>
      </p:sp>
      <p:sp>
        <p:nvSpPr>
          <p:cNvPr id="4" name="Slide Number Placeholder 3">
            <a:extLst>
              <a:ext uri="{FF2B5EF4-FFF2-40B4-BE49-F238E27FC236}">
                <a16:creationId xmlns:a16="http://schemas.microsoft.com/office/drawing/2014/main" id="{8F9866D3-AE26-48C6-A08D-316C965CBB7C}"/>
              </a:ext>
            </a:extLst>
          </p:cNvPr>
          <p:cNvSpPr>
            <a:spLocks noGrp="1"/>
          </p:cNvSpPr>
          <p:nvPr>
            <p:ph type="sldNum" sz="quarter" idx="10"/>
          </p:nvPr>
        </p:nvSpPr>
        <p:spPr/>
        <p:txBody>
          <a:bodyPr/>
          <a:lstStyle/>
          <a:p>
            <a:pPr>
              <a:defRPr/>
            </a:pPr>
            <a:fld id="{9A5A1B6C-D038-1F4B-9D4A-0999CA9BC2F2}" type="slidenum">
              <a:rPr lang="en-US" altLang="en-US" smtClean="0"/>
              <a:pPr>
                <a:defRPr/>
              </a:pPr>
              <a:t>11</a:t>
            </a:fld>
            <a:endParaRPr lang="en-US" altLang="en-US"/>
          </a:p>
        </p:txBody>
      </p:sp>
      <p:sp>
        <p:nvSpPr>
          <p:cNvPr id="5" name="Google Shape;75;p12">
            <a:extLst>
              <a:ext uri="{FF2B5EF4-FFF2-40B4-BE49-F238E27FC236}">
                <a16:creationId xmlns:a16="http://schemas.microsoft.com/office/drawing/2014/main" id="{E222B991-2B59-459F-B222-92EED6CC10E9}"/>
              </a:ext>
            </a:extLst>
          </p:cNvPr>
          <p:cNvSpPr txBox="1">
            <a:spLocks/>
          </p:cNvSpPr>
          <p:nvPr/>
        </p:nvSpPr>
        <p:spPr bwMode="auto">
          <a:xfrm>
            <a:off x="829994" y="2662568"/>
            <a:ext cx="10523806" cy="356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
                <a:srgbClr val="404040"/>
              </a:buClr>
              <a:buSzPts val="2400"/>
              <a:buFont typeface="Arial"/>
              <a:buNone/>
            </a:pPr>
            <a:r>
              <a:rPr lang="en-US" dirty="0"/>
              <a:t>Ethnic Studies is the umbrella terms for the department/area that houses programs/courses in the four following disciplines:</a:t>
            </a:r>
          </a:p>
          <a:p>
            <a:pPr>
              <a:spcBef>
                <a:spcPts val="0"/>
              </a:spcBef>
              <a:buClr>
                <a:srgbClr val="404040"/>
              </a:buClr>
              <a:buSzPts val="2400"/>
              <a:buFont typeface="Arial"/>
              <a:buNone/>
            </a:pPr>
            <a:endParaRPr lang="en-US" dirty="0"/>
          </a:p>
          <a:p>
            <a:pPr marL="1028700" lvl="1" indent="-342900">
              <a:spcBef>
                <a:spcPts val="0"/>
              </a:spcBef>
              <a:buClr>
                <a:srgbClr val="404040"/>
              </a:buClr>
              <a:buSzPts val="2400"/>
            </a:pPr>
            <a:r>
              <a:rPr lang="en-US" dirty="0"/>
              <a:t>African American/Africana/Black Studies</a:t>
            </a:r>
          </a:p>
          <a:p>
            <a:pPr marL="1028700" lvl="1" indent="-342900">
              <a:spcBef>
                <a:spcPts val="0"/>
              </a:spcBef>
              <a:buClr>
                <a:srgbClr val="404040"/>
              </a:buClr>
              <a:buSzPts val="2400"/>
            </a:pPr>
            <a:r>
              <a:rPr lang="en-US" dirty="0"/>
              <a:t>American Indian/Native American Studies</a:t>
            </a:r>
          </a:p>
          <a:p>
            <a:pPr marL="1028700" lvl="1" indent="-342900">
              <a:spcBef>
                <a:spcPts val="0"/>
              </a:spcBef>
              <a:buClr>
                <a:srgbClr val="404040"/>
              </a:buClr>
              <a:buSzPts val="2400"/>
            </a:pPr>
            <a:r>
              <a:rPr lang="en-US" dirty="0"/>
              <a:t>Asian American Studies</a:t>
            </a:r>
          </a:p>
          <a:p>
            <a:pPr marL="1028700" lvl="1" indent="-342900">
              <a:spcBef>
                <a:spcPts val="0"/>
              </a:spcBef>
              <a:buClr>
                <a:srgbClr val="404040"/>
              </a:buClr>
              <a:buSzPts val="2400"/>
            </a:pPr>
            <a:r>
              <a:rPr lang="en-US" dirty="0"/>
              <a:t>Chicano/a/Latino/Mexican American Studies</a:t>
            </a:r>
          </a:p>
          <a:p>
            <a:pPr>
              <a:spcBef>
                <a:spcPts val="0"/>
              </a:spcBef>
            </a:pPr>
            <a:endParaRPr lang="en-US" dirty="0"/>
          </a:p>
          <a:p>
            <a:pPr>
              <a:spcBef>
                <a:spcPts val="0"/>
              </a:spcBef>
            </a:pPr>
            <a:r>
              <a:rPr lang="en-US" dirty="0"/>
              <a:t>“Ethnic Studies” can also represent an introduction to comparative Ethnic Studies courses that is centered on the four above disciplines.</a:t>
            </a:r>
          </a:p>
        </p:txBody>
      </p:sp>
    </p:spTree>
    <p:extLst>
      <p:ext uri="{BB962C8B-B14F-4D97-AF65-F5344CB8AC3E}">
        <p14:creationId xmlns:p14="http://schemas.microsoft.com/office/powerpoint/2010/main" val="357897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4D033-FDD3-4B5A-80FB-B8610E16DBC4}"/>
              </a:ext>
            </a:extLst>
          </p:cNvPr>
          <p:cNvSpPr>
            <a:spLocks noGrp="1"/>
          </p:cNvSpPr>
          <p:nvPr>
            <p:ph type="title"/>
          </p:nvPr>
        </p:nvSpPr>
        <p:spPr>
          <a:xfrm>
            <a:off x="1392702" y="365126"/>
            <a:ext cx="9930991" cy="788426"/>
          </a:xfrm>
        </p:spPr>
        <p:txBody>
          <a:bodyPr anchor="ctr"/>
          <a:lstStyle/>
          <a:p>
            <a:pPr algn="ctr"/>
            <a:r>
              <a:rPr lang="en-US" b="1" dirty="0">
                <a:solidFill>
                  <a:schemeClr val="accent6">
                    <a:lumMod val="50000"/>
                  </a:schemeClr>
                </a:solidFill>
              </a:rPr>
              <a:t>AB 1460: Racial Justice in Higher Education</a:t>
            </a:r>
          </a:p>
        </p:txBody>
      </p:sp>
      <p:sp>
        <p:nvSpPr>
          <p:cNvPr id="4" name="Slide Number Placeholder 3">
            <a:extLst>
              <a:ext uri="{FF2B5EF4-FFF2-40B4-BE49-F238E27FC236}">
                <a16:creationId xmlns:a16="http://schemas.microsoft.com/office/drawing/2014/main" id="{842A22F9-C430-4CD3-B5CD-2A0EE0FB798B}"/>
              </a:ext>
            </a:extLst>
          </p:cNvPr>
          <p:cNvSpPr>
            <a:spLocks noGrp="1"/>
          </p:cNvSpPr>
          <p:nvPr>
            <p:ph type="sldNum" sz="quarter" idx="10"/>
          </p:nvPr>
        </p:nvSpPr>
        <p:spPr/>
        <p:txBody>
          <a:bodyPr/>
          <a:lstStyle/>
          <a:p>
            <a:pPr>
              <a:defRPr/>
            </a:pPr>
            <a:fld id="{EADB236C-7DA3-584D-A9FD-2566ED60D281}" type="slidenum">
              <a:rPr lang="en-US" altLang="en-US" smtClean="0"/>
              <a:pPr>
                <a:defRPr/>
              </a:pPr>
              <a:t>12</a:t>
            </a:fld>
            <a:endParaRPr lang="en-US" altLang="en-US"/>
          </a:p>
        </p:txBody>
      </p:sp>
      <p:sp>
        <p:nvSpPr>
          <p:cNvPr id="5" name="Google Shape;82;p13">
            <a:extLst>
              <a:ext uri="{FF2B5EF4-FFF2-40B4-BE49-F238E27FC236}">
                <a16:creationId xmlns:a16="http://schemas.microsoft.com/office/drawing/2014/main" id="{7C1FB8AC-6D8F-4D83-82C8-9AAB8DF392BF}"/>
              </a:ext>
            </a:extLst>
          </p:cNvPr>
          <p:cNvSpPr txBox="1">
            <a:spLocks/>
          </p:cNvSpPr>
          <p:nvPr/>
        </p:nvSpPr>
        <p:spPr bwMode="auto">
          <a:xfrm>
            <a:off x="984737" y="1153552"/>
            <a:ext cx="7610623" cy="520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spcAft>
                <a:spcPts val="0"/>
              </a:spcAft>
              <a:buFont typeface="Arial" panose="020B0604020202020204" pitchFamily="34" charset="0"/>
              <a:buNone/>
            </a:pPr>
            <a:r>
              <a:rPr lang="en-US" sz="1800" dirty="0">
                <a:solidFill>
                  <a:srgbClr val="333333"/>
                </a:solidFill>
                <a:highlight>
                  <a:srgbClr val="FFFFFF"/>
                </a:highlight>
              </a:rPr>
              <a:t>Authored by Assembly member Dr. Shirley Weber and sponsored by the California Faculty Association (CFA), AB 1460 (Weber, 2020) reflects 50 years of student, faculty, and community advocacy for curriculum reflective of and pedagogy responsive to the diverse demographic of the state. California senators cited that education scholarship has well documented the positive academic outcomes for both students of color and white students who enroll in Ethnic Studies courses, as well as the need for the California State University (CSU)—the largest and among the most diverse four-year postsecondary systems in the United States—to equip students with the critical thinking and social skill sets to empathetically serve California and the nation at large. Senators also made a clear distinction between Ethnic Studies and diversity or multicultural studies, in which the former facilitates explicit conversations on race. </a:t>
            </a:r>
            <a:endParaRPr lang="en-US" sz="1800" dirty="0"/>
          </a:p>
          <a:p>
            <a:pPr marL="0" indent="0">
              <a:spcBef>
                <a:spcPts val="0"/>
              </a:spcBef>
              <a:spcAft>
                <a:spcPts val="0"/>
              </a:spcAft>
              <a:buClr>
                <a:srgbClr val="404040"/>
              </a:buClr>
              <a:buSzPts val="2400"/>
              <a:buFont typeface="Arial"/>
              <a:buNone/>
            </a:pPr>
            <a:endParaRPr lang="en-US" sz="1800" dirty="0"/>
          </a:p>
          <a:p>
            <a:pPr marL="0" indent="0">
              <a:spcBef>
                <a:spcPts val="0"/>
              </a:spcBef>
              <a:spcAft>
                <a:spcPts val="0"/>
              </a:spcAft>
              <a:buClr>
                <a:srgbClr val="404040"/>
              </a:buClr>
              <a:buSzPts val="2400"/>
              <a:buFont typeface="Arial"/>
              <a:buNone/>
            </a:pPr>
            <a:r>
              <a:rPr lang="en-US" sz="1800" u="sng" dirty="0">
                <a:solidFill>
                  <a:schemeClr val="hlink"/>
                </a:solidFill>
                <a:hlinkClick r:id="rId3"/>
              </a:rPr>
              <a:t>California State Senate Passes AB 1460  | Assembly Democratic Caucus (asmdc.org)</a:t>
            </a:r>
            <a:endParaRPr lang="en-US" sz="1800" dirty="0"/>
          </a:p>
        </p:txBody>
      </p:sp>
      <p:pic>
        <p:nvPicPr>
          <p:cNvPr id="7" name="Picture 6" descr="A group of people in a room&#10;&#10;Description automatically generated with medium confidence">
            <a:extLst>
              <a:ext uri="{FF2B5EF4-FFF2-40B4-BE49-F238E27FC236}">
                <a16:creationId xmlns:a16="http://schemas.microsoft.com/office/drawing/2014/main" id="{F5DABDFE-E09A-42AC-9888-721D3FA5BFED}"/>
              </a:ext>
            </a:extLst>
          </p:cNvPr>
          <p:cNvPicPr>
            <a:picLocks noChangeAspect="1"/>
          </p:cNvPicPr>
          <p:nvPr/>
        </p:nvPicPr>
        <p:blipFill>
          <a:blip r:embed="rId4"/>
          <a:stretch>
            <a:fillRect/>
          </a:stretch>
        </p:blipFill>
        <p:spPr>
          <a:xfrm>
            <a:off x="8698523" y="2339664"/>
            <a:ext cx="3145152" cy="2178672"/>
          </a:xfrm>
          <a:prstGeom prst="rect">
            <a:avLst/>
          </a:prstGeom>
        </p:spPr>
      </p:pic>
    </p:spTree>
    <p:extLst>
      <p:ext uri="{BB962C8B-B14F-4D97-AF65-F5344CB8AC3E}">
        <p14:creationId xmlns:p14="http://schemas.microsoft.com/office/powerpoint/2010/main" val="168114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E744-6DC4-DE45-8DEA-69BC7B3DC863}"/>
              </a:ext>
            </a:extLst>
          </p:cNvPr>
          <p:cNvSpPr>
            <a:spLocks noGrp="1"/>
          </p:cNvSpPr>
          <p:nvPr>
            <p:ph type="title"/>
          </p:nvPr>
        </p:nvSpPr>
        <p:spPr>
          <a:xfrm>
            <a:off x="1277650" y="365126"/>
            <a:ext cx="10046043" cy="577410"/>
          </a:xfrm>
        </p:spPr>
        <p:txBody>
          <a:bodyPr anchor="ctr">
            <a:normAutofit fontScale="90000"/>
          </a:bodyPr>
          <a:lstStyle/>
          <a:p>
            <a:pPr algn="ctr"/>
            <a:r>
              <a:rPr lang="en-US" b="1" dirty="0">
                <a:solidFill>
                  <a:schemeClr val="accent6">
                    <a:lumMod val="50000"/>
                  </a:schemeClr>
                </a:solidFill>
              </a:rPr>
              <a:t>Academic Freedom</a:t>
            </a:r>
          </a:p>
        </p:txBody>
      </p:sp>
      <p:sp>
        <p:nvSpPr>
          <p:cNvPr id="3" name="Content Placeholder 2">
            <a:extLst>
              <a:ext uri="{FF2B5EF4-FFF2-40B4-BE49-F238E27FC236}">
                <a16:creationId xmlns:a16="http://schemas.microsoft.com/office/drawing/2014/main" id="{592381DF-89AA-1449-91DF-BB25522AEF48}"/>
              </a:ext>
            </a:extLst>
          </p:cNvPr>
          <p:cNvSpPr>
            <a:spLocks noGrp="1"/>
          </p:cNvSpPr>
          <p:nvPr>
            <p:ph sz="half" idx="1"/>
          </p:nvPr>
        </p:nvSpPr>
        <p:spPr>
          <a:xfrm>
            <a:off x="1290005" y="942537"/>
            <a:ext cx="10442449" cy="5275384"/>
          </a:xfrm>
        </p:spPr>
        <p:txBody>
          <a:bodyPr/>
          <a:lstStyle/>
          <a:p>
            <a:r>
              <a:rPr lang="en-US" sz="2200" dirty="0">
                <a:hlinkClick r:id="rId3"/>
              </a:rPr>
              <a:t>SR 45 (Min)</a:t>
            </a:r>
            <a:endParaRPr lang="en-US" sz="2200" dirty="0"/>
          </a:p>
          <a:p>
            <a:r>
              <a:rPr lang="en-US" sz="2200" dirty="0"/>
              <a:t>Loss of Academic Freedom threatens Inclusion, Diversity, Equity, Anti-</a:t>
            </a:r>
            <a:r>
              <a:rPr lang="en-US" sz="2200" dirty="0" err="1"/>
              <a:t>racisim</a:t>
            </a:r>
            <a:r>
              <a:rPr lang="en-US" sz="2200" dirty="0"/>
              <a:t>, and Accessibility (IDEAA) Work  </a:t>
            </a:r>
          </a:p>
          <a:p>
            <a:pPr lvl="1"/>
            <a:r>
              <a:rPr lang="en-US" dirty="0">
                <a:hlinkClick r:id="rId4"/>
              </a:rPr>
              <a:t>Arizona HB 2281</a:t>
            </a:r>
            <a:endParaRPr lang="en-US" dirty="0"/>
          </a:p>
          <a:p>
            <a:r>
              <a:rPr lang="en-US" sz="2200" dirty="0">
                <a:hlinkClick r:id="rId5"/>
              </a:rPr>
              <a:t>California Code of Regulations Title 5 §51023</a:t>
            </a:r>
            <a:endParaRPr lang="en-US" sz="2200" dirty="0"/>
          </a:p>
          <a:p>
            <a:r>
              <a:rPr lang="en-US" sz="2200" dirty="0"/>
              <a:t>ASCCC Positions:</a:t>
            </a:r>
          </a:p>
          <a:p>
            <a:pPr lvl="1"/>
            <a:r>
              <a:rPr lang="en-US" sz="2000" dirty="0"/>
              <a:t>S22 6.02 </a:t>
            </a:r>
            <a:r>
              <a:rPr lang="en-US" sz="2000" i="1" dirty="0"/>
              <a:t>Support of SR 45 (Min, 2021) as of March 17, 2022</a:t>
            </a:r>
            <a:r>
              <a:rPr lang="en-US" sz="2000" dirty="0"/>
              <a:t> – for debate and consideration by delegates on Saturday, April 9, 2022</a:t>
            </a:r>
          </a:p>
          <a:p>
            <a:pPr lvl="1"/>
            <a:r>
              <a:rPr lang="en-US" sz="2000" dirty="0"/>
              <a:t>Resolution </a:t>
            </a:r>
            <a:r>
              <a:rPr lang="en-US" sz="2000" dirty="0">
                <a:hlinkClick r:id="rId6"/>
              </a:rPr>
              <a:t>F20 06.02 </a:t>
            </a:r>
            <a:r>
              <a:rPr lang="en-US" sz="2000" dirty="0"/>
              <a:t>F20 </a:t>
            </a:r>
            <a:r>
              <a:rPr lang="en-US" sz="2000" i="1" dirty="0"/>
              <a:t>Legislative and System Support for Academic Freedom</a:t>
            </a:r>
            <a:r>
              <a:rPr lang="en-US" sz="2000" dirty="0"/>
              <a:t> </a:t>
            </a:r>
          </a:p>
          <a:p>
            <a:pPr lvl="1"/>
            <a:r>
              <a:rPr lang="en-US" sz="2000" dirty="0"/>
              <a:t>ASCCC Paper: </a:t>
            </a:r>
            <a:r>
              <a:rPr lang="en-US" sz="2000" i="1" dirty="0">
                <a:hlinkClick r:id="rId7"/>
              </a:rPr>
              <a:t>Protecting the Future of Academic Freedom During a Time of Significant Change</a:t>
            </a:r>
            <a:r>
              <a:rPr lang="en-US" sz="2000" dirty="0"/>
              <a:t>, Adopted Fall 2020</a:t>
            </a:r>
          </a:p>
          <a:p>
            <a:pPr lvl="1"/>
            <a:r>
              <a:rPr lang="en-US" sz="2000" i="1" dirty="0">
                <a:hlinkClick r:id="rId8"/>
              </a:rPr>
              <a:t>Academic Freedom and Equity</a:t>
            </a:r>
            <a:r>
              <a:rPr lang="en-US" sz="2000" dirty="0"/>
              <a:t>, Rostrum article November 2020</a:t>
            </a:r>
          </a:p>
          <a:p>
            <a:r>
              <a:rPr lang="en-US" sz="2200" dirty="0"/>
              <a:t>1940 AAUP Statement</a:t>
            </a:r>
          </a:p>
          <a:p>
            <a:pPr lvl="1"/>
            <a:r>
              <a:rPr lang="en-US" dirty="0">
                <a:hlinkClick r:id="rId9"/>
              </a:rPr>
              <a:t>AAUP and AFT partnership</a:t>
            </a:r>
            <a:endParaRPr lang="en-US" dirty="0"/>
          </a:p>
        </p:txBody>
      </p:sp>
      <p:sp>
        <p:nvSpPr>
          <p:cNvPr id="4" name="Slide Number Placeholder 3">
            <a:extLst>
              <a:ext uri="{FF2B5EF4-FFF2-40B4-BE49-F238E27FC236}">
                <a16:creationId xmlns:a16="http://schemas.microsoft.com/office/drawing/2014/main" id="{922B3355-C049-2647-8203-84E258D4680C}"/>
              </a:ext>
            </a:extLst>
          </p:cNvPr>
          <p:cNvSpPr>
            <a:spLocks noGrp="1"/>
          </p:cNvSpPr>
          <p:nvPr>
            <p:ph type="sldNum" sz="quarter" idx="10"/>
          </p:nvPr>
        </p:nvSpPr>
        <p:spPr/>
        <p:txBody>
          <a:bodyPr/>
          <a:lstStyle/>
          <a:p>
            <a:pPr>
              <a:defRPr/>
            </a:pPr>
            <a:fld id="{EADB236C-7DA3-584D-A9FD-2566ED60D281}" type="slidenum">
              <a:rPr lang="en-US" altLang="en-US" smtClean="0"/>
              <a:pPr>
                <a:defRPr/>
              </a:pPr>
              <a:t>13</a:t>
            </a:fld>
            <a:endParaRPr lang="en-US" altLang="en-US"/>
          </a:p>
        </p:txBody>
      </p:sp>
    </p:spTree>
    <p:extLst>
      <p:ext uri="{BB962C8B-B14F-4D97-AF65-F5344CB8AC3E}">
        <p14:creationId xmlns:p14="http://schemas.microsoft.com/office/powerpoint/2010/main" val="389378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63EA-0981-DD43-9A92-DB4CAA80B5AA}"/>
              </a:ext>
            </a:extLst>
          </p:cNvPr>
          <p:cNvSpPr>
            <a:spLocks noGrp="1"/>
          </p:cNvSpPr>
          <p:nvPr>
            <p:ph type="title"/>
          </p:nvPr>
        </p:nvSpPr>
        <p:spPr/>
        <p:txBody>
          <a:bodyPr anchor="ctr"/>
          <a:lstStyle/>
          <a:p>
            <a:pPr algn="ctr"/>
            <a:r>
              <a:rPr lang="en-US" b="1" dirty="0">
                <a:solidFill>
                  <a:schemeClr val="accent6">
                    <a:lumMod val="50000"/>
                  </a:schemeClr>
                </a:solidFill>
              </a:rPr>
              <a:t>Educational Pathway Options</a:t>
            </a:r>
          </a:p>
        </p:txBody>
      </p:sp>
      <p:sp>
        <p:nvSpPr>
          <p:cNvPr id="3" name="Content Placeholder 2">
            <a:extLst>
              <a:ext uri="{FF2B5EF4-FFF2-40B4-BE49-F238E27FC236}">
                <a16:creationId xmlns:a16="http://schemas.microsoft.com/office/drawing/2014/main" id="{8C37CCAB-A786-6C4C-9F52-12177C215466}"/>
              </a:ext>
            </a:extLst>
          </p:cNvPr>
          <p:cNvSpPr>
            <a:spLocks noGrp="1"/>
          </p:cNvSpPr>
          <p:nvPr>
            <p:ph sz="half" idx="1"/>
          </p:nvPr>
        </p:nvSpPr>
        <p:spPr/>
        <p:txBody>
          <a:bodyPr/>
          <a:lstStyle/>
          <a:p>
            <a:r>
              <a:rPr lang="en-US" dirty="0">
                <a:hlinkClick r:id="rId3"/>
              </a:rPr>
              <a:t>AB 928 (Berman, 2021)</a:t>
            </a:r>
            <a:r>
              <a:rPr lang="en-US" dirty="0"/>
              <a:t>; </a:t>
            </a:r>
            <a:r>
              <a:rPr lang="en-US" dirty="0">
                <a:hlinkClick r:id="rId4"/>
              </a:rPr>
              <a:t>AB 705 (Irwin, 2017)</a:t>
            </a:r>
            <a:r>
              <a:rPr lang="en-US" dirty="0"/>
              <a:t>; </a:t>
            </a:r>
            <a:r>
              <a:rPr lang="en-US" dirty="0">
                <a:hlinkClick r:id="rId5"/>
              </a:rPr>
              <a:t>AB 1705 (Irwin, 2022)</a:t>
            </a:r>
            <a:endParaRPr lang="en-US" b="1" dirty="0">
              <a:solidFill>
                <a:schemeClr val="accent6">
                  <a:lumMod val="50000"/>
                </a:schemeClr>
              </a:solidFill>
            </a:endParaRPr>
          </a:p>
          <a:p>
            <a:pPr marL="0" indent="0" algn="ctr">
              <a:buNone/>
            </a:pPr>
            <a:r>
              <a:rPr lang="en-US" b="1" dirty="0">
                <a:solidFill>
                  <a:schemeClr val="accent6">
                    <a:lumMod val="50000"/>
                  </a:schemeClr>
                </a:solidFill>
              </a:rPr>
              <a:t>Opportunities…</a:t>
            </a:r>
          </a:p>
          <a:p>
            <a:r>
              <a:rPr lang="en-US" dirty="0"/>
              <a:t>Cost and Time savings: reduction in General Education courses for transfer</a:t>
            </a:r>
          </a:p>
          <a:p>
            <a:r>
              <a:rPr lang="en-US" dirty="0"/>
              <a:t>Places students on a clearly defined pathway, ADT</a:t>
            </a:r>
          </a:p>
          <a:p>
            <a:r>
              <a:rPr lang="en-US" dirty="0"/>
              <a:t>Exploration to consider needed additional units for full STEM prep in ADT pathway</a:t>
            </a:r>
          </a:p>
          <a:p>
            <a:r>
              <a:rPr lang="en-US" dirty="0"/>
              <a:t>Students can begin in transfer-level course work</a:t>
            </a:r>
          </a:p>
          <a:p>
            <a:endParaRPr lang="en-US" dirty="0"/>
          </a:p>
        </p:txBody>
      </p:sp>
      <p:sp>
        <p:nvSpPr>
          <p:cNvPr id="4" name="Slide Number Placeholder 3">
            <a:extLst>
              <a:ext uri="{FF2B5EF4-FFF2-40B4-BE49-F238E27FC236}">
                <a16:creationId xmlns:a16="http://schemas.microsoft.com/office/drawing/2014/main" id="{9A0A8C30-F345-9141-B764-F7093918AE5B}"/>
              </a:ext>
            </a:extLst>
          </p:cNvPr>
          <p:cNvSpPr>
            <a:spLocks noGrp="1"/>
          </p:cNvSpPr>
          <p:nvPr>
            <p:ph type="sldNum" sz="quarter" idx="10"/>
          </p:nvPr>
        </p:nvSpPr>
        <p:spPr/>
        <p:txBody>
          <a:bodyPr/>
          <a:lstStyle/>
          <a:p>
            <a:pPr>
              <a:defRPr/>
            </a:pPr>
            <a:fld id="{EADB236C-7DA3-584D-A9FD-2566ED60D281}" type="slidenum">
              <a:rPr lang="en-US" altLang="en-US" smtClean="0"/>
              <a:pPr>
                <a:defRPr/>
              </a:pPr>
              <a:t>14</a:t>
            </a:fld>
            <a:endParaRPr lang="en-US" altLang="en-US"/>
          </a:p>
        </p:txBody>
      </p:sp>
    </p:spTree>
    <p:extLst>
      <p:ext uri="{BB962C8B-B14F-4D97-AF65-F5344CB8AC3E}">
        <p14:creationId xmlns:p14="http://schemas.microsoft.com/office/powerpoint/2010/main" val="3685979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63EA-0981-DD43-9A92-DB4CAA80B5AA}"/>
              </a:ext>
            </a:extLst>
          </p:cNvPr>
          <p:cNvSpPr>
            <a:spLocks noGrp="1"/>
          </p:cNvSpPr>
          <p:nvPr>
            <p:ph type="title"/>
          </p:nvPr>
        </p:nvSpPr>
        <p:spPr>
          <a:xfrm>
            <a:off x="1277650" y="365125"/>
            <a:ext cx="10046043" cy="743585"/>
          </a:xfrm>
        </p:spPr>
        <p:txBody>
          <a:bodyPr anchor="ctr"/>
          <a:lstStyle/>
          <a:p>
            <a:pPr algn="ctr"/>
            <a:r>
              <a:rPr lang="en-US" b="1" dirty="0">
                <a:solidFill>
                  <a:schemeClr val="accent6">
                    <a:lumMod val="50000"/>
                  </a:schemeClr>
                </a:solidFill>
              </a:rPr>
              <a:t>Educational Pathway Options</a:t>
            </a:r>
          </a:p>
        </p:txBody>
      </p:sp>
      <p:sp>
        <p:nvSpPr>
          <p:cNvPr id="3" name="Content Placeholder 2">
            <a:extLst>
              <a:ext uri="{FF2B5EF4-FFF2-40B4-BE49-F238E27FC236}">
                <a16:creationId xmlns:a16="http://schemas.microsoft.com/office/drawing/2014/main" id="{8C37CCAB-A786-6C4C-9F52-12177C215466}"/>
              </a:ext>
            </a:extLst>
          </p:cNvPr>
          <p:cNvSpPr>
            <a:spLocks noGrp="1"/>
          </p:cNvSpPr>
          <p:nvPr>
            <p:ph sz="half" idx="1"/>
          </p:nvPr>
        </p:nvSpPr>
        <p:spPr>
          <a:xfrm>
            <a:off x="1277650" y="1108710"/>
            <a:ext cx="10058400" cy="5109210"/>
          </a:xfrm>
        </p:spPr>
        <p:txBody>
          <a:bodyPr/>
          <a:lstStyle/>
          <a:p>
            <a:r>
              <a:rPr lang="en-US" dirty="0">
                <a:hlinkClick r:id="rId3"/>
              </a:rPr>
              <a:t>AB 928 (Berman, 2021)</a:t>
            </a:r>
            <a:r>
              <a:rPr lang="en-US" dirty="0"/>
              <a:t>; </a:t>
            </a:r>
            <a:r>
              <a:rPr lang="en-US" dirty="0">
                <a:hlinkClick r:id="rId4"/>
              </a:rPr>
              <a:t>AB 705 (Irwin, 2017)</a:t>
            </a:r>
            <a:r>
              <a:rPr lang="en-US" dirty="0"/>
              <a:t>; </a:t>
            </a:r>
            <a:r>
              <a:rPr lang="en-US" dirty="0">
                <a:hlinkClick r:id="rId5"/>
              </a:rPr>
              <a:t>AB 1705 (Irwin, 2022)</a:t>
            </a:r>
            <a:endParaRPr lang="en-US" dirty="0"/>
          </a:p>
          <a:p>
            <a:pPr marL="0" indent="0" algn="ctr">
              <a:buNone/>
            </a:pPr>
            <a:r>
              <a:rPr lang="en-US" b="1" dirty="0">
                <a:solidFill>
                  <a:schemeClr val="accent6">
                    <a:lumMod val="50000"/>
                  </a:schemeClr>
                </a:solidFill>
              </a:rPr>
              <a:t>Challenges…</a:t>
            </a:r>
          </a:p>
          <a:p>
            <a:r>
              <a:rPr lang="en-US" dirty="0"/>
              <a:t>CSU/UC Capacity for more transfer students</a:t>
            </a:r>
          </a:p>
          <a:p>
            <a:r>
              <a:rPr lang="en-US" dirty="0"/>
              <a:t>CSU determines ADT similarity | no guarantee for transfer to UC with ADT</a:t>
            </a:r>
          </a:p>
          <a:p>
            <a:r>
              <a:rPr lang="en-US" dirty="0"/>
              <a:t>Pathways for English as a Second Language students</a:t>
            </a:r>
          </a:p>
          <a:p>
            <a:r>
              <a:rPr lang="en-US" dirty="0"/>
              <a:t>Choice to seek remedial education threatened</a:t>
            </a:r>
          </a:p>
          <a:p>
            <a:r>
              <a:rPr lang="en-US" dirty="0"/>
              <a:t>Other pathway options such as local associate degree, certificates, CTE</a:t>
            </a:r>
          </a:p>
          <a:p>
            <a:r>
              <a:rPr lang="en-US" dirty="0"/>
              <a:t>All students to enroll in transfer-level English and mathematics (with limited exceptions)</a:t>
            </a:r>
          </a:p>
          <a:p>
            <a:r>
              <a:rPr lang="en-US" dirty="0"/>
              <a:t>Limited options for place-bound students</a:t>
            </a:r>
          </a:p>
          <a:p>
            <a:endParaRPr lang="en-US" dirty="0"/>
          </a:p>
          <a:p>
            <a:pPr marL="0" indent="0">
              <a:buNone/>
            </a:pPr>
            <a:r>
              <a:rPr lang="en-US" sz="2000" dirty="0"/>
              <a:t>			</a:t>
            </a:r>
          </a:p>
          <a:p>
            <a:pPr marL="0" indent="0">
              <a:buNone/>
            </a:pP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9A0A8C30-F345-9141-B764-F7093918AE5B}"/>
              </a:ext>
            </a:extLst>
          </p:cNvPr>
          <p:cNvSpPr>
            <a:spLocks noGrp="1"/>
          </p:cNvSpPr>
          <p:nvPr>
            <p:ph type="sldNum" sz="quarter" idx="10"/>
          </p:nvPr>
        </p:nvSpPr>
        <p:spPr/>
        <p:txBody>
          <a:bodyPr/>
          <a:lstStyle/>
          <a:p>
            <a:pPr>
              <a:defRPr/>
            </a:pPr>
            <a:fld id="{EADB236C-7DA3-584D-A9FD-2566ED60D281}" type="slidenum">
              <a:rPr lang="en-US" altLang="en-US" smtClean="0"/>
              <a:pPr>
                <a:defRPr/>
              </a:pPr>
              <a:t>15</a:t>
            </a:fld>
            <a:endParaRPr lang="en-US" altLang="en-US"/>
          </a:p>
        </p:txBody>
      </p:sp>
    </p:spTree>
    <p:extLst>
      <p:ext uri="{BB962C8B-B14F-4D97-AF65-F5344CB8AC3E}">
        <p14:creationId xmlns:p14="http://schemas.microsoft.com/office/powerpoint/2010/main" val="1896047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2E7F-3EFE-9348-8EE7-15691143A938}"/>
              </a:ext>
            </a:extLst>
          </p:cNvPr>
          <p:cNvSpPr>
            <a:spLocks noGrp="1"/>
          </p:cNvSpPr>
          <p:nvPr>
            <p:ph type="title"/>
          </p:nvPr>
        </p:nvSpPr>
        <p:spPr>
          <a:xfrm>
            <a:off x="1342417" y="365126"/>
            <a:ext cx="9981276" cy="704918"/>
          </a:xfrm>
        </p:spPr>
        <p:txBody>
          <a:bodyPr anchor="ctr"/>
          <a:lstStyle/>
          <a:p>
            <a:pPr algn="ctr"/>
            <a:r>
              <a:rPr lang="en-US" b="1" dirty="0">
                <a:solidFill>
                  <a:schemeClr val="accent6">
                    <a:lumMod val="50000"/>
                  </a:schemeClr>
                </a:solidFill>
              </a:rPr>
              <a:t>Student Agency in Course-Taking</a:t>
            </a:r>
          </a:p>
        </p:txBody>
      </p:sp>
      <p:sp>
        <p:nvSpPr>
          <p:cNvPr id="5" name="Content Placeholder 4"/>
          <p:cNvSpPr>
            <a:spLocks noGrp="1"/>
          </p:cNvSpPr>
          <p:nvPr>
            <p:ph sz="half" idx="2"/>
          </p:nvPr>
        </p:nvSpPr>
        <p:spPr>
          <a:xfrm>
            <a:off x="838201" y="1225685"/>
            <a:ext cx="5568816" cy="5130665"/>
          </a:xfrm>
        </p:spPr>
        <p:txBody>
          <a:bodyPr/>
          <a:lstStyle/>
          <a:p>
            <a:pPr marL="0" indent="0">
              <a:buNone/>
            </a:pPr>
            <a:r>
              <a:rPr lang="en-US" dirty="0">
                <a:hlinkClick r:id="rId3"/>
              </a:rPr>
              <a:t>AB 1705 (Irwin, 2022)</a:t>
            </a:r>
            <a:r>
              <a:rPr lang="en-US" dirty="0"/>
              <a:t> provisions </a:t>
            </a:r>
          </a:p>
          <a:p>
            <a:pPr marL="293688" lvl="1"/>
            <a:r>
              <a:rPr lang="en-US" dirty="0"/>
              <a:t>Place and </a:t>
            </a:r>
            <a:r>
              <a:rPr lang="en-US" u="sng" dirty="0"/>
              <a:t>enroll</a:t>
            </a:r>
            <a:r>
              <a:rPr lang="en-US" dirty="0"/>
              <a:t> new and continuing HS grads in transfer level English and Math</a:t>
            </a:r>
          </a:p>
          <a:p>
            <a:pPr marL="571500" lvl="2"/>
            <a:r>
              <a:rPr lang="en-US" sz="1800" dirty="0"/>
              <a:t>Placement primarily based on HS transcripts; multiple measures shall increase, not lower</a:t>
            </a:r>
            <a:endParaRPr lang="en-US" dirty="0"/>
          </a:p>
          <a:p>
            <a:pPr marL="293688" lvl="1"/>
            <a:r>
              <a:rPr lang="en-US" dirty="0"/>
              <a:t>Pre-transfer level restrictions </a:t>
            </a:r>
          </a:p>
          <a:p>
            <a:pPr marL="571500" lvl="3"/>
            <a:r>
              <a:rPr lang="en-US" dirty="0"/>
              <a:t>Must increase probability of completing transfer level within 1 year</a:t>
            </a:r>
          </a:p>
          <a:p>
            <a:pPr marL="571500" lvl="3"/>
            <a:r>
              <a:rPr lang="en-US" dirty="0"/>
              <a:t>For non-transfer program, pre-transfer math only if transfer level will not meet requirement</a:t>
            </a:r>
          </a:p>
          <a:p>
            <a:pPr marL="293688" lvl="1"/>
            <a:r>
              <a:rPr lang="en-US" dirty="0"/>
              <a:t>Concurrent support limits</a:t>
            </a:r>
          </a:p>
          <a:p>
            <a:pPr marL="571500" lvl="2"/>
            <a:r>
              <a:rPr lang="en-US" sz="1800" dirty="0"/>
              <a:t>Must increase probability of completing transfer level within 1 year</a:t>
            </a:r>
          </a:p>
          <a:p>
            <a:pPr marL="571500" lvl="2"/>
            <a:r>
              <a:rPr lang="en-US" sz="1800" dirty="0"/>
              <a:t>May offer or require only for no Algebra II, &lt;2.5 HS GPA, or no transcripts</a:t>
            </a:r>
            <a:endParaRPr lang="en-US" dirty="0"/>
          </a:p>
          <a:p>
            <a:pPr lvl="1"/>
            <a:endParaRPr lang="en-US" dirty="0"/>
          </a:p>
        </p:txBody>
      </p:sp>
      <p:sp>
        <p:nvSpPr>
          <p:cNvPr id="6" name="Content Placeholder 5"/>
          <p:cNvSpPr>
            <a:spLocks noGrp="1"/>
          </p:cNvSpPr>
          <p:nvPr>
            <p:ph sz="quarter" idx="4"/>
          </p:nvPr>
        </p:nvSpPr>
        <p:spPr>
          <a:xfrm>
            <a:off x="6407016" y="1225685"/>
            <a:ext cx="5784983" cy="5130665"/>
          </a:xfrm>
        </p:spPr>
        <p:txBody>
          <a:bodyPr/>
          <a:lstStyle/>
          <a:p>
            <a:pPr marL="0" indent="0">
              <a:buNone/>
            </a:pPr>
            <a:r>
              <a:rPr lang="en-US" dirty="0">
                <a:hlinkClick r:id="rId4"/>
              </a:rPr>
              <a:t>Proposed ASCCC Plenary Resolutions</a:t>
            </a:r>
            <a:endParaRPr lang="en-US" dirty="0"/>
          </a:p>
          <a:p>
            <a:pPr marL="457200" lvl="1"/>
            <a:r>
              <a:rPr lang="en-US" dirty="0"/>
              <a:t>3.04 S22 Expand Methods of Data Collection and Analysis to Fully Measure the Successes and Challenges of AB 705</a:t>
            </a:r>
          </a:p>
          <a:p>
            <a:pPr marL="457200" lvl="1"/>
            <a:r>
              <a:rPr lang="en-US" dirty="0"/>
              <a:t>6.03 S22 Upholding the California Community College Mission - Seeking Amendments To AB 1705 (Irwin, As Of March 15, 2022)</a:t>
            </a:r>
          </a:p>
          <a:p>
            <a:pPr marL="457200" lvl="1"/>
            <a:r>
              <a:rPr lang="en-US" dirty="0"/>
              <a:t>6.04 S22 Students’ Right to Choose to Take a Pre-transfer Level English or Mathematics Course</a:t>
            </a:r>
          </a:p>
          <a:p>
            <a:pPr marL="457200" lvl="1"/>
            <a:r>
              <a:rPr lang="en-US" dirty="0"/>
              <a:t>6.05 S22 Regarding Chancellor’s Office Student Enrollment Data In AB1705 (Irwin, 2022)</a:t>
            </a:r>
          </a:p>
        </p:txBody>
      </p:sp>
      <p:sp>
        <p:nvSpPr>
          <p:cNvPr id="4" name="Slide Number Placeholder 3">
            <a:extLst>
              <a:ext uri="{FF2B5EF4-FFF2-40B4-BE49-F238E27FC236}">
                <a16:creationId xmlns:a16="http://schemas.microsoft.com/office/drawing/2014/main" id="{AD189EEB-6119-1C4C-9AD5-9518583FBDA3}"/>
              </a:ext>
            </a:extLst>
          </p:cNvPr>
          <p:cNvSpPr>
            <a:spLocks noGrp="1"/>
          </p:cNvSpPr>
          <p:nvPr>
            <p:ph type="sldNum" sz="quarter" idx="10"/>
          </p:nvPr>
        </p:nvSpPr>
        <p:spPr/>
        <p:txBody>
          <a:bodyPr/>
          <a:lstStyle/>
          <a:p>
            <a:pPr>
              <a:defRPr/>
            </a:pPr>
            <a:fld id="{EADB236C-7DA3-584D-A9FD-2566ED60D281}" type="slidenum">
              <a:rPr lang="en-US" altLang="en-US" smtClean="0"/>
              <a:pPr>
                <a:defRPr/>
              </a:pPr>
              <a:t>16</a:t>
            </a:fld>
            <a:endParaRPr lang="en-US" altLang="en-US"/>
          </a:p>
        </p:txBody>
      </p:sp>
    </p:spTree>
    <p:extLst>
      <p:ext uri="{BB962C8B-B14F-4D97-AF65-F5344CB8AC3E}">
        <p14:creationId xmlns:p14="http://schemas.microsoft.com/office/powerpoint/2010/main" val="30148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anim calcmode="lin" valueType="num">
                                      <p:cBhvr>
                                        <p:cTn id="1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anim calcmode="lin" valueType="num">
                                      <p:cBhvr>
                                        <p:cTn id="2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1000"/>
                                        <p:tgtEl>
                                          <p:spTgt spid="5">
                                            <p:txEl>
                                              <p:pRg st="5" end="5"/>
                                            </p:txEl>
                                          </p:spTgt>
                                        </p:tgtEl>
                                      </p:cBhvr>
                                    </p:animEffect>
                                    <p:anim calcmode="lin" valueType="num">
                                      <p:cBhvr>
                                        <p:cTn id="2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1000"/>
                                        <p:tgtEl>
                                          <p:spTgt spid="5">
                                            <p:txEl>
                                              <p:pRg st="6" end="6"/>
                                            </p:txEl>
                                          </p:spTgt>
                                        </p:tgtEl>
                                      </p:cBhvr>
                                    </p:animEffect>
                                    <p:anim calcmode="lin" valueType="num">
                                      <p:cBhvr>
                                        <p:cTn id="3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1000"/>
                                        <p:tgtEl>
                                          <p:spTgt spid="5">
                                            <p:txEl>
                                              <p:pRg st="7" end="7"/>
                                            </p:txEl>
                                          </p:spTgt>
                                        </p:tgtEl>
                                      </p:cBhvr>
                                    </p:animEffect>
                                    <p:anim calcmode="lin" valueType="num">
                                      <p:cBhvr>
                                        <p:cTn id="3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p:cTn id="4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fade">
                                      <p:cBhvr>
                                        <p:cTn id="56" dur="1000"/>
                                        <p:tgtEl>
                                          <p:spTgt spid="6">
                                            <p:txEl>
                                              <p:pRg st="1" end="1"/>
                                            </p:txEl>
                                          </p:spTgt>
                                        </p:tgtEl>
                                      </p:cBhvr>
                                    </p:animEffect>
                                    <p:anim calcmode="lin" valueType="num">
                                      <p:cBhvr>
                                        <p:cTn id="5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 calcmode="lin" valueType="num">
                                      <p:cBhvr>
                                        <p:cTn id="6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65" dur="500"/>
                                        <p:tgtEl>
                                          <p:spTgt spid="6">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 calcmode="lin" valueType="num">
                                      <p:cBhvr>
                                        <p:cTn id="70"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71"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72" dur="500"/>
                                        <p:tgtEl>
                                          <p:spTgt spid="6">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4" end="4"/>
                                            </p:txEl>
                                          </p:spTgt>
                                        </p:tgtEl>
                                        <p:attrNameLst>
                                          <p:attrName>style.visibility</p:attrName>
                                        </p:attrNameLst>
                                      </p:cBhvr>
                                      <p:to>
                                        <p:strVal val="visible"/>
                                      </p:to>
                                    </p:set>
                                    <p:animEffect transition="in" filter="fade">
                                      <p:cBhvr>
                                        <p:cTn id="77" dur="1000"/>
                                        <p:tgtEl>
                                          <p:spTgt spid="6">
                                            <p:txEl>
                                              <p:pRg st="4" end="4"/>
                                            </p:txEl>
                                          </p:spTgt>
                                        </p:tgtEl>
                                      </p:cBhvr>
                                    </p:animEffect>
                                    <p:anim calcmode="lin" valueType="num">
                                      <p:cBhvr>
                                        <p:cTn id="7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25BB-01A6-5F40-B36F-7D224D03E097}"/>
              </a:ext>
            </a:extLst>
          </p:cNvPr>
          <p:cNvSpPr>
            <a:spLocks noGrp="1"/>
          </p:cNvSpPr>
          <p:nvPr>
            <p:ph type="title"/>
          </p:nvPr>
        </p:nvSpPr>
        <p:spPr>
          <a:xfrm>
            <a:off x="1277650" y="365125"/>
            <a:ext cx="10046043" cy="708301"/>
          </a:xfrm>
        </p:spPr>
        <p:txBody>
          <a:bodyPr anchor="ctr"/>
          <a:lstStyle/>
          <a:p>
            <a:pPr algn="ctr"/>
            <a:r>
              <a:rPr lang="en-US" b="1" dirty="0">
                <a:solidFill>
                  <a:schemeClr val="accent6">
                    <a:lumMod val="50000"/>
                  </a:schemeClr>
                </a:solidFill>
              </a:rPr>
              <a:t>Resources</a:t>
            </a:r>
          </a:p>
        </p:txBody>
      </p:sp>
      <p:sp>
        <p:nvSpPr>
          <p:cNvPr id="3" name="Content Placeholder 2">
            <a:extLst>
              <a:ext uri="{FF2B5EF4-FFF2-40B4-BE49-F238E27FC236}">
                <a16:creationId xmlns:a16="http://schemas.microsoft.com/office/drawing/2014/main" id="{F3EED4B5-FB2F-1B43-A2D0-672538622B3C}"/>
              </a:ext>
            </a:extLst>
          </p:cNvPr>
          <p:cNvSpPr>
            <a:spLocks noGrp="1"/>
          </p:cNvSpPr>
          <p:nvPr>
            <p:ph sz="half" idx="1"/>
          </p:nvPr>
        </p:nvSpPr>
        <p:spPr>
          <a:xfrm>
            <a:off x="1290006" y="1311965"/>
            <a:ext cx="10046044" cy="4905955"/>
          </a:xfrm>
        </p:spPr>
        <p:txBody>
          <a:bodyPr/>
          <a:lstStyle/>
          <a:p>
            <a:r>
              <a:rPr lang="en-US" dirty="0"/>
              <a:t>ASCCC Legislative and Advocacy Committee: </a:t>
            </a:r>
            <a:r>
              <a:rPr lang="en-US" dirty="0">
                <a:hlinkClick r:id="rId2"/>
              </a:rPr>
              <a:t>https://www.asccc.org/directory/legislative-and-advocacy-committee</a:t>
            </a:r>
            <a:r>
              <a:rPr lang="en-US" dirty="0"/>
              <a:t> </a:t>
            </a:r>
          </a:p>
          <a:p>
            <a:r>
              <a:rPr lang="en-US" dirty="0"/>
              <a:t>ASCCC Legislative Updates: </a:t>
            </a:r>
            <a:r>
              <a:rPr lang="en-US" dirty="0">
                <a:hlinkClick r:id="rId3"/>
              </a:rPr>
              <a:t>https://www.asccc.org/legislative-updates</a:t>
            </a:r>
            <a:endParaRPr lang="en-US" dirty="0"/>
          </a:p>
          <a:p>
            <a:r>
              <a:rPr lang="en-US" dirty="0"/>
              <a:t>FACCC/ASCCC Legislative and Advocacy Webinars: </a:t>
            </a:r>
            <a:r>
              <a:rPr lang="en-US" dirty="0">
                <a:hlinkClick r:id="rId4"/>
              </a:rPr>
              <a:t>https://asccc.org/events/january-18-2022-600pm-february-15-2022-600pm-march-22-2022-600pm-april-26-2022-600pm-may-24</a:t>
            </a:r>
            <a:r>
              <a:rPr lang="en-US" dirty="0"/>
              <a:t> </a:t>
            </a:r>
          </a:p>
          <a:p>
            <a:r>
              <a:rPr lang="en-US" i="1" dirty="0"/>
              <a:t>Protecting the Future of Academic Freedom During a Time of Significant Change</a:t>
            </a:r>
            <a:r>
              <a:rPr lang="en-US" dirty="0"/>
              <a:t>, Adopted Fall 2020: </a:t>
            </a:r>
            <a:r>
              <a:rPr lang="en-US" dirty="0">
                <a:hlinkClick r:id="rId5"/>
              </a:rPr>
              <a:t>https://www.asccc.org/sites/default/files/Academic_Freedom_F20.pdf</a:t>
            </a:r>
            <a:endParaRPr lang="en-US" dirty="0"/>
          </a:p>
          <a:p>
            <a:r>
              <a:rPr lang="en-US" i="1" dirty="0"/>
              <a:t>Academic Freedom and Equity</a:t>
            </a:r>
            <a:r>
              <a:rPr lang="en-US" dirty="0"/>
              <a:t>, Rostrum article November 2020: </a:t>
            </a:r>
            <a:r>
              <a:rPr lang="en-US" dirty="0">
                <a:hlinkClick r:id="rId6"/>
              </a:rPr>
              <a:t>https://asccc.org/content/academic-freedom-and-equity</a:t>
            </a:r>
            <a:endParaRPr lang="en-US" dirty="0"/>
          </a:p>
          <a:p>
            <a:endParaRPr lang="en-US" dirty="0"/>
          </a:p>
        </p:txBody>
      </p:sp>
      <p:sp>
        <p:nvSpPr>
          <p:cNvPr id="4" name="Slide Number Placeholder 3">
            <a:extLst>
              <a:ext uri="{FF2B5EF4-FFF2-40B4-BE49-F238E27FC236}">
                <a16:creationId xmlns:a16="http://schemas.microsoft.com/office/drawing/2014/main" id="{A8867917-6F45-5C45-8FB7-7101D30CEC1B}"/>
              </a:ext>
            </a:extLst>
          </p:cNvPr>
          <p:cNvSpPr>
            <a:spLocks noGrp="1"/>
          </p:cNvSpPr>
          <p:nvPr>
            <p:ph type="sldNum" sz="quarter" idx="10"/>
          </p:nvPr>
        </p:nvSpPr>
        <p:spPr/>
        <p:txBody>
          <a:bodyPr/>
          <a:lstStyle/>
          <a:p>
            <a:pPr>
              <a:defRPr/>
            </a:pPr>
            <a:fld id="{EADB236C-7DA3-584D-A9FD-2566ED60D281}" type="slidenum">
              <a:rPr lang="en-US" altLang="en-US" smtClean="0"/>
              <a:pPr>
                <a:defRPr/>
              </a:pPr>
              <a:t>17</a:t>
            </a:fld>
            <a:endParaRPr lang="en-US" altLang="en-US"/>
          </a:p>
        </p:txBody>
      </p:sp>
    </p:spTree>
    <p:extLst>
      <p:ext uri="{BB962C8B-B14F-4D97-AF65-F5344CB8AC3E}">
        <p14:creationId xmlns:p14="http://schemas.microsoft.com/office/powerpoint/2010/main" val="391917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9E28-6C9D-D245-B4F6-742A791BBC38}"/>
              </a:ext>
            </a:extLst>
          </p:cNvPr>
          <p:cNvSpPr>
            <a:spLocks noGrp="1"/>
          </p:cNvSpPr>
          <p:nvPr>
            <p:ph type="title"/>
          </p:nvPr>
        </p:nvSpPr>
        <p:spPr/>
        <p:txBody>
          <a:bodyPr anchor="ctr"/>
          <a:lstStyle/>
          <a:p>
            <a:pPr algn="ctr"/>
            <a:r>
              <a:rPr lang="en-US" b="1" dirty="0">
                <a:solidFill>
                  <a:schemeClr val="accent6">
                    <a:lumMod val="50000"/>
                  </a:schemeClr>
                </a:solidFill>
              </a:rPr>
              <a:t>Description</a:t>
            </a:r>
          </a:p>
        </p:txBody>
      </p:sp>
      <p:sp>
        <p:nvSpPr>
          <p:cNvPr id="3" name="Content Placeholder 2">
            <a:extLst>
              <a:ext uri="{FF2B5EF4-FFF2-40B4-BE49-F238E27FC236}">
                <a16:creationId xmlns:a16="http://schemas.microsoft.com/office/drawing/2014/main" id="{E6C3DDBC-7227-E142-A770-8220304DC19E}"/>
              </a:ext>
            </a:extLst>
          </p:cNvPr>
          <p:cNvSpPr>
            <a:spLocks noGrp="1"/>
          </p:cNvSpPr>
          <p:nvPr>
            <p:ph sz="half" idx="1"/>
          </p:nvPr>
        </p:nvSpPr>
        <p:spPr/>
        <p:txBody>
          <a:bodyPr/>
          <a:lstStyle/>
          <a:p>
            <a:pPr marL="0" indent="0">
              <a:buNone/>
            </a:pPr>
            <a:r>
              <a:rPr lang="en-US" dirty="0"/>
              <a:t>Over the last dozen years, adopted initiatives and mandates resulting from legislation sponsored by special interest groups, regulation approved by the Board of Governors, goals in the Vision for Success, and guidance from the California Community Colleges Chancellor’s Office have had a significant impact on curriculum and instruction in the California community colleges. Nationally, statutes are also threatening academic freedom. Join the Legislative and Advocacy Committee for an overview of these initiatives and mandates, followed by a candid discussion on issues ranging from student agency in course-taking, educational pathway options, Ethnic Studies education, to most critically, academic freedom. </a:t>
            </a:r>
          </a:p>
          <a:p>
            <a:pPr marL="0" indent="0">
              <a:buNone/>
            </a:pPr>
            <a:endParaRPr lang="en-US" dirty="0"/>
          </a:p>
        </p:txBody>
      </p:sp>
      <p:sp>
        <p:nvSpPr>
          <p:cNvPr id="4" name="Slide Number Placeholder 3">
            <a:extLst>
              <a:ext uri="{FF2B5EF4-FFF2-40B4-BE49-F238E27FC236}">
                <a16:creationId xmlns:a16="http://schemas.microsoft.com/office/drawing/2014/main" id="{3F56B48F-615D-8B40-A330-6A55BA92E75A}"/>
              </a:ext>
            </a:extLst>
          </p:cNvPr>
          <p:cNvSpPr>
            <a:spLocks noGrp="1"/>
          </p:cNvSpPr>
          <p:nvPr>
            <p:ph type="sldNum" sz="quarter" idx="10"/>
          </p:nvPr>
        </p:nvSpPr>
        <p:spPr/>
        <p:txBody>
          <a:bodyPr/>
          <a:lstStyle/>
          <a:p>
            <a:pPr>
              <a:defRPr/>
            </a:pPr>
            <a:fld id="{EADB236C-7DA3-584D-A9FD-2566ED60D281}" type="slidenum">
              <a:rPr lang="en-US" altLang="en-US" smtClean="0"/>
              <a:pPr>
                <a:defRPr/>
              </a:pPr>
              <a:t>2</a:t>
            </a:fld>
            <a:endParaRPr lang="en-US" altLang="en-US"/>
          </a:p>
        </p:txBody>
      </p:sp>
    </p:spTree>
    <p:extLst>
      <p:ext uri="{BB962C8B-B14F-4D97-AF65-F5344CB8AC3E}">
        <p14:creationId xmlns:p14="http://schemas.microsoft.com/office/powerpoint/2010/main" val="177658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55A7-CF8B-224D-88F9-5A93CF69FF02}"/>
              </a:ext>
            </a:extLst>
          </p:cNvPr>
          <p:cNvSpPr>
            <a:spLocks noGrp="1"/>
          </p:cNvSpPr>
          <p:nvPr>
            <p:ph type="title"/>
          </p:nvPr>
        </p:nvSpPr>
        <p:spPr/>
        <p:txBody>
          <a:bodyPr>
            <a:normAutofit/>
          </a:bodyPr>
          <a:lstStyle/>
          <a:p>
            <a:pPr algn="ctr"/>
            <a:r>
              <a:rPr lang="en-US" sz="4000" b="1" dirty="0">
                <a:solidFill>
                  <a:schemeClr val="accent6"/>
                </a:solidFill>
              </a:rPr>
              <a:t>Presenters</a:t>
            </a:r>
          </a:p>
        </p:txBody>
      </p:sp>
      <p:sp>
        <p:nvSpPr>
          <p:cNvPr id="3" name="Content Placeholder 2">
            <a:extLst>
              <a:ext uri="{FF2B5EF4-FFF2-40B4-BE49-F238E27FC236}">
                <a16:creationId xmlns:a16="http://schemas.microsoft.com/office/drawing/2014/main" id="{C6C677E6-62E6-3D4C-9BF3-E9259897810F}"/>
              </a:ext>
            </a:extLst>
          </p:cNvPr>
          <p:cNvSpPr>
            <a:spLocks noGrp="1"/>
          </p:cNvSpPr>
          <p:nvPr>
            <p:ph idx="1"/>
          </p:nvPr>
        </p:nvSpPr>
        <p:spPr/>
        <p:txBody>
          <a:bodyPr/>
          <a:lstStyle/>
          <a:p>
            <a:pPr algn="ctr"/>
            <a:r>
              <a:rPr lang="en-US" dirty="0"/>
              <a:t>Virginia “</a:t>
            </a:r>
            <a:r>
              <a:rPr lang="en-US" dirty="0" err="1"/>
              <a:t>Ginni</a:t>
            </a:r>
            <a:r>
              <a:rPr lang="en-US" dirty="0"/>
              <a:t>” May, ASCCC Vice President, Chair</a:t>
            </a:r>
          </a:p>
          <a:p>
            <a:pPr algn="ctr"/>
            <a:r>
              <a:rPr lang="en-US" dirty="0"/>
              <a:t>Ric Epps, Imperial Valley College</a:t>
            </a:r>
          </a:p>
          <a:p>
            <a:pPr algn="ctr"/>
            <a:r>
              <a:rPr lang="en-US" dirty="0"/>
              <a:t>María Figueroa, </a:t>
            </a:r>
            <a:r>
              <a:rPr lang="en-US" dirty="0" err="1"/>
              <a:t>MiraCosta</a:t>
            </a:r>
            <a:r>
              <a:rPr lang="en-US" dirty="0"/>
              <a:t> College</a:t>
            </a:r>
          </a:p>
          <a:p>
            <a:pPr algn="ctr"/>
            <a:r>
              <a:rPr lang="en-US" dirty="0"/>
              <a:t>Jeffrey Hernandez, East Los Angeles College</a:t>
            </a:r>
          </a:p>
          <a:p>
            <a:pPr algn="ctr"/>
            <a:r>
              <a:rPr lang="en-US" dirty="0"/>
              <a:t>Karla Kirk, ASCCC North Representative</a:t>
            </a:r>
          </a:p>
          <a:p>
            <a:pPr algn="ctr"/>
            <a:r>
              <a:rPr lang="en-US" dirty="0"/>
              <a:t>June Yang, Grossmont College</a:t>
            </a:r>
          </a:p>
          <a:p>
            <a:pPr algn="ctr"/>
            <a:endParaRPr lang="en-US" dirty="0"/>
          </a:p>
        </p:txBody>
      </p:sp>
      <p:sp>
        <p:nvSpPr>
          <p:cNvPr id="4" name="Slide Number Placeholder 3">
            <a:extLst>
              <a:ext uri="{FF2B5EF4-FFF2-40B4-BE49-F238E27FC236}">
                <a16:creationId xmlns:a16="http://schemas.microsoft.com/office/drawing/2014/main" id="{80397C91-F258-3A45-82BC-D50094B9A267}"/>
              </a:ext>
            </a:extLst>
          </p:cNvPr>
          <p:cNvSpPr>
            <a:spLocks noGrp="1"/>
          </p:cNvSpPr>
          <p:nvPr>
            <p:ph type="sldNum" sz="quarter" idx="10"/>
          </p:nvPr>
        </p:nvSpPr>
        <p:spPr/>
        <p:txBody>
          <a:bodyPr/>
          <a:lstStyle/>
          <a:p>
            <a:pPr>
              <a:defRPr/>
            </a:pPr>
            <a:fld id="{9A5A1B6C-D038-1F4B-9D4A-0999CA9BC2F2}" type="slidenum">
              <a:rPr lang="en-US" altLang="en-US" smtClean="0"/>
              <a:pPr>
                <a:defRPr/>
              </a:pPr>
              <a:t>3</a:t>
            </a:fld>
            <a:endParaRPr lang="en-US" altLang="en-US"/>
          </a:p>
        </p:txBody>
      </p:sp>
    </p:spTree>
    <p:extLst>
      <p:ext uri="{BB962C8B-B14F-4D97-AF65-F5344CB8AC3E}">
        <p14:creationId xmlns:p14="http://schemas.microsoft.com/office/powerpoint/2010/main" val="279788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09A0-818D-BF49-B66A-EC6B6A8CF1B5}"/>
              </a:ext>
            </a:extLst>
          </p:cNvPr>
          <p:cNvSpPr>
            <a:spLocks noGrp="1"/>
          </p:cNvSpPr>
          <p:nvPr>
            <p:ph type="title"/>
          </p:nvPr>
        </p:nvSpPr>
        <p:spPr/>
        <p:txBody>
          <a:bodyPr anchor="ctr"/>
          <a:lstStyle/>
          <a:p>
            <a:pPr algn="ctr"/>
            <a:r>
              <a:rPr lang="en-US" b="1" dirty="0">
                <a:solidFill>
                  <a:schemeClr val="accent6">
                    <a:lumMod val="50000"/>
                  </a:schemeClr>
                </a:solidFill>
              </a:rPr>
              <a:t>Overview</a:t>
            </a:r>
          </a:p>
        </p:txBody>
      </p:sp>
      <p:sp>
        <p:nvSpPr>
          <p:cNvPr id="3" name="Content Placeholder 2">
            <a:extLst>
              <a:ext uri="{FF2B5EF4-FFF2-40B4-BE49-F238E27FC236}">
                <a16:creationId xmlns:a16="http://schemas.microsoft.com/office/drawing/2014/main" id="{6775778D-2BCA-7348-AE7D-661D8B974CA8}"/>
              </a:ext>
            </a:extLst>
          </p:cNvPr>
          <p:cNvSpPr>
            <a:spLocks noGrp="1"/>
          </p:cNvSpPr>
          <p:nvPr>
            <p:ph sz="half" idx="1"/>
          </p:nvPr>
        </p:nvSpPr>
        <p:spPr>
          <a:xfrm>
            <a:off x="1277650" y="1690688"/>
            <a:ext cx="10058399" cy="4087542"/>
          </a:xfrm>
        </p:spPr>
        <p:txBody>
          <a:bodyPr/>
          <a:lstStyle/>
          <a:p>
            <a:r>
              <a:rPr lang="en-US" dirty="0"/>
              <a:t>12 Years of Initiatives Impacting Curriculum</a:t>
            </a:r>
          </a:p>
          <a:p>
            <a:r>
              <a:rPr lang="en-US" dirty="0"/>
              <a:t>State of Academic Freedom </a:t>
            </a:r>
          </a:p>
          <a:p>
            <a:r>
              <a:rPr lang="en-US" dirty="0"/>
              <a:t>Discussion</a:t>
            </a:r>
          </a:p>
          <a:p>
            <a:pPr lvl="1"/>
            <a:r>
              <a:rPr lang="en-US" dirty="0"/>
              <a:t>Ethnic Studies education</a:t>
            </a:r>
          </a:p>
          <a:p>
            <a:pPr lvl="1"/>
            <a:r>
              <a:rPr lang="en-US" dirty="0"/>
              <a:t>Academic freedom </a:t>
            </a:r>
          </a:p>
          <a:p>
            <a:pPr lvl="1"/>
            <a:r>
              <a:rPr lang="en-US" dirty="0"/>
              <a:t>Educational pathway options </a:t>
            </a:r>
          </a:p>
          <a:p>
            <a:pPr lvl="1"/>
            <a:r>
              <a:rPr lang="en-US" dirty="0"/>
              <a:t>Student agency in course-taking </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1D18B36-9164-F148-9A72-EBFBE702628F}"/>
              </a:ext>
            </a:extLst>
          </p:cNvPr>
          <p:cNvSpPr>
            <a:spLocks noGrp="1"/>
          </p:cNvSpPr>
          <p:nvPr>
            <p:ph type="sldNum" sz="quarter" idx="10"/>
          </p:nvPr>
        </p:nvSpPr>
        <p:spPr/>
        <p:txBody>
          <a:bodyPr/>
          <a:lstStyle/>
          <a:p>
            <a:pPr>
              <a:defRPr/>
            </a:pPr>
            <a:fld id="{EADB236C-7DA3-584D-A9FD-2566ED60D281}" type="slidenum">
              <a:rPr lang="en-US" altLang="en-US" smtClean="0"/>
              <a:pPr>
                <a:defRPr/>
              </a:pPr>
              <a:t>4</a:t>
            </a:fld>
            <a:endParaRPr lang="en-US" altLang="en-US"/>
          </a:p>
        </p:txBody>
      </p:sp>
      <p:pic>
        <p:nvPicPr>
          <p:cNvPr id="6" name="Picture 5">
            <a:extLst>
              <a:ext uri="{FF2B5EF4-FFF2-40B4-BE49-F238E27FC236}">
                <a16:creationId xmlns:a16="http://schemas.microsoft.com/office/drawing/2014/main" id="{363F9E90-C2A9-7741-A9BE-8DE6A6C4D50C}"/>
              </a:ext>
            </a:extLst>
          </p:cNvPr>
          <p:cNvPicPr>
            <a:picLocks noChangeAspect="1"/>
          </p:cNvPicPr>
          <p:nvPr/>
        </p:nvPicPr>
        <p:blipFill>
          <a:blip r:embed="rId3"/>
          <a:stretch>
            <a:fillRect/>
          </a:stretch>
        </p:blipFill>
        <p:spPr>
          <a:xfrm>
            <a:off x="7011987" y="2709830"/>
            <a:ext cx="4341813" cy="2883978"/>
          </a:xfrm>
          <a:prstGeom prst="rect">
            <a:avLst/>
          </a:prstGeom>
        </p:spPr>
      </p:pic>
    </p:spTree>
    <p:extLst>
      <p:ext uri="{BB962C8B-B14F-4D97-AF65-F5344CB8AC3E}">
        <p14:creationId xmlns:p14="http://schemas.microsoft.com/office/powerpoint/2010/main" val="387596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7E8-E5FE-334F-960A-DBC915E96C5F}"/>
              </a:ext>
            </a:extLst>
          </p:cNvPr>
          <p:cNvSpPr>
            <a:spLocks noGrp="1"/>
          </p:cNvSpPr>
          <p:nvPr>
            <p:ph type="title"/>
          </p:nvPr>
        </p:nvSpPr>
        <p:spPr>
          <a:xfrm>
            <a:off x="1470991" y="365125"/>
            <a:ext cx="9852702" cy="569153"/>
          </a:xfrm>
        </p:spPr>
        <p:txBody>
          <a:bodyPr>
            <a:noAutofit/>
          </a:bodyPr>
          <a:lstStyle/>
          <a:p>
            <a:pPr algn="ctr"/>
            <a:r>
              <a:rPr lang="en-US" b="1" dirty="0">
                <a:solidFill>
                  <a:schemeClr val="accent6">
                    <a:lumMod val="50000"/>
                  </a:schemeClr>
                </a:solidFill>
              </a:rPr>
              <a:t>12 Years of Initiatives Impacting Curriculum</a:t>
            </a:r>
          </a:p>
        </p:txBody>
      </p:sp>
      <p:sp>
        <p:nvSpPr>
          <p:cNvPr id="4" name="Slide Number Placeholder 3">
            <a:extLst>
              <a:ext uri="{FF2B5EF4-FFF2-40B4-BE49-F238E27FC236}">
                <a16:creationId xmlns:a16="http://schemas.microsoft.com/office/drawing/2014/main" id="{95D2E163-4CE9-7B42-A5E6-6ED87A6ABBA6}"/>
              </a:ext>
            </a:extLst>
          </p:cNvPr>
          <p:cNvSpPr>
            <a:spLocks noGrp="1"/>
          </p:cNvSpPr>
          <p:nvPr>
            <p:ph type="sldNum" sz="quarter" idx="10"/>
          </p:nvPr>
        </p:nvSpPr>
        <p:spPr/>
        <p:txBody>
          <a:bodyPr/>
          <a:lstStyle/>
          <a:p>
            <a:pPr>
              <a:defRPr/>
            </a:pPr>
            <a:fld id="{EADB236C-7DA3-584D-A9FD-2566ED60D281}" type="slidenum">
              <a:rPr lang="en-US" altLang="en-US" smtClean="0"/>
              <a:pPr>
                <a:defRPr/>
              </a:pPr>
              <a:t>5</a:t>
            </a:fld>
            <a:endParaRPr lang="en-US" altLang="en-US"/>
          </a:p>
        </p:txBody>
      </p:sp>
      <p:graphicFrame>
        <p:nvGraphicFramePr>
          <p:cNvPr id="8" name="Table 8">
            <a:extLst>
              <a:ext uri="{FF2B5EF4-FFF2-40B4-BE49-F238E27FC236}">
                <a16:creationId xmlns:a16="http://schemas.microsoft.com/office/drawing/2014/main" id="{CC9FD51C-10D1-1642-8642-507A9F620177}"/>
              </a:ext>
            </a:extLst>
          </p:cNvPr>
          <p:cNvGraphicFramePr>
            <a:graphicFrameLocks noGrp="1"/>
          </p:cNvGraphicFramePr>
          <p:nvPr>
            <p:ph sz="half" idx="1"/>
            <p:extLst>
              <p:ext uri="{D42A27DB-BD31-4B8C-83A1-F6EECF244321}">
                <p14:modId xmlns:p14="http://schemas.microsoft.com/office/powerpoint/2010/main" val="3286919435"/>
              </p:ext>
            </p:extLst>
          </p:nvPr>
        </p:nvGraphicFramePr>
        <p:xfrm>
          <a:off x="1030210" y="1253185"/>
          <a:ext cx="11012560" cy="5468290"/>
        </p:xfrm>
        <a:graphic>
          <a:graphicData uri="http://schemas.openxmlformats.org/drawingml/2006/table">
            <a:tbl>
              <a:tblPr firstRow="1" bandRow="1">
                <a:tableStyleId>{5C22544A-7EE6-4342-B048-85BDC9FD1C3A}</a:tableStyleId>
              </a:tblPr>
              <a:tblGrid>
                <a:gridCol w="1376570">
                  <a:extLst>
                    <a:ext uri="{9D8B030D-6E8A-4147-A177-3AD203B41FA5}">
                      <a16:colId xmlns:a16="http://schemas.microsoft.com/office/drawing/2014/main" val="381116608"/>
                    </a:ext>
                  </a:extLst>
                </a:gridCol>
                <a:gridCol w="1376570">
                  <a:extLst>
                    <a:ext uri="{9D8B030D-6E8A-4147-A177-3AD203B41FA5}">
                      <a16:colId xmlns:a16="http://schemas.microsoft.com/office/drawing/2014/main" val="4192429681"/>
                    </a:ext>
                  </a:extLst>
                </a:gridCol>
                <a:gridCol w="1376570">
                  <a:extLst>
                    <a:ext uri="{9D8B030D-6E8A-4147-A177-3AD203B41FA5}">
                      <a16:colId xmlns:a16="http://schemas.microsoft.com/office/drawing/2014/main" val="1469674048"/>
                    </a:ext>
                  </a:extLst>
                </a:gridCol>
                <a:gridCol w="1376570">
                  <a:extLst>
                    <a:ext uri="{9D8B030D-6E8A-4147-A177-3AD203B41FA5}">
                      <a16:colId xmlns:a16="http://schemas.microsoft.com/office/drawing/2014/main" val="3843393552"/>
                    </a:ext>
                  </a:extLst>
                </a:gridCol>
                <a:gridCol w="1376570">
                  <a:extLst>
                    <a:ext uri="{9D8B030D-6E8A-4147-A177-3AD203B41FA5}">
                      <a16:colId xmlns:a16="http://schemas.microsoft.com/office/drawing/2014/main" val="1026115405"/>
                    </a:ext>
                  </a:extLst>
                </a:gridCol>
                <a:gridCol w="1376570">
                  <a:extLst>
                    <a:ext uri="{9D8B030D-6E8A-4147-A177-3AD203B41FA5}">
                      <a16:colId xmlns:a16="http://schemas.microsoft.com/office/drawing/2014/main" val="3758173294"/>
                    </a:ext>
                  </a:extLst>
                </a:gridCol>
                <a:gridCol w="1376570">
                  <a:extLst>
                    <a:ext uri="{9D8B030D-6E8A-4147-A177-3AD203B41FA5}">
                      <a16:colId xmlns:a16="http://schemas.microsoft.com/office/drawing/2014/main" val="2938470287"/>
                    </a:ext>
                  </a:extLst>
                </a:gridCol>
                <a:gridCol w="1376570">
                  <a:extLst>
                    <a:ext uri="{9D8B030D-6E8A-4147-A177-3AD203B41FA5}">
                      <a16:colId xmlns:a16="http://schemas.microsoft.com/office/drawing/2014/main" val="2142279452"/>
                    </a:ext>
                  </a:extLst>
                </a:gridCol>
              </a:tblGrid>
              <a:tr h="439090">
                <a:tc>
                  <a:txBody>
                    <a:bodyPr/>
                    <a:lstStyle/>
                    <a:p>
                      <a:r>
                        <a:rPr lang="en-US" dirty="0">
                          <a:solidFill>
                            <a:schemeClr val="accent6"/>
                          </a:solidFill>
                        </a:rPr>
                        <a:t>2010</a:t>
                      </a:r>
                    </a:p>
                  </a:txBody>
                  <a:tcPr/>
                </a:tc>
                <a:tc>
                  <a:txBody>
                    <a:bodyPr/>
                    <a:lstStyle/>
                    <a:p>
                      <a:r>
                        <a:rPr lang="en-US" dirty="0">
                          <a:solidFill>
                            <a:schemeClr val="accent6"/>
                          </a:solidFill>
                        </a:rPr>
                        <a:t>2012</a:t>
                      </a:r>
                    </a:p>
                  </a:txBody>
                  <a:tcPr/>
                </a:tc>
                <a:tc>
                  <a:txBody>
                    <a:bodyPr/>
                    <a:lstStyle/>
                    <a:p>
                      <a:r>
                        <a:rPr lang="en-US" dirty="0">
                          <a:solidFill>
                            <a:schemeClr val="accent6"/>
                          </a:solidFill>
                        </a:rPr>
                        <a:t>2013</a:t>
                      </a:r>
                    </a:p>
                  </a:txBody>
                  <a:tcPr/>
                </a:tc>
                <a:tc>
                  <a:txBody>
                    <a:bodyPr/>
                    <a:lstStyle/>
                    <a:p>
                      <a:r>
                        <a:rPr lang="en-US" dirty="0">
                          <a:solidFill>
                            <a:schemeClr val="accent6"/>
                          </a:solidFill>
                        </a:rPr>
                        <a:t>2017</a:t>
                      </a:r>
                    </a:p>
                  </a:txBody>
                  <a:tcPr/>
                </a:tc>
                <a:tc>
                  <a:txBody>
                    <a:bodyPr/>
                    <a:lstStyle/>
                    <a:p>
                      <a:r>
                        <a:rPr lang="en-US" dirty="0">
                          <a:solidFill>
                            <a:schemeClr val="accent6"/>
                          </a:solidFill>
                        </a:rPr>
                        <a:t>2018</a:t>
                      </a:r>
                    </a:p>
                  </a:txBody>
                  <a:tcPr/>
                </a:tc>
                <a:tc>
                  <a:txBody>
                    <a:bodyPr/>
                    <a:lstStyle/>
                    <a:p>
                      <a:r>
                        <a:rPr lang="en-US" dirty="0">
                          <a:solidFill>
                            <a:schemeClr val="accent6"/>
                          </a:solidFill>
                        </a:rPr>
                        <a:t>2019</a:t>
                      </a:r>
                    </a:p>
                  </a:txBody>
                  <a:tcPr/>
                </a:tc>
                <a:tc>
                  <a:txBody>
                    <a:bodyPr/>
                    <a:lstStyle/>
                    <a:p>
                      <a:r>
                        <a:rPr lang="en-US" dirty="0">
                          <a:solidFill>
                            <a:schemeClr val="accent6"/>
                          </a:solidFill>
                        </a:rPr>
                        <a:t>2021</a:t>
                      </a:r>
                    </a:p>
                  </a:txBody>
                  <a:tcPr/>
                </a:tc>
                <a:tc>
                  <a:txBody>
                    <a:bodyPr/>
                    <a:lstStyle/>
                    <a:p>
                      <a:r>
                        <a:rPr lang="en-US" i="1" dirty="0"/>
                        <a:t>2022*</a:t>
                      </a:r>
                    </a:p>
                  </a:txBody>
                  <a:tcPr/>
                </a:tc>
                <a:extLst>
                  <a:ext uri="{0D108BD9-81ED-4DB2-BD59-A6C34878D82A}">
                    <a16:rowId xmlns:a16="http://schemas.microsoft.com/office/drawing/2014/main" val="1677199988"/>
                  </a:ext>
                </a:extLst>
              </a:tr>
              <a:tr h="4980358">
                <a:tc>
                  <a:txBody>
                    <a:bodyPr/>
                    <a:lstStyle/>
                    <a:p>
                      <a:r>
                        <a:rPr lang="en-US" dirty="0">
                          <a:hlinkClick r:id="rId3"/>
                        </a:rPr>
                        <a:t>SB 1440</a:t>
                      </a:r>
                    </a:p>
                    <a:p>
                      <a:r>
                        <a:rPr lang="en-US" dirty="0">
                          <a:hlinkClick r:id="rId3"/>
                        </a:rPr>
                        <a:t>(Padilla)</a:t>
                      </a:r>
                      <a:endParaRPr lang="en-US" dirty="0"/>
                    </a:p>
                    <a:p>
                      <a:r>
                        <a:rPr lang="en-US" dirty="0">
                          <a:solidFill>
                            <a:schemeClr val="accent6">
                              <a:lumMod val="50000"/>
                            </a:schemeClr>
                          </a:solidFill>
                        </a:rPr>
                        <a:t>Transfer</a:t>
                      </a:r>
                    </a:p>
                    <a:p>
                      <a:endParaRPr lang="en-US" dirty="0"/>
                    </a:p>
                    <a:p>
                      <a:r>
                        <a:rPr lang="en-US" dirty="0"/>
                        <a:t>Associate Degree for Transfer (ADT)</a:t>
                      </a:r>
                    </a:p>
                  </a:txBody>
                  <a:tcPr/>
                </a:tc>
                <a:tc>
                  <a:txBody>
                    <a:bodyPr/>
                    <a:lstStyle/>
                    <a:p>
                      <a:r>
                        <a:rPr lang="en-US" dirty="0">
                          <a:hlinkClick r:id="rId4"/>
                        </a:rPr>
                        <a:t>SB 1456</a:t>
                      </a:r>
                    </a:p>
                    <a:p>
                      <a:r>
                        <a:rPr lang="en-US" sz="1700" dirty="0">
                          <a:hlinkClick r:id="rId4"/>
                        </a:rPr>
                        <a:t>(Lowenthal)</a:t>
                      </a:r>
                      <a:endParaRPr lang="en-US" dirty="0"/>
                    </a:p>
                    <a:p>
                      <a:r>
                        <a:rPr lang="en-US" dirty="0">
                          <a:solidFill>
                            <a:schemeClr val="accent6">
                              <a:lumMod val="50000"/>
                            </a:schemeClr>
                          </a:solidFill>
                        </a:rPr>
                        <a:t>Seymour-Campbell Student Success Act of 2012</a:t>
                      </a:r>
                    </a:p>
                    <a:p>
                      <a:endParaRPr lang="en-US" dirty="0"/>
                    </a:p>
                    <a:p>
                      <a:r>
                        <a:rPr lang="en-US" dirty="0"/>
                        <a:t>Education Plans and Success Metrics</a:t>
                      </a:r>
                    </a:p>
                  </a:txBody>
                  <a:tcPr/>
                </a:tc>
                <a:tc>
                  <a:txBody>
                    <a:bodyPr/>
                    <a:lstStyle/>
                    <a:p>
                      <a:r>
                        <a:rPr lang="en-US" dirty="0">
                          <a:hlinkClick r:id="rId5"/>
                        </a:rPr>
                        <a:t>SB 440</a:t>
                      </a:r>
                    </a:p>
                    <a:p>
                      <a:r>
                        <a:rPr lang="en-US" dirty="0">
                          <a:hlinkClick r:id="rId5"/>
                        </a:rPr>
                        <a:t>(Padilla)</a:t>
                      </a:r>
                      <a:endParaRPr lang="en-US" dirty="0"/>
                    </a:p>
                    <a:p>
                      <a:r>
                        <a:rPr lang="en-US" sz="1600" dirty="0">
                          <a:solidFill>
                            <a:schemeClr val="accent6">
                              <a:lumMod val="50000"/>
                            </a:schemeClr>
                          </a:solidFill>
                        </a:rPr>
                        <a:t>Student Transfer Achievement Reform Act</a:t>
                      </a:r>
                    </a:p>
                    <a:p>
                      <a:endParaRPr lang="en-US" dirty="0"/>
                    </a:p>
                    <a:p>
                      <a:r>
                        <a:rPr lang="en-US" dirty="0"/>
                        <a:t>ADT if a Local Associate Degree</a:t>
                      </a:r>
                    </a:p>
                  </a:txBody>
                  <a:tcPr/>
                </a:tc>
                <a:tc>
                  <a:txBody>
                    <a:bodyPr/>
                    <a:lstStyle/>
                    <a:p>
                      <a:r>
                        <a:rPr lang="en-US" dirty="0">
                          <a:hlinkClick r:id="rId6"/>
                        </a:rPr>
                        <a:t>AB 705</a:t>
                      </a:r>
                    </a:p>
                    <a:p>
                      <a:r>
                        <a:rPr lang="en-US" dirty="0">
                          <a:hlinkClick r:id="rId6"/>
                        </a:rPr>
                        <a:t>(Irwin)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6">
                              <a:lumMod val="50000"/>
                            </a:schemeClr>
                          </a:solidFill>
                        </a:rPr>
                        <a:t>Seymour-Campbell Student Success Act of 2012:</a:t>
                      </a:r>
                    </a:p>
                    <a:p>
                      <a:r>
                        <a:rPr lang="en-US" sz="1500" dirty="0">
                          <a:solidFill>
                            <a:schemeClr val="accent6">
                              <a:lumMod val="50000"/>
                            </a:schemeClr>
                          </a:solidFill>
                        </a:rPr>
                        <a:t>Matriculation: assessment</a:t>
                      </a:r>
                    </a:p>
                    <a:p>
                      <a:endParaRPr lang="en-US" dirty="0"/>
                    </a:p>
                    <a:p>
                      <a:r>
                        <a:rPr lang="en-US" dirty="0">
                          <a:hlinkClick r:id="rId7"/>
                        </a:rPr>
                        <a:t>Vision for Success</a:t>
                      </a:r>
                      <a:endParaRPr lang="en-US" dirty="0"/>
                    </a:p>
                    <a:p>
                      <a:r>
                        <a:rPr lang="en-US" dirty="0">
                          <a:solidFill>
                            <a:schemeClr val="accent6">
                              <a:lumMod val="50000"/>
                            </a:schemeClr>
                          </a:solidFill>
                        </a:rPr>
                        <a:t>System Goals</a:t>
                      </a:r>
                    </a:p>
                    <a:p>
                      <a:endParaRPr lang="en-US" dirty="0"/>
                    </a:p>
                    <a:p>
                      <a:r>
                        <a:rPr lang="en-US" dirty="0">
                          <a:solidFill>
                            <a:schemeClr val="accent6">
                              <a:lumMod val="50000"/>
                            </a:schemeClr>
                          </a:solidFill>
                        </a:rPr>
                        <a:t>Guided Pathways</a:t>
                      </a:r>
                    </a:p>
                  </a:txBody>
                  <a:tcPr/>
                </a:tc>
                <a:tc>
                  <a:txBody>
                    <a:bodyPr/>
                    <a:lstStyle/>
                    <a:p>
                      <a:r>
                        <a:rPr lang="en-US" dirty="0"/>
                        <a:t>Budget Act:</a:t>
                      </a:r>
                    </a:p>
                    <a:p>
                      <a:r>
                        <a:rPr lang="en-US" dirty="0">
                          <a:solidFill>
                            <a:schemeClr val="accent6">
                              <a:lumMod val="50000"/>
                            </a:schemeClr>
                          </a:solidFill>
                        </a:rPr>
                        <a:t>Student Centered Funding Formula</a:t>
                      </a:r>
                    </a:p>
                    <a:p>
                      <a:r>
                        <a:rPr lang="en-US" dirty="0"/>
                        <a:t>(</a:t>
                      </a:r>
                      <a:r>
                        <a:rPr lang="en-US" b="1" dirty="0">
                          <a:solidFill>
                            <a:schemeClr val="accent6">
                              <a:lumMod val="50000"/>
                            </a:schemeClr>
                          </a:solidFill>
                        </a:rPr>
                        <a:t>SCFF</a:t>
                      </a:r>
                      <a:r>
                        <a:rPr lang="en-US" dirty="0"/>
                        <a:t>)</a:t>
                      </a:r>
                    </a:p>
                  </a:txBody>
                  <a:tcPr/>
                </a:tc>
                <a:tc>
                  <a:txBody>
                    <a:bodyPr/>
                    <a:lstStyle/>
                    <a:p>
                      <a:r>
                        <a:rPr lang="en-US" dirty="0"/>
                        <a:t>Budget Act:</a:t>
                      </a:r>
                    </a:p>
                    <a:p>
                      <a:r>
                        <a:rPr lang="en-US" dirty="0">
                          <a:solidFill>
                            <a:schemeClr val="accent6">
                              <a:lumMod val="50000"/>
                            </a:schemeClr>
                          </a:solidFill>
                        </a:rPr>
                        <a:t>Cradle-to-Career Data System</a:t>
                      </a:r>
                    </a:p>
                  </a:txBody>
                  <a:tcPr/>
                </a:tc>
                <a:tc>
                  <a:txBody>
                    <a:bodyPr/>
                    <a:lstStyle/>
                    <a:p>
                      <a:r>
                        <a:rPr lang="en-US" dirty="0">
                          <a:hlinkClick r:id="rId8"/>
                        </a:rPr>
                        <a:t>AB 928</a:t>
                      </a:r>
                    </a:p>
                    <a:p>
                      <a:r>
                        <a:rPr lang="en-US" dirty="0">
                          <a:hlinkClick r:id="rId8"/>
                        </a:rPr>
                        <a:t>(Berman)</a:t>
                      </a:r>
                      <a:endParaRPr lang="en-US" dirty="0"/>
                    </a:p>
                    <a:p>
                      <a:r>
                        <a:rPr lang="en-US" sz="1600" dirty="0">
                          <a:solidFill>
                            <a:schemeClr val="accent6">
                              <a:lumMod val="50000"/>
                            </a:schemeClr>
                          </a:solidFill>
                        </a:rPr>
                        <a:t>Student Transfer Achievement Reform Act of 2021</a:t>
                      </a:r>
                    </a:p>
                    <a:p>
                      <a:endParaRPr lang="en-US" dirty="0"/>
                    </a:p>
                    <a:p>
                      <a:r>
                        <a:rPr lang="en-US" dirty="0">
                          <a:hlinkClick r:id="rId9"/>
                        </a:rPr>
                        <a:t>AB 1111</a:t>
                      </a:r>
                    </a:p>
                    <a:p>
                      <a:r>
                        <a:rPr lang="en-US" dirty="0">
                          <a:hlinkClick r:id="rId9"/>
                        </a:rPr>
                        <a:t>(Berman)</a:t>
                      </a:r>
                      <a:endParaRPr lang="en-US" dirty="0"/>
                    </a:p>
                    <a:p>
                      <a:r>
                        <a:rPr lang="en-US" dirty="0">
                          <a:solidFill>
                            <a:schemeClr val="accent6">
                              <a:lumMod val="50000"/>
                            </a:schemeClr>
                          </a:solidFill>
                        </a:rPr>
                        <a:t>Common Course Numbering</a:t>
                      </a:r>
                    </a:p>
                  </a:txBody>
                  <a:tcPr/>
                </a:tc>
                <a:tc>
                  <a:txBody>
                    <a:bodyPr/>
                    <a:lstStyle/>
                    <a:p>
                      <a:r>
                        <a:rPr lang="en-US" i="1" dirty="0">
                          <a:hlinkClick r:id="rId10"/>
                        </a:rPr>
                        <a:t>AB 1705</a:t>
                      </a:r>
                    </a:p>
                    <a:p>
                      <a:r>
                        <a:rPr lang="en-US" i="1" dirty="0">
                          <a:hlinkClick r:id="rId10"/>
                        </a:rPr>
                        <a:t>(Irwin)</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chemeClr val="accent6">
                              <a:lumMod val="90000"/>
                            </a:schemeClr>
                          </a:solidFill>
                        </a:rPr>
                        <a:t>Seymour-Campbell Student Success Act of 2012</a:t>
                      </a:r>
                    </a:p>
                    <a:p>
                      <a:endParaRPr lang="en-US" i="1" dirty="0"/>
                    </a:p>
                    <a:p>
                      <a:r>
                        <a:rPr lang="en-US" i="1" dirty="0">
                          <a:solidFill>
                            <a:schemeClr val="bg1">
                              <a:lumMod val="50000"/>
                            </a:schemeClr>
                          </a:solidFill>
                        </a:rPr>
                        <a:t>All students (with limited exceptions) in transfer-level English and math</a:t>
                      </a:r>
                    </a:p>
                    <a:p>
                      <a:endParaRPr lang="en-US" dirty="0"/>
                    </a:p>
                    <a:p>
                      <a:r>
                        <a:rPr lang="en-US" i="1" dirty="0">
                          <a:solidFill>
                            <a:schemeClr val="tx1">
                              <a:lumMod val="75000"/>
                              <a:lumOff val="25000"/>
                            </a:schemeClr>
                          </a:solidFill>
                        </a:rPr>
                        <a:t>*proposed</a:t>
                      </a:r>
                    </a:p>
                  </a:txBody>
                  <a:tcPr/>
                </a:tc>
                <a:extLst>
                  <a:ext uri="{0D108BD9-81ED-4DB2-BD59-A6C34878D82A}">
                    <a16:rowId xmlns:a16="http://schemas.microsoft.com/office/drawing/2014/main" val="3349718610"/>
                  </a:ext>
                </a:extLst>
              </a:tr>
            </a:tbl>
          </a:graphicData>
        </a:graphic>
      </p:graphicFrame>
    </p:spTree>
    <p:extLst>
      <p:ext uri="{BB962C8B-B14F-4D97-AF65-F5344CB8AC3E}">
        <p14:creationId xmlns:p14="http://schemas.microsoft.com/office/powerpoint/2010/main" val="201774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39213-2A6C-B548-A800-D5E154FFCBE8}"/>
              </a:ext>
            </a:extLst>
          </p:cNvPr>
          <p:cNvSpPr>
            <a:spLocks noGrp="1"/>
          </p:cNvSpPr>
          <p:nvPr>
            <p:ph type="title"/>
          </p:nvPr>
        </p:nvSpPr>
        <p:spPr>
          <a:xfrm>
            <a:off x="1277650" y="365125"/>
            <a:ext cx="10046043" cy="708301"/>
          </a:xfrm>
        </p:spPr>
        <p:txBody>
          <a:bodyPr anchor="ctr"/>
          <a:lstStyle/>
          <a:p>
            <a:pPr algn="ctr"/>
            <a:r>
              <a:rPr lang="en-US" b="1" dirty="0">
                <a:solidFill>
                  <a:schemeClr val="accent6">
                    <a:lumMod val="50000"/>
                  </a:schemeClr>
                </a:solidFill>
              </a:rPr>
              <a:t>The State of Academic Freedom</a:t>
            </a:r>
          </a:p>
        </p:txBody>
      </p:sp>
      <p:sp>
        <p:nvSpPr>
          <p:cNvPr id="3" name="Content Placeholder 2">
            <a:extLst>
              <a:ext uri="{FF2B5EF4-FFF2-40B4-BE49-F238E27FC236}">
                <a16:creationId xmlns:a16="http://schemas.microsoft.com/office/drawing/2014/main" id="{1A8C09DE-A3EF-FA44-85A0-75086E9BD634}"/>
              </a:ext>
            </a:extLst>
          </p:cNvPr>
          <p:cNvSpPr>
            <a:spLocks noGrp="1"/>
          </p:cNvSpPr>
          <p:nvPr>
            <p:ph sz="half" idx="2"/>
          </p:nvPr>
        </p:nvSpPr>
        <p:spPr>
          <a:xfrm>
            <a:off x="1277650" y="1232452"/>
            <a:ext cx="4922537" cy="4957211"/>
          </a:xfrm>
        </p:spPr>
        <p:txBody>
          <a:bodyPr/>
          <a:lstStyle/>
          <a:p>
            <a:pPr marL="0" indent="0">
              <a:buNone/>
            </a:pPr>
            <a:r>
              <a:rPr lang="en-US" dirty="0"/>
              <a:t>California Education Code</a:t>
            </a:r>
          </a:p>
          <a:p>
            <a:r>
              <a:rPr lang="en-US" i="1" dirty="0"/>
              <a:t>Nothing yet…</a:t>
            </a:r>
          </a:p>
          <a:p>
            <a:r>
              <a:rPr lang="en-US" dirty="0">
                <a:hlinkClick r:id="rId3"/>
              </a:rPr>
              <a:t>SR 45</a:t>
            </a:r>
            <a:endParaRPr lang="en-US" dirty="0"/>
          </a:p>
          <a:p>
            <a:pPr marL="0" indent="0">
              <a:buNone/>
            </a:pPr>
            <a:endParaRPr lang="en-US" dirty="0"/>
          </a:p>
          <a:p>
            <a:pPr marL="0" indent="0">
              <a:buNone/>
            </a:pPr>
            <a:r>
              <a:rPr lang="en-US" dirty="0">
                <a:hlinkClick r:id="rId4"/>
              </a:rPr>
              <a:t>California Code of Regulations Title 5 §51023</a:t>
            </a:r>
            <a:endParaRPr lang="en-US" dirty="0"/>
          </a:p>
          <a:p>
            <a:r>
              <a:rPr lang="en-US" dirty="0"/>
              <a:t>Boards must adopt policy on academic freedom</a:t>
            </a:r>
          </a:p>
          <a:p>
            <a:pPr marL="0" indent="0">
              <a:buNone/>
            </a:pPr>
            <a:r>
              <a:rPr lang="en-US" dirty="0"/>
              <a:t>American Association of University Professors (AAUP)</a:t>
            </a:r>
          </a:p>
          <a:p>
            <a:r>
              <a:rPr lang="en-US" dirty="0"/>
              <a:t>1940 Statement</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DE62E0B2-7D71-1D41-9A74-AA27CC18B791}"/>
              </a:ext>
            </a:extLst>
          </p:cNvPr>
          <p:cNvSpPr>
            <a:spLocks noGrp="1"/>
          </p:cNvSpPr>
          <p:nvPr>
            <p:ph sz="quarter" idx="4"/>
          </p:nvPr>
        </p:nvSpPr>
        <p:spPr>
          <a:xfrm>
            <a:off x="6414603" y="1232452"/>
            <a:ext cx="4922537" cy="4957211"/>
          </a:xfrm>
        </p:spPr>
        <p:txBody>
          <a:bodyPr/>
          <a:lstStyle/>
          <a:p>
            <a:pPr marL="0" indent="0">
              <a:buNone/>
            </a:pPr>
            <a:r>
              <a:rPr lang="en-US" dirty="0"/>
              <a:t>Accrediting Commission of Community and Junior Colleges (ACCJC) </a:t>
            </a:r>
          </a:p>
          <a:p>
            <a:r>
              <a:rPr lang="en-US" dirty="0"/>
              <a:t>Eligibility Requirement 13, 20</a:t>
            </a:r>
          </a:p>
          <a:p>
            <a:r>
              <a:rPr lang="en-US" dirty="0"/>
              <a:t>Standard I.C.7</a:t>
            </a:r>
          </a:p>
          <a:p>
            <a:r>
              <a:rPr lang="en-US" dirty="0"/>
              <a:t>Catalog Requirements</a:t>
            </a:r>
          </a:p>
          <a:p>
            <a:pPr marL="0" indent="0">
              <a:buNone/>
            </a:pPr>
            <a:endParaRPr lang="en-US" dirty="0"/>
          </a:p>
          <a:p>
            <a:pPr marL="0" indent="0">
              <a:buNone/>
            </a:pPr>
            <a:r>
              <a:rPr lang="en-US" b="1" i="1" dirty="0"/>
              <a:t>Threats…</a:t>
            </a:r>
          </a:p>
          <a:p>
            <a:r>
              <a:rPr lang="en-US" dirty="0">
                <a:hlinkClick r:id="rId5"/>
              </a:rPr>
              <a:t>Missouri HB 952</a:t>
            </a:r>
            <a:endParaRPr lang="en-US" dirty="0"/>
          </a:p>
          <a:p>
            <a:r>
              <a:rPr lang="en-US" dirty="0">
                <a:hlinkClick r:id="rId6"/>
              </a:rPr>
              <a:t>Arizona HB 2281</a:t>
            </a:r>
            <a:endParaRPr lang="en-US" dirty="0"/>
          </a:p>
          <a:p>
            <a:r>
              <a:rPr lang="en-US" i="1" dirty="0"/>
              <a:t>More…</a:t>
            </a:r>
          </a:p>
        </p:txBody>
      </p:sp>
      <p:sp>
        <p:nvSpPr>
          <p:cNvPr id="5" name="Slide Number Placeholder 4">
            <a:extLst>
              <a:ext uri="{FF2B5EF4-FFF2-40B4-BE49-F238E27FC236}">
                <a16:creationId xmlns:a16="http://schemas.microsoft.com/office/drawing/2014/main" id="{72FEE100-EBB3-0043-9E58-3BDB106FCA7C}"/>
              </a:ext>
            </a:extLst>
          </p:cNvPr>
          <p:cNvSpPr>
            <a:spLocks noGrp="1"/>
          </p:cNvSpPr>
          <p:nvPr>
            <p:ph type="sldNum" sz="quarter" idx="10"/>
          </p:nvPr>
        </p:nvSpPr>
        <p:spPr/>
        <p:txBody>
          <a:bodyPr/>
          <a:lstStyle/>
          <a:p>
            <a:pPr>
              <a:defRPr/>
            </a:pPr>
            <a:fld id="{D03E4FEA-D0DA-BE4D-92DF-D9D6FD4A6574}" type="slidenum">
              <a:rPr lang="en-US" altLang="en-US" smtClean="0"/>
              <a:pPr>
                <a:defRPr/>
              </a:pPr>
              <a:t>6</a:t>
            </a:fld>
            <a:endParaRPr lang="en-US" altLang="en-US"/>
          </a:p>
        </p:txBody>
      </p:sp>
    </p:spTree>
    <p:extLst>
      <p:ext uri="{BB962C8B-B14F-4D97-AF65-F5344CB8AC3E}">
        <p14:creationId xmlns:p14="http://schemas.microsoft.com/office/powerpoint/2010/main" val="18125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BEFA-ED81-9944-B5BC-EA9DCD692D17}"/>
              </a:ext>
            </a:extLst>
          </p:cNvPr>
          <p:cNvSpPr>
            <a:spLocks noGrp="1"/>
          </p:cNvSpPr>
          <p:nvPr>
            <p:ph type="title"/>
          </p:nvPr>
        </p:nvSpPr>
        <p:spPr/>
        <p:txBody>
          <a:bodyPr>
            <a:normAutofit/>
          </a:bodyPr>
          <a:lstStyle/>
          <a:p>
            <a:pPr algn="ctr"/>
            <a:r>
              <a:rPr lang="en-US" sz="5600" b="1" i="1" dirty="0">
                <a:solidFill>
                  <a:schemeClr val="accent6"/>
                </a:solidFill>
              </a:rPr>
              <a:t>Discussion…</a:t>
            </a:r>
          </a:p>
        </p:txBody>
      </p:sp>
      <p:sp>
        <p:nvSpPr>
          <p:cNvPr id="3" name="Content Placeholder 2">
            <a:extLst>
              <a:ext uri="{FF2B5EF4-FFF2-40B4-BE49-F238E27FC236}">
                <a16:creationId xmlns:a16="http://schemas.microsoft.com/office/drawing/2014/main" id="{37757C81-CD51-054D-B48E-51D1FF64D6B6}"/>
              </a:ext>
            </a:extLst>
          </p:cNvPr>
          <p:cNvSpPr>
            <a:spLocks noGrp="1"/>
          </p:cNvSpPr>
          <p:nvPr>
            <p:ph idx="1"/>
          </p:nvPr>
        </p:nvSpPr>
        <p:spPr>
          <a:xfrm>
            <a:off x="833718" y="2662569"/>
            <a:ext cx="10520082" cy="3536526"/>
          </a:xfrm>
        </p:spPr>
        <p:txBody>
          <a:bodyPr/>
          <a:lstStyle/>
          <a:p>
            <a:pPr marL="457200" lvl="1" indent="0">
              <a:buNone/>
            </a:pPr>
            <a:r>
              <a:rPr lang="en-US" sz="3600" b="1" dirty="0">
                <a:solidFill>
                  <a:schemeClr val="tx2">
                    <a:lumMod val="75000"/>
                  </a:schemeClr>
                </a:solidFill>
              </a:rPr>
              <a:t>TOPICS…</a:t>
            </a:r>
          </a:p>
          <a:p>
            <a:pPr lvl="2"/>
            <a:r>
              <a:rPr lang="en-US" sz="2800" dirty="0"/>
              <a:t>Ethnic Studies education</a:t>
            </a:r>
          </a:p>
          <a:p>
            <a:pPr lvl="2"/>
            <a:r>
              <a:rPr lang="en-US" sz="2800" dirty="0"/>
              <a:t>Academic freedom </a:t>
            </a:r>
          </a:p>
          <a:p>
            <a:pPr lvl="2"/>
            <a:r>
              <a:rPr lang="en-US" sz="2800" dirty="0"/>
              <a:t>Educational pathway options </a:t>
            </a:r>
          </a:p>
          <a:p>
            <a:pPr lvl="2"/>
            <a:r>
              <a:rPr lang="en-US" sz="2800" dirty="0"/>
              <a:t>Student agency in course-taking </a:t>
            </a:r>
          </a:p>
          <a:p>
            <a:endParaRPr lang="en-US" dirty="0"/>
          </a:p>
        </p:txBody>
      </p:sp>
      <p:sp>
        <p:nvSpPr>
          <p:cNvPr id="4" name="Slide Number Placeholder 3">
            <a:extLst>
              <a:ext uri="{FF2B5EF4-FFF2-40B4-BE49-F238E27FC236}">
                <a16:creationId xmlns:a16="http://schemas.microsoft.com/office/drawing/2014/main" id="{915853DC-F2EB-C944-9163-D61681629D87}"/>
              </a:ext>
            </a:extLst>
          </p:cNvPr>
          <p:cNvSpPr>
            <a:spLocks noGrp="1"/>
          </p:cNvSpPr>
          <p:nvPr>
            <p:ph type="sldNum" sz="quarter" idx="10"/>
          </p:nvPr>
        </p:nvSpPr>
        <p:spPr/>
        <p:txBody>
          <a:bodyPr/>
          <a:lstStyle/>
          <a:p>
            <a:pPr>
              <a:defRPr/>
            </a:pPr>
            <a:fld id="{9A5A1B6C-D038-1F4B-9D4A-0999CA9BC2F2}" type="slidenum">
              <a:rPr lang="en-US" altLang="en-US" smtClean="0"/>
              <a:pPr>
                <a:defRPr/>
              </a:pPr>
              <a:t>7</a:t>
            </a:fld>
            <a:endParaRPr lang="en-US" altLang="en-US"/>
          </a:p>
        </p:txBody>
      </p:sp>
    </p:spTree>
    <p:extLst>
      <p:ext uri="{BB962C8B-B14F-4D97-AF65-F5344CB8AC3E}">
        <p14:creationId xmlns:p14="http://schemas.microsoft.com/office/powerpoint/2010/main" val="199273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3CB0-49B8-9A4B-B068-22D92EC627AC}"/>
              </a:ext>
            </a:extLst>
          </p:cNvPr>
          <p:cNvSpPr>
            <a:spLocks noGrp="1"/>
          </p:cNvSpPr>
          <p:nvPr>
            <p:ph type="title"/>
          </p:nvPr>
        </p:nvSpPr>
        <p:spPr/>
        <p:txBody>
          <a:bodyPr anchor="ctr"/>
          <a:lstStyle/>
          <a:p>
            <a:pPr algn="ctr"/>
            <a:r>
              <a:rPr lang="en-US" b="1" dirty="0">
                <a:solidFill>
                  <a:schemeClr val="accent6">
                    <a:lumMod val="50000"/>
                  </a:schemeClr>
                </a:solidFill>
              </a:rPr>
              <a:t>Ethnic Studies Education</a:t>
            </a:r>
          </a:p>
        </p:txBody>
      </p:sp>
      <p:sp>
        <p:nvSpPr>
          <p:cNvPr id="3" name="Content Placeholder 2">
            <a:extLst>
              <a:ext uri="{FF2B5EF4-FFF2-40B4-BE49-F238E27FC236}">
                <a16:creationId xmlns:a16="http://schemas.microsoft.com/office/drawing/2014/main" id="{BF969995-0BE1-2B4C-8EEA-CA132D981FB2}"/>
              </a:ext>
            </a:extLst>
          </p:cNvPr>
          <p:cNvSpPr>
            <a:spLocks noGrp="1"/>
          </p:cNvSpPr>
          <p:nvPr>
            <p:ph sz="half" idx="1"/>
          </p:nvPr>
        </p:nvSpPr>
        <p:spPr>
          <a:xfrm>
            <a:off x="3210127" y="1895931"/>
            <a:ext cx="6556443" cy="4255176"/>
          </a:xfrm>
        </p:spPr>
        <p:txBody>
          <a:bodyPr/>
          <a:lstStyle/>
          <a:p>
            <a:pPr>
              <a:spcAft>
                <a:spcPts val="600"/>
              </a:spcAft>
            </a:pPr>
            <a:r>
              <a:rPr lang="en-US" sz="2800" dirty="0"/>
              <a:t>What is Ethnic Studies and what is NOT Ethnic Studies?</a:t>
            </a:r>
          </a:p>
          <a:p>
            <a:pPr>
              <a:spcAft>
                <a:spcPts val="600"/>
              </a:spcAft>
            </a:pPr>
            <a:r>
              <a:rPr lang="en-US" sz="2800" dirty="0">
                <a:hlinkClick r:id="rId3"/>
              </a:rPr>
              <a:t>AB 1460 (Weber)</a:t>
            </a:r>
            <a:endParaRPr lang="en-US" sz="2800" dirty="0"/>
          </a:p>
          <a:p>
            <a:pPr>
              <a:spcAft>
                <a:spcPts val="600"/>
              </a:spcAft>
            </a:pPr>
            <a:r>
              <a:rPr lang="en-US" sz="2800" dirty="0"/>
              <a:t>Title 5 Regulations</a:t>
            </a:r>
          </a:p>
          <a:p>
            <a:pPr>
              <a:spcAft>
                <a:spcPts val="600"/>
              </a:spcAft>
            </a:pPr>
            <a:r>
              <a:rPr lang="en-US" sz="2800" dirty="0">
                <a:hlinkClick r:id="rId4"/>
              </a:rPr>
              <a:t>AB 1964 (Fong)</a:t>
            </a:r>
            <a:endParaRPr lang="en-US" sz="2800" dirty="0"/>
          </a:p>
          <a:p>
            <a:pPr>
              <a:spcAft>
                <a:spcPts val="600"/>
              </a:spcAft>
            </a:pPr>
            <a:endParaRPr lang="en-US" sz="2800" dirty="0"/>
          </a:p>
          <a:p>
            <a:pPr>
              <a:spcAft>
                <a:spcPts val="600"/>
              </a:spcAft>
            </a:pPr>
            <a:r>
              <a:rPr lang="en-US" sz="2800" b="1" i="1" dirty="0"/>
              <a:t>Let’s take a look…</a:t>
            </a:r>
          </a:p>
          <a:p>
            <a:pPr marL="0" indent="0">
              <a:spcAft>
                <a:spcPts val="600"/>
              </a:spcAft>
              <a:buNone/>
            </a:pPr>
            <a:endParaRPr lang="en-US" sz="2800" dirty="0"/>
          </a:p>
        </p:txBody>
      </p:sp>
      <p:sp>
        <p:nvSpPr>
          <p:cNvPr id="4" name="Slide Number Placeholder 3">
            <a:extLst>
              <a:ext uri="{FF2B5EF4-FFF2-40B4-BE49-F238E27FC236}">
                <a16:creationId xmlns:a16="http://schemas.microsoft.com/office/drawing/2014/main" id="{05546D20-83E6-C34E-88E7-AF7147438585}"/>
              </a:ext>
            </a:extLst>
          </p:cNvPr>
          <p:cNvSpPr>
            <a:spLocks noGrp="1"/>
          </p:cNvSpPr>
          <p:nvPr>
            <p:ph type="sldNum" sz="quarter" idx="10"/>
          </p:nvPr>
        </p:nvSpPr>
        <p:spPr/>
        <p:txBody>
          <a:bodyPr/>
          <a:lstStyle/>
          <a:p>
            <a:pPr>
              <a:defRPr/>
            </a:pPr>
            <a:fld id="{EADB236C-7DA3-584D-A9FD-2566ED60D281}" type="slidenum">
              <a:rPr lang="en-US" altLang="en-US" smtClean="0"/>
              <a:pPr>
                <a:defRPr/>
              </a:pPr>
              <a:t>8</a:t>
            </a:fld>
            <a:endParaRPr lang="en-US" altLang="en-US"/>
          </a:p>
        </p:txBody>
      </p:sp>
    </p:spTree>
    <p:extLst>
      <p:ext uri="{BB962C8B-B14F-4D97-AF65-F5344CB8AC3E}">
        <p14:creationId xmlns:p14="http://schemas.microsoft.com/office/powerpoint/2010/main" val="393684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6E0D4B5-BC73-7809-A3D2-2EDE9D411C8F}"/>
              </a:ext>
            </a:extLst>
          </p:cNvPr>
          <p:cNvSpPr>
            <a:spLocks noGrp="1"/>
          </p:cNvSpPr>
          <p:nvPr>
            <p:ph type="title"/>
          </p:nvPr>
        </p:nvSpPr>
        <p:spPr>
          <a:xfrm>
            <a:off x="1277650" y="365125"/>
            <a:ext cx="10046043" cy="1325563"/>
          </a:xfrm>
        </p:spPr>
        <p:txBody>
          <a:bodyPr anchor="ctr"/>
          <a:lstStyle/>
          <a:p>
            <a:pPr algn="ctr"/>
            <a:r>
              <a:rPr lang="en-US" b="1" dirty="0">
                <a:solidFill>
                  <a:schemeClr val="accent6">
                    <a:lumMod val="50000"/>
                  </a:schemeClr>
                </a:solidFill>
              </a:rPr>
              <a:t>To Be or Not to Be… Ethnic Studies</a:t>
            </a:r>
          </a:p>
        </p:txBody>
      </p:sp>
      <p:pic>
        <p:nvPicPr>
          <p:cNvPr id="4" name="Picture 3" descr="A picture containing person, person, wall, indoor&#10;&#10;Description automatically generated">
            <a:extLst>
              <a:ext uri="{FF2B5EF4-FFF2-40B4-BE49-F238E27FC236}">
                <a16:creationId xmlns:a16="http://schemas.microsoft.com/office/drawing/2014/main" id="{799F8896-A1D2-45E1-8383-485365087253}"/>
              </a:ext>
            </a:extLst>
          </p:cNvPr>
          <p:cNvPicPr>
            <a:picLocks noChangeAspect="1"/>
          </p:cNvPicPr>
          <p:nvPr/>
        </p:nvPicPr>
        <p:blipFill rotWithShape="1">
          <a:blip r:embed="rId3"/>
          <a:srcRect t="5676" b="32437"/>
          <a:stretch/>
        </p:blipFill>
        <p:spPr>
          <a:xfrm>
            <a:off x="1277650" y="1656593"/>
            <a:ext cx="10380950" cy="4561327"/>
          </a:xfrm>
          <a:prstGeom prst="rect">
            <a:avLst/>
          </a:prstGeom>
          <a:noFill/>
        </p:spPr>
      </p:pic>
      <p:sp>
        <p:nvSpPr>
          <p:cNvPr id="2" name="Slide Number Placeholder 1">
            <a:extLst>
              <a:ext uri="{FF2B5EF4-FFF2-40B4-BE49-F238E27FC236}">
                <a16:creationId xmlns:a16="http://schemas.microsoft.com/office/drawing/2014/main" id="{7EC63FF2-6387-4A9A-8DAC-1EF50ACB86FC}"/>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34D6E2B2-28BA-2242-82BE-9CDAE9D4853C}" type="slidenum">
              <a:rPr lang="en-US" altLang="en-US" smtClean="0"/>
              <a:pPr>
                <a:spcAft>
                  <a:spcPts val="600"/>
                </a:spcAft>
                <a:defRPr/>
              </a:pPr>
              <a:t>9</a:t>
            </a:fld>
            <a:endParaRPr lang="en-US" altLang="en-US"/>
          </a:p>
        </p:txBody>
      </p:sp>
    </p:spTree>
    <p:extLst>
      <p:ext uri="{BB962C8B-B14F-4D97-AF65-F5344CB8AC3E}">
        <p14:creationId xmlns:p14="http://schemas.microsoft.com/office/powerpoint/2010/main" val="3931149265"/>
      </p:ext>
    </p:extLst>
  </p:cSld>
  <p:clrMapOvr>
    <a:masterClrMapping/>
  </p:clrMapOvr>
</p:sld>
</file>

<file path=ppt/theme/theme1.xml><?xml version="1.0" encoding="utf-8"?>
<a:theme xmlns:a="http://schemas.openxmlformats.org/drawingml/2006/main" name="ASCCC Curriculum Inst. 2020 Theme">
  <a:themeElements>
    <a:clrScheme name="ASCCC Plenary Spring 2022">
      <a:dk1>
        <a:srgbClr val="0D0C36"/>
      </a:dk1>
      <a:lt1>
        <a:srgbClr val="FFFFFF"/>
      </a:lt1>
      <a:dk2>
        <a:srgbClr val="1E3C8C"/>
      </a:dk2>
      <a:lt2>
        <a:srgbClr val="7E48AA"/>
      </a:lt2>
      <a:accent1>
        <a:srgbClr val="3065CE"/>
      </a:accent1>
      <a:accent2>
        <a:srgbClr val="FF478B"/>
      </a:accent2>
      <a:accent3>
        <a:srgbClr val="4BE3E7"/>
      </a:accent3>
      <a:accent4>
        <a:srgbClr val="D1E2E9"/>
      </a:accent4>
      <a:accent5>
        <a:srgbClr val="4BE3E7"/>
      </a:accent5>
      <a:accent6>
        <a:srgbClr val="D0AAEE"/>
      </a:accent6>
      <a:hlink>
        <a:srgbClr val="2F65CE"/>
      </a:hlink>
      <a:folHlink>
        <a:srgbClr val="7E48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2 Spring ppt layout 1" id="{2C70876C-5CE2-D745-8D6C-1A83F6CA1B43}" vid="{F242C57D-2BD9-124B-9217-C9AE0CC82F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334</TotalTime>
  <Words>1776</Words>
  <Application>Microsoft Macintosh PowerPoint</Application>
  <PresentationFormat>Widescreen</PresentationFormat>
  <Paragraphs>250</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Gill Sans</vt:lpstr>
      <vt:lpstr>Palatino</vt:lpstr>
      <vt:lpstr>ASCCC Curriculum Inst. 2020 Theme</vt:lpstr>
      <vt:lpstr>Legislation, Regulation, and Guidance…and Academic Freedom?  Thursday, April 7 | 2:45-4:00</vt:lpstr>
      <vt:lpstr>Description</vt:lpstr>
      <vt:lpstr>Presenters</vt:lpstr>
      <vt:lpstr>Overview</vt:lpstr>
      <vt:lpstr>12 Years of Initiatives Impacting Curriculum</vt:lpstr>
      <vt:lpstr>The State of Academic Freedom</vt:lpstr>
      <vt:lpstr>Discussion…</vt:lpstr>
      <vt:lpstr>Ethnic Studies Education</vt:lpstr>
      <vt:lpstr>To Be or Not to Be… Ethnic Studies</vt:lpstr>
      <vt:lpstr>History of Ethnic Studies as Discipline </vt:lpstr>
      <vt:lpstr>Defining Ethnic Studies Discipline </vt:lpstr>
      <vt:lpstr>AB 1460: Racial Justice in Higher Education</vt:lpstr>
      <vt:lpstr>Academic Freedom</vt:lpstr>
      <vt:lpstr>Educational Pathway Options</vt:lpstr>
      <vt:lpstr>Educational Pathway Options</vt:lpstr>
      <vt:lpstr>Student Agency in Course-Taking</vt:lpstr>
      <vt:lpstr>Resources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 Regulation, and Guidance…and Academic Freedom?  Thursday, April 7 | 2:45-4:00</dc:title>
  <dc:creator>May, Virginia</dc:creator>
  <cp:lastModifiedBy>Nicole Block</cp:lastModifiedBy>
  <cp:revision>19</cp:revision>
  <cp:lastPrinted>2020-11-24T19:39:26Z</cp:lastPrinted>
  <dcterms:created xsi:type="dcterms:W3CDTF">2022-03-26T20:36:58Z</dcterms:created>
  <dcterms:modified xsi:type="dcterms:W3CDTF">2022-04-08T22:08:26Z</dcterms:modified>
</cp:coreProperties>
</file>